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handoutMasterIdLst>
    <p:handoutMasterId r:id="rId160"/>
  </p:handoutMasterIdLst>
  <p:sldIdLst>
    <p:sldId id="256" r:id="rId2"/>
    <p:sldId id="304" r:id="rId3"/>
    <p:sldId id="258" r:id="rId4"/>
    <p:sldId id="259" r:id="rId5"/>
    <p:sldId id="261" r:id="rId6"/>
    <p:sldId id="263" r:id="rId7"/>
    <p:sldId id="265" r:id="rId8"/>
    <p:sldId id="267" r:id="rId9"/>
    <p:sldId id="269" r:id="rId10"/>
    <p:sldId id="271" r:id="rId11"/>
    <p:sldId id="273" r:id="rId12"/>
    <p:sldId id="275" r:id="rId13"/>
    <p:sldId id="277" r:id="rId14"/>
    <p:sldId id="279" r:id="rId15"/>
    <p:sldId id="281" r:id="rId16"/>
    <p:sldId id="283" r:id="rId17"/>
    <p:sldId id="285" r:id="rId18"/>
    <p:sldId id="287" r:id="rId19"/>
    <p:sldId id="570" r:id="rId20"/>
    <p:sldId id="289" r:id="rId21"/>
    <p:sldId id="291" r:id="rId22"/>
    <p:sldId id="293" r:id="rId23"/>
    <p:sldId id="295" r:id="rId24"/>
    <p:sldId id="297" r:id="rId25"/>
    <p:sldId id="510" r:id="rId26"/>
    <p:sldId id="519" r:id="rId27"/>
    <p:sldId id="531" r:id="rId28"/>
    <p:sldId id="534" r:id="rId29"/>
    <p:sldId id="535" r:id="rId30"/>
    <p:sldId id="537" r:id="rId31"/>
    <p:sldId id="539" r:id="rId32"/>
    <p:sldId id="589" r:id="rId33"/>
    <p:sldId id="590" r:id="rId34"/>
    <p:sldId id="591" r:id="rId35"/>
    <p:sldId id="592" r:id="rId36"/>
    <p:sldId id="593" r:id="rId37"/>
    <p:sldId id="594" r:id="rId38"/>
    <p:sldId id="595" r:id="rId39"/>
    <p:sldId id="596" r:id="rId40"/>
    <p:sldId id="597" r:id="rId41"/>
    <p:sldId id="598" r:id="rId42"/>
    <p:sldId id="599" r:id="rId43"/>
    <p:sldId id="600" r:id="rId44"/>
    <p:sldId id="601" r:id="rId45"/>
    <p:sldId id="602" r:id="rId46"/>
    <p:sldId id="603" r:id="rId47"/>
    <p:sldId id="604" r:id="rId48"/>
    <p:sldId id="605" r:id="rId49"/>
    <p:sldId id="606" r:id="rId50"/>
    <p:sldId id="607" r:id="rId51"/>
    <p:sldId id="608" r:id="rId52"/>
    <p:sldId id="609" r:id="rId53"/>
    <p:sldId id="610" r:id="rId54"/>
    <p:sldId id="611" r:id="rId55"/>
    <p:sldId id="612" r:id="rId56"/>
    <p:sldId id="613" r:id="rId57"/>
    <p:sldId id="614" r:id="rId58"/>
    <p:sldId id="615" r:id="rId59"/>
    <p:sldId id="616" r:id="rId60"/>
    <p:sldId id="617" r:id="rId61"/>
    <p:sldId id="618" r:id="rId62"/>
    <p:sldId id="619" r:id="rId63"/>
    <p:sldId id="620" r:id="rId64"/>
    <p:sldId id="621" r:id="rId65"/>
    <p:sldId id="622" r:id="rId66"/>
    <p:sldId id="623" r:id="rId67"/>
    <p:sldId id="624" r:id="rId68"/>
    <p:sldId id="625" r:id="rId69"/>
    <p:sldId id="626" r:id="rId70"/>
    <p:sldId id="627" r:id="rId71"/>
    <p:sldId id="299" r:id="rId72"/>
    <p:sldId id="301" r:id="rId73"/>
    <p:sldId id="303" r:id="rId74"/>
    <p:sldId id="683" r:id="rId75"/>
    <p:sldId id="684" r:id="rId76"/>
    <p:sldId id="685" r:id="rId77"/>
    <p:sldId id="686" r:id="rId78"/>
    <p:sldId id="687" r:id="rId79"/>
    <p:sldId id="688" r:id="rId80"/>
    <p:sldId id="715" r:id="rId81"/>
    <p:sldId id="689" r:id="rId82"/>
    <p:sldId id="690" r:id="rId83"/>
    <p:sldId id="691" r:id="rId84"/>
    <p:sldId id="692" r:id="rId85"/>
    <p:sldId id="707" r:id="rId86"/>
    <p:sldId id="708" r:id="rId87"/>
    <p:sldId id="709" r:id="rId88"/>
    <p:sldId id="710" r:id="rId89"/>
    <p:sldId id="562" r:id="rId90"/>
    <p:sldId id="563" r:id="rId91"/>
    <p:sldId id="564" r:id="rId92"/>
    <p:sldId id="711" r:id="rId93"/>
    <p:sldId id="712" r:id="rId94"/>
    <p:sldId id="713" r:id="rId95"/>
    <p:sldId id="714" r:id="rId96"/>
    <p:sldId id="628" r:id="rId97"/>
    <p:sldId id="629" r:id="rId98"/>
    <p:sldId id="630" r:id="rId99"/>
    <p:sldId id="631" r:id="rId100"/>
    <p:sldId id="632" r:id="rId101"/>
    <p:sldId id="633" r:id="rId102"/>
    <p:sldId id="634" r:id="rId103"/>
    <p:sldId id="635" r:id="rId104"/>
    <p:sldId id="636" r:id="rId105"/>
    <p:sldId id="637" r:id="rId106"/>
    <p:sldId id="638" r:id="rId107"/>
    <p:sldId id="639" r:id="rId108"/>
    <p:sldId id="640" r:id="rId109"/>
    <p:sldId id="641" r:id="rId110"/>
    <p:sldId id="642" r:id="rId111"/>
    <p:sldId id="643" r:id="rId112"/>
    <p:sldId id="644" r:id="rId113"/>
    <p:sldId id="645" r:id="rId114"/>
    <p:sldId id="648" r:id="rId115"/>
    <p:sldId id="649" r:id="rId116"/>
    <p:sldId id="650" r:id="rId117"/>
    <p:sldId id="651" r:id="rId118"/>
    <p:sldId id="652" r:id="rId119"/>
    <p:sldId id="653" r:id="rId120"/>
    <p:sldId id="654" r:id="rId121"/>
    <p:sldId id="655" r:id="rId122"/>
    <p:sldId id="656" r:id="rId123"/>
    <p:sldId id="657" r:id="rId124"/>
    <p:sldId id="658" r:id="rId125"/>
    <p:sldId id="659" r:id="rId126"/>
    <p:sldId id="660" r:id="rId127"/>
    <p:sldId id="705" r:id="rId128"/>
    <p:sldId id="706" r:id="rId129"/>
    <p:sldId id="661" r:id="rId130"/>
    <p:sldId id="662" r:id="rId131"/>
    <p:sldId id="663" r:id="rId132"/>
    <p:sldId id="664" r:id="rId133"/>
    <p:sldId id="665" r:id="rId134"/>
    <p:sldId id="666" r:id="rId135"/>
    <p:sldId id="667" r:id="rId136"/>
    <p:sldId id="668" r:id="rId137"/>
    <p:sldId id="669" r:id="rId138"/>
    <p:sldId id="670" r:id="rId139"/>
    <p:sldId id="671" r:id="rId140"/>
    <p:sldId id="672" r:id="rId141"/>
    <p:sldId id="673" r:id="rId142"/>
    <p:sldId id="674" r:id="rId143"/>
    <p:sldId id="675" r:id="rId144"/>
    <p:sldId id="676" r:id="rId145"/>
    <p:sldId id="677" r:id="rId146"/>
    <p:sldId id="678" r:id="rId147"/>
    <p:sldId id="679" r:id="rId148"/>
    <p:sldId id="680" r:id="rId149"/>
    <p:sldId id="681" r:id="rId150"/>
    <p:sldId id="517" r:id="rId151"/>
    <p:sldId id="561" r:id="rId152"/>
    <p:sldId id="516" r:id="rId153"/>
    <p:sldId id="693" r:id="rId154"/>
    <p:sldId id="588" r:id="rId155"/>
    <p:sldId id="694" r:id="rId156"/>
    <p:sldId id="695" r:id="rId157"/>
    <p:sldId id="529" r:id="rId158"/>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01" autoAdjust="0"/>
  </p:normalViewPr>
  <p:slideViewPr>
    <p:cSldViewPr>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50520"/>
          </a:xfrm>
          <a:prstGeom prst="rect">
            <a:avLst/>
          </a:prstGeom>
        </p:spPr>
        <p:txBody>
          <a:bodyPr vert="horz" lIns="93177" tIns="46589" rIns="93177" bIns="46589" rtlCol="0"/>
          <a:lstStyle>
            <a:lvl1pPr algn="r">
              <a:defRPr sz="1200"/>
            </a:lvl1pPr>
          </a:lstStyle>
          <a:p>
            <a:fld id="{5E2B6336-6406-4020-9130-35D2216130AA}" type="datetimeFigureOut">
              <a:rPr lang="en-US" smtClean="0"/>
              <a:t>08/05/2019</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658664"/>
            <a:ext cx="4028440" cy="350520"/>
          </a:xfrm>
          <a:prstGeom prst="rect">
            <a:avLst/>
          </a:prstGeom>
        </p:spPr>
        <p:txBody>
          <a:bodyPr vert="horz" lIns="93177" tIns="46589" rIns="93177" bIns="46589" rtlCol="0" anchor="b"/>
          <a:lstStyle>
            <a:lvl1pPr algn="r">
              <a:defRPr sz="1200"/>
            </a:lvl1pPr>
          </a:lstStyle>
          <a:p>
            <a:fld id="{D69057D2-2D61-4925-8DCB-A675DEFDF8BA}" type="slidenum">
              <a:rPr lang="en-US" smtClean="0"/>
              <a:t>‹#›</a:t>
            </a:fld>
            <a:endParaRPr lang="en-US"/>
          </a:p>
        </p:txBody>
      </p:sp>
    </p:spTree>
    <p:extLst>
      <p:ext uri="{BB962C8B-B14F-4D97-AF65-F5344CB8AC3E}">
        <p14:creationId xmlns:p14="http://schemas.microsoft.com/office/powerpoint/2010/main" val="3077429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7" tIns="46589" rIns="93177" bIns="46589" rtlCol="0"/>
          <a:lstStyle>
            <a:lvl1pPr algn="r">
              <a:defRPr sz="1200"/>
            </a:lvl1pPr>
          </a:lstStyle>
          <a:p>
            <a:fld id="{FBD6277A-8CEF-4B3F-81DB-10F0E3BB5699}" type="datetimeFigureOut">
              <a:rPr lang="en-US" smtClean="0"/>
              <a:t>08/05/2019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7" tIns="46589" rIns="93177" bIns="46589" rtlCol="0" anchor="b"/>
          <a:lstStyle>
            <a:lvl1pPr algn="r">
              <a:defRPr sz="1200"/>
            </a:lvl1pPr>
          </a:lstStyle>
          <a:p>
            <a:fld id="{39C51D3A-DC84-4CAC-9E21-B01ECFB80A7D}" type="slidenum">
              <a:rPr lang="en-US" smtClean="0"/>
              <a:t>‹#›</a:t>
            </a:fld>
            <a:endParaRPr lang="en-US"/>
          </a:p>
        </p:txBody>
      </p:sp>
    </p:spTree>
    <p:extLst>
      <p:ext uri="{BB962C8B-B14F-4D97-AF65-F5344CB8AC3E}">
        <p14:creationId xmlns:p14="http://schemas.microsoft.com/office/powerpoint/2010/main" val="344561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a:t>
            </a:fld>
            <a:endParaRPr lang="en-US"/>
          </a:p>
        </p:txBody>
      </p:sp>
    </p:spTree>
    <p:extLst>
      <p:ext uri="{BB962C8B-B14F-4D97-AF65-F5344CB8AC3E}">
        <p14:creationId xmlns:p14="http://schemas.microsoft.com/office/powerpoint/2010/main" val="4158257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10</a:t>
            </a:fld>
            <a:endParaRPr lang="en-US"/>
          </a:p>
        </p:txBody>
      </p:sp>
    </p:spTree>
    <p:extLst>
      <p:ext uri="{BB962C8B-B14F-4D97-AF65-F5344CB8AC3E}">
        <p14:creationId xmlns:p14="http://schemas.microsoft.com/office/powerpoint/2010/main" val="42425845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132</a:t>
            </a:fld>
            <a:endParaRPr lang="en-US" dirty="0"/>
          </a:p>
        </p:txBody>
      </p:sp>
    </p:spTree>
    <p:extLst>
      <p:ext uri="{BB962C8B-B14F-4D97-AF65-F5344CB8AC3E}">
        <p14:creationId xmlns:p14="http://schemas.microsoft.com/office/powerpoint/2010/main" val="17257577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133</a:t>
            </a:fld>
            <a:endParaRPr lang="en-US" dirty="0"/>
          </a:p>
        </p:txBody>
      </p:sp>
    </p:spTree>
    <p:extLst>
      <p:ext uri="{BB962C8B-B14F-4D97-AF65-F5344CB8AC3E}">
        <p14:creationId xmlns:p14="http://schemas.microsoft.com/office/powerpoint/2010/main" val="3499487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134</a:t>
            </a:fld>
            <a:endParaRPr lang="en-US" dirty="0"/>
          </a:p>
        </p:txBody>
      </p:sp>
    </p:spTree>
    <p:extLst>
      <p:ext uri="{BB962C8B-B14F-4D97-AF65-F5344CB8AC3E}">
        <p14:creationId xmlns:p14="http://schemas.microsoft.com/office/powerpoint/2010/main" val="36339386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135</a:t>
            </a:fld>
            <a:endParaRPr lang="en-US" dirty="0"/>
          </a:p>
        </p:txBody>
      </p:sp>
    </p:spTree>
    <p:extLst>
      <p:ext uri="{BB962C8B-B14F-4D97-AF65-F5344CB8AC3E}">
        <p14:creationId xmlns:p14="http://schemas.microsoft.com/office/powerpoint/2010/main" val="21198537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136</a:t>
            </a:fld>
            <a:endParaRPr lang="en-US" dirty="0"/>
          </a:p>
        </p:txBody>
      </p:sp>
    </p:spTree>
    <p:extLst>
      <p:ext uri="{BB962C8B-B14F-4D97-AF65-F5344CB8AC3E}">
        <p14:creationId xmlns:p14="http://schemas.microsoft.com/office/powerpoint/2010/main" val="33027348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137</a:t>
            </a:fld>
            <a:endParaRPr lang="en-US" dirty="0"/>
          </a:p>
        </p:txBody>
      </p:sp>
    </p:spTree>
    <p:extLst>
      <p:ext uri="{BB962C8B-B14F-4D97-AF65-F5344CB8AC3E}">
        <p14:creationId xmlns:p14="http://schemas.microsoft.com/office/powerpoint/2010/main" val="30627089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138</a:t>
            </a:fld>
            <a:endParaRPr lang="en-US" dirty="0"/>
          </a:p>
        </p:txBody>
      </p:sp>
    </p:spTree>
    <p:extLst>
      <p:ext uri="{BB962C8B-B14F-4D97-AF65-F5344CB8AC3E}">
        <p14:creationId xmlns:p14="http://schemas.microsoft.com/office/powerpoint/2010/main" val="41089812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139</a:t>
            </a:fld>
            <a:endParaRPr lang="en-US" dirty="0"/>
          </a:p>
        </p:txBody>
      </p:sp>
    </p:spTree>
    <p:extLst>
      <p:ext uri="{BB962C8B-B14F-4D97-AF65-F5344CB8AC3E}">
        <p14:creationId xmlns:p14="http://schemas.microsoft.com/office/powerpoint/2010/main" val="21885832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140</a:t>
            </a:fld>
            <a:endParaRPr lang="en-US" dirty="0"/>
          </a:p>
        </p:txBody>
      </p:sp>
    </p:spTree>
    <p:extLst>
      <p:ext uri="{BB962C8B-B14F-4D97-AF65-F5344CB8AC3E}">
        <p14:creationId xmlns:p14="http://schemas.microsoft.com/office/powerpoint/2010/main" val="33212663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141</a:t>
            </a:fld>
            <a:endParaRPr lang="en-US" dirty="0"/>
          </a:p>
        </p:txBody>
      </p:sp>
    </p:spTree>
    <p:extLst>
      <p:ext uri="{BB962C8B-B14F-4D97-AF65-F5344CB8AC3E}">
        <p14:creationId xmlns:p14="http://schemas.microsoft.com/office/powerpoint/2010/main" val="249986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11</a:t>
            </a:fld>
            <a:endParaRPr lang="en-US"/>
          </a:p>
        </p:txBody>
      </p:sp>
    </p:spTree>
    <p:extLst>
      <p:ext uri="{BB962C8B-B14F-4D97-AF65-F5344CB8AC3E}">
        <p14:creationId xmlns:p14="http://schemas.microsoft.com/office/powerpoint/2010/main" val="22058894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142</a:t>
            </a:fld>
            <a:endParaRPr lang="en-US" dirty="0"/>
          </a:p>
        </p:txBody>
      </p:sp>
    </p:spTree>
    <p:extLst>
      <p:ext uri="{BB962C8B-B14F-4D97-AF65-F5344CB8AC3E}">
        <p14:creationId xmlns:p14="http://schemas.microsoft.com/office/powerpoint/2010/main" val="24497673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143</a:t>
            </a:fld>
            <a:endParaRPr lang="en-US" dirty="0"/>
          </a:p>
        </p:txBody>
      </p:sp>
    </p:spTree>
    <p:extLst>
      <p:ext uri="{BB962C8B-B14F-4D97-AF65-F5344CB8AC3E}">
        <p14:creationId xmlns:p14="http://schemas.microsoft.com/office/powerpoint/2010/main" val="29517801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144</a:t>
            </a:fld>
            <a:endParaRPr lang="en-US" dirty="0"/>
          </a:p>
        </p:txBody>
      </p:sp>
    </p:spTree>
    <p:extLst>
      <p:ext uri="{BB962C8B-B14F-4D97-AF65-F5344CB8AC3E}">
        <p14:creationId xmlns:p14="http://schemas.microsoft.com/office/powerpoint/2010/main" val="35234183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145</a:t>
            </a:fld>
            <a:endParaRPr lang="en-US" dirty="0"/>
          </a:p>
        </p:txBody>
      </p:sp>
    </p:spTree>
    <p:extLst>
      <p:ext uri="{BB962C8B-B14F-4D97-AF65-F5344CB8AC3E}">
        <p14:creationId xmlns:p14="http://schemas.microsoft.com/office/powerpoint/2010/main" val="39487958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146</a:t>
            </a:fld>
            <a:endParaRPr lang="en-US" dirty="0"/>
          </a:p>
        </p:txBody>
      </p:sp>
    </p:spTree>
    <p:extLst>
      <p:ext uri="{BB962C8B-B14F-4D97-AF65-F5344CB8AC3E}">
        <p14:creationId xmlns:p14="http://schemas.microsoft.com/office/powerpoint/2010/main" val="28770687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147</a:t>
            </a:fld>
            <a:endParaRPr lang="en-US" dirty="0"/>
          </a:p>
        </p:txBody>
      </p:sp>
    </p:spTree>
    <p:extLst>
      <p:ext uri="{BB962C8B-B14F-4D97-AF65-F5344CB8AC3E}">
        <p14:creationId xmlns:p14="http://schemas.microsoft.com/office/powerpoint/2010/main" val="5638825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148</a:t>
            </a:fld>
            <a:endParaRPr lang="en-US" dirty="0"/>
          </a:p>
        </p:txBody>
      </p:sp>
    </p:spTree>
    <p:extLst>
      <p:ext uri="{BB962C8B-B14F-4D97-AF65-F5344CB8AC3E}">
        <p14:creationId xmlns:p14="http://schemas.microsoft.com/office/powerpoint/2010/main" val="25590432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149</a:t>
            </a:fld>
            <a:endParaRPr lang="en-US" dirty="0"/>
          </a:p>
        </p:txBody>
      </p:sp>
    </p:spTree>
    <p:extLst>
      <p:ext uri="{BB962C8B-B14F-4D97-AF65-F5344CB8AC3E}">
        <p14:creationId xmlns:p14="http://schemas.microsoft.com/office/powerpoint/2010/main" val="17119897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150</a:t>
            </a:fld>
            <a:endParaRPr lang="en-US"/>
          </a:p>
        </p:txBody>
      </p:sp>
    </p:spTree>
    <p:extLst>
      <p:ext uri="{BB962C8B-B14F-4D97-AF65-F5344CB8AC3E}">
        <p14:creationId xmlns:p14="http://schemas.microsoft.com/office/powerpoint/2010/main" val="17536412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151</a:t>
            </a:fld>
            <a:endParaRPr lang="en-US"/>
          </a:p>
        </p:txBody>
      </p:sp>
    </p:spTree>
    <p:extLst>
      <p:ext uri="{BB962C8B-B14F-4D97-AF65-F5344CB8AC3E}">
        <p14:creationId xmlns:p14="http://schemas.microsoft.com/office/powerpoint/2010/main" val="177324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12</a:t>
            </a:fld>
            <a:endParaRPr lang="en-US"/>
          </a:p>
        </p:txBody>
      </p:sp>
    </p:spTree>
    <p:extLst>
      <p:ext uri="{BB962C8B-B14F-4D97-AF65-F5344CB8AC3E}">
        <p14:creationId xmlns:p14="http://schemas.microsoft.com/office/powerpoint/2010/main" val="39971125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152</a:t>
            </a:fld>
            <a:endParaRPr lang="en-US"/>
          </a:p>
        </p:txBody>
      </p:sp>
    </p:spTree>
    <p:extLst>
      <p:ext uri="{BB962C8B-B14F-4D97-AF65-F5344CB8AC3E}">
        <p14:creationId xmlns:p14="http://schemas.microsoft.com/office/powerpoint/2010/main" val="14436149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157</a:t>
            </a:fld>
            <a:endParaRPr lang="en-US"/>
          </a:p>
        </p:txBody>
      </p:sp>
    </p:spTree>
    <p:extLst>
      <p:ext uri="{BB962C8B-B14F-4D97-AF65-F5344CB8AC3E}">
        <p14:creationId xmlns:p14="http://schemas.microsoft.com/office/powerpoint/2010/main" val="1017110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13</a:t>
            </a:fld>
            <a:endParaRPr lang="en-US"/>
          </a:p>
        </p:txBody>
      </p:sp>
    </p:spTree>
    <p:extLst>
      <p:ext uri="{BB962C8B-B14F-4D97-AF65-F5344CB8AC3E}">
        <p14:creationId xmlns:p14="http://schemas.microsoft.com/office/powerpoint/2010/main" val="170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14</a:t>
            </a:fld>
            <a:endParaRPr lang="en-US"/>
          </a:p>
        </p:txBody>
      </p:sp>
    </p:spTree>
    <p:extLst>
      <p:ext uri="{BB962C8B-B14F-4D97-AF65-F5344CB8AC3E}">
        <p14:creationId xmlns:p14="http://schemas.microsoft.com/office/powerpoint/2010/main" val="404880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15</a:t>
            </a:fld>
            <a:endParaRPr lang="en-US"/>
          </a:p>
        </p:txBody>
      </p:sp>
    </p:spTree>
    <p:extLst>
      <p:ext uri="{BB962C8B-B14F-4D97-AF65-F5344CB8AC3E}">
        <p14:creationId xmlns:p14="http://schemas.microsoft.com/office/powerpoint/2010/main" val="77407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16</a:t>
            </a:fld>
            <a:endParaRPr lang="en-US"/>
          </a:p>
        </p:txBody>
      </p:sp>
    </p:spTree>
    <p:extLst>
      <p:ext uri="{BB962C8B-B14F-4D97-AF65-F5344CB8AC3E}">
        <p14:creationId xmlns:p14="http://schemas.microsoft.com/office/powerpoint/2010/main" val="426818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17</a:t>
            </a:fld>
            <a:endParaRPr lang="en-US"/>
          </a:p>
        </p:txBody>
      </p:sp>
    </p:spTree>
    <p:extLst>
      <p:ext uri="{BB962C8B-B14F-4D97-AF65-F5344CB8AC3E}">
        <p14:creationId xmlns:p14="http://schemas.microsoft.com/office/powerpoint/2010/main" val="283951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18</a:t>
            </a:fld>
            <a:endParaRPr lang="en-US"/>
          </a:p>
        </p:txBody>
      </p:sp>
    </p:spTree>
    <p:extLst>
      <p:ext uri="{BB962C8B-B14F-4D97-AF65-F5344CB8AC3E}">
        <p14:creationId xmlns:p14="http://schemas.microsoft.com/office/powerpoint/2010/main" val="1819281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20</a:t>
            </a:fld>
            <a:endParaRPr lang="en-US"/>
          </a:p>
        </p:txBody>
      </p:sp>
    </p:spTree>
    <p:extLst>
      <p:ext uri="{BB962C8B-B14F-4D97-AF65-F5344CB8AC3E}">
        <p14:creationId xmlns:p14="http://schemas.microsoft.com/office/powerpoint/2010/main" val="427805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a:t>
            </a:fld>
            <a:endParaRPr lang="en-US"/>
          </a:p>
        </p:txBody>
      </p:sp>
    </p:spTree>
    <p:extLst>
      <p:ext uri="{BB962C8B-B14F-4D97-AF65-F5344CB8AC3E}">
        <p14:creationId xmlns:p14="http://schemas.microsoft.com/office/powerpoint/2010/main" val="139957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21</a:t>
            </a:fld>
            <a:endParaRPr lang="en-US"/>
          </a:p>
        </p:txBody>
      </p:sp>
    </p:spTree>
    <p:extLst>
      <p:ext uri="{BB962C8B-B14F-4D97-AF65-F5344CB8AC3E}">
        <p14:creationId xmlns:p14="http://schemas.microsoft.com/office/powerpoint/2010/main" val="1926479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22</a:t>
            </a:fld>
            <a:endParaRPr lang="en-US"/>
          </a:p>
        </p:txBody>
      </p:sp>
    </p:spTree>
    <p:extLst>
      <p:ext uri="{BB962C8B-B14F-4D97-AF65-F5344CB8AC3E}">
        <p14:creationId xmlns:p14="http://schemas.microsoft.com/office/powerpoint/2010/main" val="359236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23</a:t>
            </a:fld>
            <a:endParaRPr lang="en-US"/>
          </a:p>
        </p:txBody>
      </p:sp>
    </p:spTree>
    <p:extLst>
      <p:ext uri="{BB962C8B-B14F-4D97-AF65-F5344CB8AC3E}">
        <p14:creationId xmlns:p14="http://schemas.microsoft.com/office/powerpoint/2010/main" val="3137144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24</a:t>
            </a:fld>
            <a:endParaRPr lang="en-US"/>
          </a:p>
        </p:txBody>
      </p:sp>
    </p:spTree>
    <p:extLst>
      <p:ext uri="{BB962C8B-B14F-4D97-AF65-F5344CB8AC3E}">
        <p14:creationId xmlns:p14="http://schemas.microsoft.com/office/powerpoint/2010/main" val="417115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25</a:t>
            </a:fld>
            <a:endParaRPr lang="en-US"/>
          </a:p>
        </p:txBody>
      </p:sp>
    </p:spTree>
    <p:extLst>
      <p:ext uri="{BB962C8B-B14F-4D97-AF65-F5344CB8AC3E}">
        <p14:creationId xmlns:p14="http://schemas.microsoft.com/office/powerpoint/2010/main" val="3579404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26</a:t>
            </a:fld>
            <a:endParaRPr lang="en-US"/>
          </a:p>
        </p:txBody>
      </p:sp>
    </p:spTree>
    <p:extLst>
      <p:ext uri="{BB962C8B-B14F-4D97-AF65-F5344CB8AC3E}">
        <p14:creationId xmlns:p14="http://schemas.microsoft.com/office/powerpoint/2010/main" val="649670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32</a:t>
            </a:fld>
            <a:endParaRPr lang="en-US" dirty="0"/>
          </a:p>
        </p:txBody>
      </p:sp>
    </p:spTree>
    <p:extLst>
      <p:ext uri="{BB962C8B-B14F-4D97-AF65-F5344CB8AC3E}">
        <p14:creationId xmlns:p14="http://schemas.microsoft.com/office/powerpoint/2010/main" val="408963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33</a:t>
            </a:fld>
            <a:endParaRPr lang="en-US" dirty="0"/>
          </a:p>
        </p:txBody>
      </p:sp>
    </p:spTree>
    <p:extLst>
      <p:ext uri="{BB962C8B-B14F-4D97-AF65-F5344CB8AC3E}">
        <p14:creationId xmlns:p14="http://schemas.microsoft.com/office/powerpoint/2010/main" val="256441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34</a:t>
            </a:fld>
            <a:endParaRPr lang="en-US" dirty="0"/>
          </a:p>
        </p:txBody>
      </p:sp>
    </p:spTree>
    <p:extLst>
      <p:ext uri="{BB962C8B-B14F-4D97-AF65-F5344CB8AC3E}">
        <p14:creationId xmlns:p14="http://schemas.microsoft.com/office/powerpoint/2010/main" val="265108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35</a:t>
            </a:fld>
            <a:endParaRPr lang="en-US" dirty="0"/>
          </a:p>
        </p:txBody>
      </p:sp>
    </p:spTree>
    <p:extLst>
      <p:ext uri="{BB962C8B-B14F-4D97-AF65-F5344CB8AC3E}">
        <p14:creationId xmlns:p14="http://schemas.microsoft.com/office/powerpoint/2010/main" val="185612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3</a:t>
            </a:fld>
            <a:endParaRPr lang="en-US"/>
          </a:p>
        </p:txBody>
      </p:sp>
    </p:spTree>
    <p:extLst>
      <p:ext uri="{BB962C8B-B14F-4D97-AF65-F5344CB8AC3E}">
        <p14:creationId xmlns:p14="http://schemas.microsoft.com/office/powerpoint/2010/main" val="98595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36</a:t>
            </a:fld>
            <a:endParaRPr lang="en-US" dirty="0"/>
          </a:p>
        </p:txBody>
      </p:sp>
    </p:spTree>
    <p:extLst>
      <p:ext uri="{BB962C8B-B14F-4D97-AF65-F5344CB8AC3E}">
        <p14:creationId xmlns:p14="http://schemas.microsoft.com/office/powerpoint/2010/main" val="3995477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38</a:t>
            </a:fld>
            <a:endParaRPr lang="en-US" dirty="0"/>
          </a:p>
        </p:txBody>
      </p:sp>
    </p:spTree>
    <p:extLst>
      <p:ext uri="{BB962C8B-B14F-4D97-AF65-F5344CB8AC3E}">
        <p14:creationId xmlns:p14="http://schemas.microsoft.com/office/powerpoint/2010/main" val="1533086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40</a:t>
            </a:fld>
            <a:endParaRPr lang="en-US" dirty="0"/>
          </a:p>
        </p:txBody>
      </p:sp>
    </p:spTree>
    <p:extLst>
      <p:ext uri="{BB962C8B-B14F-4D97-AF65-F5344CB8AC3E}">
        <p14:creationId xmlns:p14="http://schemas.microsoft.com/office/powerpoint/2010/main" val="183622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41</a:t>
            </a:fld>
            <a:endParaRPr lang="en-US" dirty="0"/>
          </a:p>
        </p:txBody>
      </p:sp>
    </p:spTree>
    <p:extLst>
      <p:ext uri="{BB962C8B-B14F-4D97-AF65-F5344CB8AC3E}">
        <p14:creationId xmlns:p14="http://schemas.microsoft.com/office/powerpoint/2010/main" val="2759181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42</a:t>
            </a:fld>
            <a:endParaRPr lang="en-US" dirty="0"/>
          </a:p>
        </p:txBody>
      </p:sp>
    </p:spTree>
    <p:extLst>
      <p:ext uri="{BB962C8B-B14F-4D97-AF65-F5344CB8AC3E}">
        <p14:creationId xmlns:p14="http://schemas.microsoft.com/office/powerpoint/2010/main" val="1930688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43</a:t>
            </a:fld>
            <a:endParaRPr lang="en-US" dirty="0"/>
          </a:p>
        </p:txBody>
      </p:sp>
    </p:spTree>
    <p:extLst>
      <p:ext uri="{BB962C8B-B14F-4D97-AF65-F5344CB8AC3E}">
        <p14:creationId xmlns:p14="http://schemas.microsoft.com/office/powerpoint/2010/main" val="1718816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44</a:t>
            </a:fld>
            <a:endParaRPr lang="en-US" dirty="0"/>
          </a:p>
        </p:txBody>
      </p:sp>
    </p:spTree>
    <p:extLst>
      <p:ext uri="{BB962C8B-B14F-4D97-AF65-F5344CB8AC3E}">
        <p14:creationId xmlns:p14="http://schemas.microsoft.com/office/powerpoint/2010/main" val="4043855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45</a:t>
            </a:fld>
            <a:endParaRPr lang="en-US" dirty="0"/>
          </a:p>
        </p:txBody>
      </p:sp>
    </p:spTree>
    <p:extLst>
      <p:ext uri="{BB962C8B-B14F-4D97-AF65-F5344CB8AC3E}">
        <p14:creationId xmlns:p14="http://schemas.microsoft.com/office/powerpoint/2010/main" val="1624131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46</a:t>
            </a:fld>
            <a:endParaRPr lang="en-US" dirty="0"/>
          </a:p>
        </p:txBody>
      </p:sp>
    </p:spTree>
    <p:extLst>
      <p:ext uri="{BB962C8B-B14F-4D97-AF65-F5344CB8AC3E}">
        <p14:creationId xmlns:p14="http://schemas.microsoft.com/office/powerpoint/2010/main" val="3189768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48</a:t>
            </a:fld>
            <a:endParaRPr lang="en-US" dirty="0"/>
          </a:p>
        </p:txBody>
      </p:sp>
    </p:spTree>
    <p:extLst>
      <p:ext uri="{BB962C8B-B14F-4D97-AF65-F5344CB8AC3E}">
        <p14:creationId xmlns:p14="http://schemas.microsoft.com/office/powerpoint/2010/main" val="428418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4</a:t>
            </a:fld>
            <a:endParaRPr lang="en-US"/>
          </a:p>
        </p:txBody>
      </p:sp>
    </p:spTree>
    <p:extLst>
      <p:ext uri="{BB962C8B-B14F-4D97-AF65-F5344CB8AC3E}">
        <p14:creationId xmlns:p14="http://schemas.microsoft.com/office/powerpoint/2010/main" val="654639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50</a:t>
            </a:fld>
            <a:endParaRPr lang="en-US" dirty="0"/>
          </a:p>
        </p:txBody>
      </p:sp>
    </p:spTree>
    <p:extLst>
      <p:ext uri="{BB962C8B-B14F-4D97-AF65-F5344CB8AC3E}">
        <p14:creationId xmlns:p14="http://schemas.microsoft.com/office/powerpoint/2010/main" val="2753219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51</a:t>
            </a:fld>
            <a:endParaRPr lang="en-US" dirty="0"/>
          </a:p>
        </p:txBody>
      </p:sp>
    </p:spTree>
    <p:extLst>
      <p:ext uri="{BB962C8B-B14F-4D97-AF65-F5344CB8AC3E}">
        <p14:creationId xmlns:p14="http://schemas.microsoft.com/office/powerpoint/2010/main" val="1244217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52</a:t>
            </a:fld>
            <a:endParaRPr lang="en-US" dirty="0"/>
          </a:p>
        </p:txBody>
      </p:sp>
    </p:spTree>
    <p:extLst>
      <p:ext uri="{BB962C8B-B14F-4D97-AF65-F5344CB8AC3E}">
        <p14:creationId xmlns:p14="http://schemas.microsoft.com/office/powerpoint/2010/main" val="3245349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53</a:t>
            </a:fld>
            <a:endParaRPr lang="en-US" dirty="0"/>
          </a:p>
        </p:txBody>
      </p:sp>
    </p:spTree>
    <p:extLst>
      <p:ext uri="{BB962C8B-B14F-4D97-AF65-F5344CB8AC3E}">
        <p14:creationId xmlns:p14="http://schemas.microsoft.com/office/powerpoint/2010/main" val="3035330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54</a:t>
            </a:fld>
            <a:endParaRPr lang="en-US" dirty="0"/>
          </a:p>
        </p:txBody>
      </p:sp>
    </p:spTree>
    <p:extLst>
      <p:ext uri="{BB962C8B-B14F-4D97-AF65-F5344CB8AC3E}">
        <p14:creationId xmlns:p14="http://schemas.microsoft.com/office/powerpoint/2010/main" val="3170150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55</a:t>
            </a:fld>
            <a:endParaRPr lang="en-US" dirty="0"/>
          </a:p>
        </p:txBody>
      </p:sp>
    </p:spTree>
    <p:extLst>
      <p:ext uri="{BB962C8B-B14F-4D97-AF65-F5344CB8AC3E}">
        <p14:creationId xmlns:p14="http://schemas.microsoft.com/office/powerpoint/2010/main" val="2221956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56</a:t>
            </a:fld>
            <a:endParaRPr lang="en-US" dirty="0"/>
          </a:p>
        </p:txBody>
      </p:sp>
    </p:spTree>
    <p:extLst>
      <p:ext uri="{BB962C8B-B14F-4D97-AF65-F5344CB8AC3E}">
        <p14:creationId xmlns:p14="http://schemas.microsoft.com/office/powerpoint/2010/main" val="230781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57</a:t>
            </a:fld>
            <a:endParaRPr lang="en-US" dirty="0"/>
          </a:p>
        </p:txBody>
      </p:sp>
    </p:spTree>
    <p:extLst>
      <p:ext uri="{BB962C8B-B14F-4D97-AF65-F5344CB8AC3E}">
        <p14:creationId xmlns:p14="http://schemas.microsoft.com/office/powerpoint/2010/main" val="2536260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58</a:t>
            </a:fld>
            <a:endParaRPr lang="en-US" dirty="0"/>
          </a:p>
        </p:txBody>
      </p:sp>
    </p:spTree>
    <p:extLst>
      <p:ext uri="{BB962C8B-B14F-4D97-AF65-F5344CB8AC3E}">
        <p14:creationId xmlns:p14="http://schemas.microsoft.com/office/powerpoint/2010/main" val="2763502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59</a:t>
            </a:fld>
            <a:endParaRPr lang="en-US" dirty="0"/>
          </a:p>
        </p:txBody>
      </p:sp>
    </p:spTree>
    <p:extLst>
      <p:ext uri="{BB962C8B-B14F-4D97-AF65-F5344CB8AC3E}">
        <p14:creationId xmlns:p14="http://schemas.microsoft.com/office/powerpoint/2010/main" val="45910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5</a:t>
            </a:fld>
            <a:endParaRPr lang="en-US"/>
          </a:p>
        </p:txBody>
      </p:sp>
    </p:spTree>
    <p:extLst>
      <p:ext uri="{BB962C8B-B14F-4D97-AF65-F5344CB8AC3E}">
        <p14:creationId xmlns:p14="http://schemas.microsoft.com/office/powerpoint/2010/main" val="73076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60</a:t>
            </a:fld>
            <a:endParaRPr lang="en-US" dirty="0"/>
          </a:p>
        </p:txBody>
      </p:sp>
    </p:spTree>
    <p:extLst>
      <p:ext uri="{BB962C8B-B14F-4D97-AF65-F5344CB8AC3E}">
        <p14:creationId xmlns:p14="http://schemas.microsoft.com/office/powerpoint/2010/main" val="1025186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61</a:t>
            </a:fld>
            <a:endParaRPr lang="en-US" dirty="0"/>
          </a:p>
        </p:txBody>
      </p:sp>
    </p:spTree>
    <p:extLst>
      <p:ext uri="{BB962C8B-B14F-4D97-AF65-F5344CB8AC3E}">
        <p14:creationId xmlns:p14="http://schemas.microsoft.com/office/powerpoint/2010/main" val="3614310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62</a:t>
            </a:fld>
            <a:endParaRPr lang="en-US" dirty="0"/>
          </a:p>
        </p:txBody>
      </p:sp>
    </p:spTree>
    <p:extLst>
      <p:ext uri="{BB962C8B-B14F-4D97-AF65-F5344CB8AC3E}">
        <p14:creationId xmlns:p14="http://schemas.microsoft.com/office/powerpoint/2010/main" val="4174002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63</a:t>
            </a:fld>
            <a:endParaRPr lang="en-US" dirty="0"/>
          </a:p>
        </p:txBody>
      </p:sp>
    </p:spTree>
    <p:extLst>
      <p:ext uri="{BB962C8B-B14F-4D97-AF65-F5344CB8AC3E}">
        <p14:creationId xmlns:p14="http://schemas.microsoft.com/office/powerpoint/2010/main" val="3776614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64</a:t>
            </a:fld>
            <a:endParaRPr lang="en-US" dirty="0"/>
          </a:p>
        </p:txBody>
      </p:sp>
    </p:spTree>
    <p:extLst>
      <p:ext uri="{BB962C8B-B14F-4D97-AF65-F5344CB8AC3E}">
        <p14:creationId xmlns:p14="http://schemas.microsoft.com/office/powerpoint/2010/main" val="3824413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65</a:t>
            </a:fld>
            <a:endParaRPr lang="en-US" dirty="0"/>
          </a:p>
        </p:txBody>
      </p:sp>
    </p:spTree>
    <p:extLst>
      <p:ext uri="{BB962C8B-B14F-4D97-AF65-F5344CB8AC3E}">
        <p14:creationId xmlns:p14="http://schemas.microsoft.com/office/powerpoint/2010/main" val="3593082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66</a:t>
            </a:fld>
            <a:endParaRPr lang="en-US" dirty="0"/>
          </a:p>
        </p:txBody>
      </p:sp>
    </p:spTree>
    <p:extLst>
      <p:ext uri="{BB962C8B-B14F-4D97-AF65-F5344CB8AC3E}">
        <p14:creationId xmlns:p14="http://schemas.microsoft.com/office/powerpoint/2010/main" val="59043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67</a:t>
            </a:fld>
            <a:endParaRPr lang="en-US" dirty="0"/>
          </a:p>
        </p:txBody>
      </p:sp>
    </p:spTree>
    <p:extLst>
      <p:ext uri="{BB962C8B-B14F-4D97-AF65-F5344CB8AC3E}">
        <p14:creationId xmlns:p14="http://schemas.microsoft.com/office/powerpoint/2010/main" val="16734602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68</a:t>
            </a:fld>
            <a:endParaRPr lang="en-US" dirty="0"/>
          </a:p>
        </p:txBody>
      </p:sp>
    </p:spTree>
    <p:extLst>
      <p:ext uri="{BB962C8B-B14F-4D97-AF65-F5344CB8AC3E}">
        <p14:creationId xmlns:p14="http://schemas.microsoft.com/office/powerpoint/2010/main" val="2580511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69</a:t>
            </a:fld>
            <a:endParaRPr lang="en-US" dirty="0"/>
          </a:p>
        </p:txBody>
      </p:sp>
    </p:spTree>
    <p:extLst>
      <p:ext uri="{BB962C8B-B14F-4D97-AF65-F5344CB8AC3E}">
        <p14:creationId xmlns:p14="http://schemas.microsoft.com/office/powerpoint/2010/main" val="150869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6</a:t>
            </a:fld>
            <a:endParaRPr lang="en-US"/>
          </a:p>
        </p:txBody>
      </p:sp>
    </p:spTree>
    <p:extLst>
      <p:ext uri="{BB962C8B-B14F-4D97-AF65-F5344CB8AC3E}">
        <p14:creationId xmlns:p14="http://schemas.microsoft.com/office/powerpoint/2010/main" val="410891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70</a:t>
            </a:fld>
            <a:endParaRPr lang="en-US" dirty="0"/>
          </a:p>
        </p:txBody>
      </p:sp>
    </p:spTree>
    <p:extLst>
      <p:ext uri="{BB962C8B-B14F-4D97-AF65-F5344CB8AC3E}">
        <p14:creationId xmlns:p14="http://schemas.microsoft.com/office/powerpoint/2010/main" val="3667033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71</a:t>
            </a:fld>
            <a:endParaRPr lang="en-US"/>
          </a:p>
        </p:txBody>
      </p:sp>
    </p:spTree>
    <p:extLst>
      <p:ext uri="{BB962C8B-B14F-4D97-AF65-F5344CB8AC3E}">
        <p14:creationId xmlns:p14="http://schemas.microsoft.com/office/powerpoint/2010/main" val="3248191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72</a:t>
            </a:fld>
            <a:endParaRPr lang="en-US"/>
          </a:p>
        </p:txBody>
      </p:sp>
    </p:spTree>
    <p:extLst>
      <p:ext uri="{BB962C8B-B14F-4D97-AF65-F5344CB8AC3E}">
        <p14:creationId xmlns:p14="http://schemas.microsoft.com/office/powerpoint/2010/main" val="2959773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73</a:t>
            </a:fld>
            <a:endParaRPr lang="en-US"/>
          </a:p>
        </p:txBody>
      </p:sp>
    </p:spTree>
    <p:extLst>
      <p:ext uri="{BB962C8B-B14F-4D97-AF65-F5344CB8AC3E}">
        <p14:creationId xmlns:p14="http://schemas.microsoft.com/office/powerpoint/2010/main" val="4005756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90</a:t>
            </a:fld>
            <a:endParaRPr lang="en-US" dirty="0"/>
          </a:p>
        </p:txBody>
      </p:sp>
    </p:spTree>
    <p:extLst>
      <p:ext uri="{BB962C8B-B14F-4D97-AF65-F5344CB8AC3E}">
        <p14:creationId xmlns:p14="http://schemas.microsoft.com/office/powerpoint/2010/main" val="1329026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91</a:t>
            </a:fld>
            <a:endParaRPr lang="en-US" dirty="0"/>
          </a:p>
        </p:txBody>
      </p:sp>
    </p:spTree>
    <p:extLst>
      <p:ext uri="{BB962C8B-B14F-4D97-AF65-F5344CB8AC3E}">
        <p14:creationId xmlns:p14="http://schemas.microsoft.com/office/powerpoint/2010/main" val="5848547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96</a:t>
            </a:fld>
            <a:endParaRPr lang="en-US" dirty="0"/>
          </a:p>
        </p:txBody>
      </p:sp>
    </p:spTree>
    <p:extLst>
      <p:ext uri="{BB962C8B-B14F-4D97-AF65-F5344CB8AC3E}">
        <p14:creationId xmlns:p14="http://schemas.microsoft.com/office/powerpoint/2010/main" val="310183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97</a:t>
            </a:fld>
            <a:endParaRPr lang="en-US" dirty="0"/>
          </a:p>
        </p:txBody>
      </p:sp>
    </p:spTree>
    <p:extLst>
      <p:ext uri="{BB962C8B-B14F-4D97-AF65-F5344CB8AC3E}">
        <p14:creationId xmlns:p14="http://schemas.microsoft.com/office/powerpoint/2010/main" val="16065578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98</a:t>
            </a:fld>
            <a:endParaRPr lang="en-US" dirty="0"/>
          </a:p>
        </p:txBody>
      </p:sp>
    </p:spTree>
    <p:extLst>
      <p:ext uri="{BB962C8B-B14F-4D97-AF65-F5344CB8AC3E}">
        <p14:creationId xmlns:p14="http://schemas.microsoft.com/office/powerpoint/2010/main" val="3845079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99</a:t>
            </a:fld>
            <a:endParaRPr lang="en-US" dirty="0"/>
          </a:p>
        </p:txBody>
      </p:sp>
    </p:spTree>
    <p:extLst>
      <p:ext uri="{BB962C8B-B14F-4D97-AF65-F5344CB8AC3E}">
        <p14:creationId xmlns:p14="http://schemas.microsoft.com/office/powerpoint/2010/main" val="394798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7</a:t>
            </a:fld>
            <a:endParaRPr lang="en-US"/>
          </a:p>
        </p:txBody>
      </p:sp>
    </p:spTree>
    <p:extLst>
      <p:ext uri="{BB962C8B-B14F-4D97-AF65-F5344CB8AC3E}">
        <p14:creationId xmlns:p14="http://schemas.microsoft.com/office/powerpoint/2010/main" val="1678091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100</a:t>
            </a:fld>
            <a:endParaRPr lang="en-US" dirty="0"/>
          </a:p>
        </p:txBody>
      </p:sp>
    </p:spTree>
    <p:extLst>
      <p:ext uri="{BB962C8B-B14F-4D97-AF65-F5344CB8AC3E}">
        <p14:creationId xmlns:p14="http://schemas.microsoft.com/office/powerpoint/2010/main" val="2098361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101</a:t>
            </a:fld>
            <a:endParaRPr lang="en-US" dirty="0"/>
          </a:p>
        </p:txBody>
      </p:sp>
    </p:spTree>
    <p:extLst>
      <p:ext uri="{BB962C8B-B14F-4D97-AF65-F5344CB8AC3E}">
        <p14:creationId xmlns:p14="http://schemas.microsoft.com/office/powerpoint/2010/main" val="408444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102</a:t>
            </a:fld>
            <a:endParaRPr lang="en-US" dirty="0"/>
          </a:p>
        </p:txBody>
      </p:sp>
    </p:spTree>
    <p:extLst>
      <p:ext uri="{BB962C8B-B14F-4D97-AF65-F5344CB8AC3E}">
        <p14:creationId xmlns:p14="http://schemas.microsoft.com/office/powerpoint/2010/main" val="400085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103</a:t>
            </a:fld>
            <a:endParaRPr lang="en-US" dirty="0"/>
          </a:p>
        </p:txBody>
      </p:sp>
    </p:spTree>
    <p:extLst>
      <p:ext uri="{BB962C8B-B14F-4D97-AF65-F5344CB8AC3E}">
        <p14:creationId xmlns:p14="http://schemas.microsoft.com/office/powerpoint/2010/main" val="16120033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104</a:t>
            </a:fld>
            <a:endParaRPr lang="en-US" dirty="0"/>
          </a:p>
        </p:txBody>
      </p:sp>
    </p:spTree>
    <p:extLst>
      <p:ext uri="{BB962C8B-B14F-4D97-AF65-F5344CB8AC3E}">
        <p14:creationId xmlns:p14="http://schemas.microsoft.com/office/powerpoint/2010/main" val="2623189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105</a:t>
            </a:fld>
            <a:endParaRPr lang="en-US" dirty="0"/>
          </a:p>
        </p:txBody>
      </p:sp>
    </p:spTree>
    <p:extLst>
      <p:ext uri="{BB962C8B-B14F-4D97-AF65-F5344CB8AC3E}">
        <p14:creationId xmlns:p14="http://schemas.microsoft.com/office/powerpoint/2010/main" val="2041091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106</a:t>
            </a:fld>
            <a:endParaRPr lang="en-US" dirty="0"/>
          </a:p>
        </p:txBody>
      </p:sp>
    </p:spTree>
    <p:extLst>
      <p:ext uri="{BB962C8B-B14F-4D97-AF65-F5344CB8AC3E}">
        <p14:creationId xmlns:p14="http://schemas.microsoft.com/office/powerpoint/2010/main" val="23473102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107</a:t>
            </a:fld>
            <a:endParaRPr lang="en-US" dirty="0"/>
          </a:p>
        </p:txBody>
      </p:sp>
    </p:spTree>
    <p:extLst>
      <p:ext uri="{BB962C8B-B14F-4D97-AF65-F5344CB8AC3E}">
        <p14:creationId xmlns:p14="http://schemas.microsoft.com/office/powerpoint/2010/main" val="22929010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108</a:t>
            </a:fld>
            <a:endParaRPr lang="en-US" dirty="0"/>
          </a:p>
        </p:txBody>
      </p:sp>
    </p:spTree>
    <p:extLst>
      <p:ext uri="{BB962C8B-B14F-4D97-AF65-F5344CB8AC3E}">
        <p14:creationId xmlns:p14="http://schemas.microsoft.com/office/powerpoint/2010/main" val="2194686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109</a:t>
            </a:fld>
            <a:endParaRPr lang="en-US" dirty="0"/>
          </a:p>
        </p:txBody>
      </p:sp>
    </p:spTree>
    <p:extLst>
      <p:ext uri="{BB962C8B-B14F-4D97-AF65-F5344CB8AC3E}">
        <p14:creationId xmlns:p14="http://schemas.microsoft.com/office/powerpoint/2010/main" val="1833559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8</a:t>
            </a:fld>
            <a:endParaRPr lang="en-US"/>
          </a:p>
        </p:txBody>
      </p:sp>
    </p:spTree>
    <p:extLst>
      <p:ext uri="{BB962C8B-B14F-4D97-AF65-F5344CB8AC3E}">
        <p14:creationId xmlns:p14="http://schemas.microsoft.com/office/powerpoint/2010/main" val="1314346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110</a:t>
            </a:fld>
            <a:endParaRPr lang="en-US" dirty="0"/>
          </a:p>
        </p:txBody>
      </p:sp>
    </p:spTree>
    <p:extLst>
      <p:ext uri="{BB962C8B-B14F-4D97-AF65-F5344CB8AC3E}">
        <p14:creationId xmlns:p14="http://schemas.microsoft.com/office/powerpoint/2010/main" val="2980687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111</a:t>
            </a:fld>
            <a:endParaRPr lang="en-US" dirty="0"/>
          </a:p>
        </p:txBody>
      </p:sp>
    </p:spTree>
    <p:extLst>
      <p:ext uri="{BB962C8B-B14F-4D97-AF65-F5344CB8AC3E}">
        <p14:creationId xmlns:p14="http://schemas.microsoft.com/office/powerpoint/2010/main" val="12959347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112</a:t>
            </a:fld>
            <a:endParaRPr lang="en-US" dirty="0"/>
          </a:p>
        </p:txBody>
      </p:sp>
    </p:spTree>
    <p:extLst>
      <p:ext uri="{BB962C8B-B14F-4D97-AF65-F5344CB8AC3E}">
        <p14:creationId xmlns:p14="http://schemas.microsoft.com/office/powerpoint/2010/main" val="2946898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113</a:t>
            </a:fld>
            <a:endParaRPr lang="en-US" dirty="0"/>
          </a:p>
        </p:txBody>
      </p:sp>
    </p:spTree>
    <p:extLst>
      <p:ext uri="{BB962C8B-B14F-4D97-AF65-F5344CB8AC3E}">
        <p14:creationId xmlns:p14="http://schemas.microsoft.com/office/powerpoint/2010/main" val="33251924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114</a:t>
            </a:fld>
            <a:endParaRPr lang="en-US" dirty="0"/>
          </a:p>
        </p:txBody>
      </p:sp>
    </p:spTree>
    <p:extLst>
      <p:ext uri="{BB962C8B-B14F-4D97-AF65-F5344CB8AC3E}">
        <p14:creationId xmlns:p14="http://schemas.microsoft.com/office/powerpoint/2010/main" val="23980162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115</a:t>
            </a:fld>
            <a:endParaRPr lang="en-US" dirty="0"/>
          </a:p>
        </p:txBody>
      </p:sp>
    </p:spTree>
    <p:extLst>
      <p:ext uri="{BB962C8B-B14F-4D97-AF65-F5344CB8AC3E}">
        <p14:creationId xmlns:p14="http://schemas.microsoft.com/office/powerpoint/2010/main" val="40430528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116</a:t>
            </a:fld>
            <a:endParaRPr lang="en-US" dirty="0"/>
          </a:p>
        </p:txBody>
      </p:sp>
    </p:spTree>
    <p:extLst>
      <p:ext uri="{BB962C8B-B14F-4D97-AF65-F5344CB8AC3E}">
        <p14:creationId xmlns:p14="http://schemas.microsoft.com/office/powerpoint/2010/main" val="42636346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117</a:t>
            </a:fld>
            <a:endParaRPr lang="en-US" dirty="0"/>
          </a:p>
        </p:txBody>
      </p:sp>
    </p:spTree>
    <p:extLst>
      <p:ext uri="{BB962C8B-B14F-4D97-AF65-F5344CB8AC3E}">
        <p14:creationId xmlns:p14="http://schemas.microsoft.com/office/powerpoint/2010/main" val="24409649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118</a:t>
            </a:fld>
            <a:endParaRPr lang="en-US" dirty="0"/>
          </a:p>
        </p:txBody>
      </p:sp>
    </p:spTree>
    <p:extLst>
      <p:ext uri="{BB962C8B-B14F-4D97-AF65-F5344CB8AC3E}">
        <p14:creationId xmlns:p14="http://schemas.microsoft.com/office/powerpoint/2010/main" val="3307409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119</a:t>
            </a:fld>
            <a:endParaRPr lang="en-US" dirty="0"/>
          </a:p>
        </p:txBody>
      </p:sp>
    </p:spTree>
    <p:extLst>
      <p:ext uri="{BB962C8B-B14F-4D97-AF65-F5344CB8AC3E}">
        <p14:creationId xmlns:p14="http://schemas.microsoft.com/office/powerpoint/2010/main" val="13963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C51D3A-DC84-4CAC-9E21-B01ECFB80A7D}" type="slidenum">
              <a:rPr lang="en-US" smtClean="0"/>
              <a:t>9</a:t>
            </a:fld>
            <a:endParaRPr lang="en-US"/>
          </a:p>
        </p:txBody>
      </p:sp>
    </p:spTree>
    <p:extLst>
      <p:ext uri="{BB962C8B-B14F-4D97-AF65-F5344CB8AC3E}">
        <p14:creationId xmlns:p14="http://schemas.microsoft.com/office/powerpoint/2010/main" val="11037839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120</a:t>
            </a:fld>
            <a:endParaRPr lang="en-US" dirty="0"/>
          </a:p>
        </p:txBody>
      </p:sp>
    </p:spTree>
    <p:extLst>
      <p:ext uri="{BB962C8B-B14F-4D97-AF65-F5344CB8AC3E}">
        <p14:creationId xmlns:p14="http://schemas.microsoft.com/office/powerpoint/2010/main" val="2043659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121</a:t>
            </a:fld>
            <a:endParaRPr lang="en-US" dirty="0"/>
          </a:p>
        </p:txBody>
      </p:sp>
    </p:spTree>
    <p:extLst>
      <p:ext uri="{BB962C8B-B14F-4D97-AF65-F5344CB8AC3E}">
        <p14:creationId xmlns:p14="http://schemas.microsoft.com/office/powerpoint/2010/main" val="31312355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122</a:t>
            </a:fld>
            <a:endParaRPr lang="en-US" dirty="0"/>
          </a:p>
        </p:txBody>
      </p:sp>
    </p:spTree>
    <p:extLst>
      <p:ext uri="{BB962C8B-B14F-4D97-AF65-F5344CB8AC3E}">
        <p14:creationId xmlns:p14="http://schemas.microsoft.com/office/powerpoint/2010/main" val="26852502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123</a:t>
            </a:fld>
            <a:endParaRPr lang="en-US" dirty="0"/>
          </a:p>
        </p:txBody>
      </p:sp>
    </p:spTree>
    <p:extLst>
      <p:ext uri="{BB962C8B-B14F-4D97-AF65-F5344CB8AC3E}">
        <p14:creationId xmlns:p14="http://schemas.microsoft.com/office/powerpoint/2010/main" val="8063249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124</a:t>
            </a:fld>
            <a:endParaRPr lang="en-US" dirty="0"/>
          </a:p>
        </p:txBody>
      </p:sp>
    </p:spTree>
    <p:extLst>
      <p:ext uri="{BB962C8B-B14F-4D97-AF65-F5344CB8AC3E}">
        <p14:creationId xmlns:p14="http://schemas.microsoft.com/office/powerpoint/2010/main" val="3582643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125</a:t>
            </a:fld>
            <a:endParaRPr lang="en-US" dirty="0"/>
          </a:p>
        </p:txBody>
      </p:sp>
    </p:spTree>
    <p:extLst>
      <p:ext uri="{BB962C8B-B14F-4D97-AF65-F5344CB8AC3E}">
        <p14:creationId xmlns:p14="http://schemas.microsoft.com/office/powerpoint/2010/main" val="1408165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126</a:t>
            </a:fld>
            <a:endParaRPr lang="en-US" dirty="0"/>
          </a:p>
        </p:txBody>
      </p:sp>
    </p:spTree>
    <p:extLst>
      <p:ext uri="{BB962C8B-B14F-4D97-AF65-F5344CB8AC3E}">
        <p14:creationId xmlns:p14="http://schemas.microsoft.com/office/powerpoint/2010/main" val="26469102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129</a:t>
            </a:fld>
            <a:endParaRPr lang="en-US" dirty="0"/>
          </a:p>
        </p:txBody>
      </p:sp>
    </p:spTree>
    <p:extLst>
      <p:ext uri="{BB962C8B-B14F-4D97-AF65-F5344CB8AC3E}">
        <p14:creationId xmlns:p14="http://schemas.microsoft.com/office/powerpoint/2010/main" val="13429209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130</a:t>
            </a:fld>
            <a:endParaRPr lang="en-US" dirty="0"/>
          </a:p>
        </p:txBody>
      </p:sp>
    </p:spTree>
    <p:extLst>
      <p:ext uri="{BB962C8B-B14F-4D97-AF65-F5344CB8AC3E}">
        <p14:creationId xmlns:p14="http://schemas.microsoft.com/office/powerpoint/2010/main" val="35439184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51D3A-DC84-4CAC-9E21-B01ECFB80A7D}" type="slidenum">
              <a:rPr lang="en-US" smtClean="0"/>
              <a:t>131</a:t>
            </a:fld>
            <a:endParaRPr lang="en-US" dirty="0"/>
          </a:p>
        </p:txBody>
      </p:sp>
    </p:spTree>
    <p:extLst>
      <p:ext uri="{BB962C8B-B14F-4D97-AF65-F5344CB8AC3E}">
        <p14:creationId xmlns:p14="http://schemas.microsoft.com/office/powerpoint/2010/main" val="308004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4DF2EB-1D7B-4600-97CF-33BB1DC47342}" type="datetime1">
              <a:rPr lang="en-US" smtClean="0"/>
              <a:t>08/05/2019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A168A0-524E-4061-B4FE-2667D58F981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20E202-63F0-4AA4-956A-1A0CBD11FA6A}" type="datetime1">
              <a:rPr lang="en-US" smtClean="0"/>
              <a:t>08/05/2019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A9002D-79C9-45F7-8AD1-CD79CCBD870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A69044-3FB0-4791-A99D-84DCF1280619}" type="datetime1">
              <a:rPr lang="en-US" smtClean="0"/>
              <a:t>08/05/2019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7E46EE-8D5D-4215-891B-BE72A766C28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5FBA0D-8C57-4A9E-9BE5-83EC529A19DC}" type="datetime1">
              <a:rPr lang="en-US" smtClean="0"/>
              <a:t>08/05/2019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87D47D-2EC5-4C8A-B6DF-F028FC0F370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2537CF5-C983-48E0-9A6A-886D07B23F76}" type="datetime1">
              <a:rPr lang="en-US" smtClean="0"/>
              <a:t>08/05/2019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6C9B95-41B1-40B7-B10D-0668E8FDB4F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C633F1-5C10-45EF-BBAA-38301313DA95}" type="datetime1">
              <a:rPr lang="en-US" smtClean="0"/>
              <a:t>08/05/2019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5575E5-575D-46B1-AC3F-50D4DF83F8F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C7196E-2FBB-411E-BEF7-4887196BDE52}" type="datetime1">
              <a:rPr lang="en-US" smtClean="0"/>
              <a:t>08/05/2019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A70D33-E27E-44C7-BE21-BE6215086D2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252E17D-6F80-48AF-88AD-F0D1BC01B686}" type="datetime1">
              <a:rPr lang="en-US" smtClean="0"/>
              <a:t>08/05/2019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1BAF23-B808-4891-8291-DFF58C4366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FBA1FB-932E-4CD6-93AC-C6526E2BE700}" type="datetime1">
              <a:rPr lang="en-US" smtClean="0"/>
              <a:t>08/05/2019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67F174-7BE9-45A4-BEE2-DEA37C34124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96084F-1AEA-44CD-8C1A-5D3558F7D3E4}" type="datetime1">
              <a:rPr lang="en-US" smtClean="0"/>
              <a:t>08/05/2019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242E74-BAB5-45EF-9A5C-F341B5339BE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0F9F04-6662-4E0A-A839-B58C20033EA6}" type="datetime1">
              <a:rPr lang="en-US" smtClean="0"/>
              <a:t>08/05/2019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85668B-EA6E-4016-8E58-7B0DF70C442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D010C22-092B-454C-A651-31653E68C071}" type="datetime1">
              <a:rPr lang="en-US" smtClean="0"/>
              <a:t>08/05/2019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90EFA21-69EC-486F-ACE5-1CEBA7D116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content.infinitecampus.com/sis/Campus.1917/documentation/student-records-transfer/"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content.infinitecampus.com/sis/Campus.1917/documentation/schedule-wizard/"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content.infinitecampus.com/sis/E.1314/documentation/attendance/"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content.infinitecampus.com/sis/latest/study-guide/attendance"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hyperlink" Target="https://content.infinitecampus.com/sis/E.1509/documentation/attendance-messenger-scheduler/" TargetMode="External"/><Relationship Id="rId5" Type="http://schemas.openxmlformats.org/officeDocument/2006/relationships/hyperlink" Target="https://content.infinitecampus.com/sis/Campus.1813/documentation/attendance-messenger/" TargetMode="External"/><Relationship Id="rId4" Type="http://schemas.openxmlformats.org/officeDocument/2006/relationships/hyperlink" Target="https://content.infinitecampus.com/sis/Campus.1841/documentation/attendance-letter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1.xml.rels><?xml version="1.0" encoding="UTF-8" standalone="yes"?>
<Relationships xmlns="http://schemas.openxmlformats.org/package/2006/relationships"><Relationship Id="rId3" Type="http://schemas.openxmlformats.org/officeDocument/2006/relationships/hyperlink" Target="https://community.infinitecampus.com/kb/display/DOC/Behavior+Management+Tool"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mailto:Teri.Jung@state.sd.us" TargetMode="External"/><Relationship Id="rId7" Type="http://schemas.openxmlformats.org/officeDocument/2006/relationships/hyperlink" Target="mailto:Angie.Bren@state.sd.us" TargetMode="External"/><Relationship Id="rId2" Type="http://schemas.openxmlformats.org/officeDocument/2006/relationships/hyperlink" Target="mailto:Judy.Merriman@state.sd.us" TargetMode="External"/><Relationship Id="rId1" Type="http://schemas.openxmlformats.org/officeDocument/2006/relationships/slideLayout" Target="../slideLayouts/slideLayout2.xml"/><Relationship Id="rId6" Type="http://schemas.openxmlformats.org/officeDocument/2006/relationships/hyperlink" Target="mailto:Randy.Hanson@state.sd.us" TargetMode="External"/><Relationship Id="rId5" Type="http://schemas.openxmlformats.org/officeDocument/2006/relationships/hyperlink" Target="mailto:Tom.Morth@state.sd.us" TargetMode="External"/><Relationship Id="rId4" Type="http://schemas.openxmlformats.org/officeDocument/2006/relationships/hyperlink" Target="mailto:Jennifer.Rattlingleaf@state.sd.us"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mmunity.infinitecampus.com/kb/display/DOC/User+Group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community.infinitecampus.com/kb/display/DOC/User+Account" TargetMode="External"/><Relationship Id="rId4" Type="http://schemas.openxmlformats.org/officeDocument/2006/relationships/hyperlink" Target="https://community.infinitecampus.com/kb/pages/viewpage.action?pageId=331044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mmunity.infinitecampus.com/kb/pages/viewpage.action?pageId=3309828" TargetMode="External"/><Relationship Id="rId2" Type="http://schemas.openxmlformats.org/officeDocument/2006/relationships/hyperlink" Target="https://community.infinitecampus.com/kb/pages/viewpage.action?pageId=6127788"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community.infinitecampus.com/kb/pages/viewpage.action?pageId=3309717" TargetMode="External"/><Relationship Id="rId4" Type="http://schemas.openxmlformats.org/officeDocument/2006/relationships/hyperlink" Target="https://community.infinitecampus.com/kb/display/DOC/Report+Roll+Forwar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community.infinitecampus.com/knowledge-base/"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community.infinitecampus.com/kb/display/DOC/Standards" TargetMode="External"/><Relationship Id="rId2" Type="http://schemas.openxmlformats.org/officeDocument/2006/relationships/hyperlink" Target="https://community.infinitecampus.com/kb/pages/viewpage.action?pageId=3309941" TargetMode="External"/><Relationship Id="rId1" Type="http://schemas.openxmlformats.org/officeDocument/2006/relationships/slideLayout" Target="../slideLayouts/slideLayout2.xml"/><Relationship Id="rId5" Type="http://schemas.openxmlformats.org/officeDocument/2006/relationships/hyperlink" Target="https://community.infinitecampus.com/kb/pages/viewpage.action?pageId=3309870" TargetMode="External"/><Relationship Id="rId4" Type="http://schemas.openxmlformats.org/officeDocument/2006/relationships/hyperlink" Target="https://community.infinitecampus.com/kb/display/DOC/Score+Groups+and+Rubric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ommunity.infinitecampus.com/kb/pages/viewpage.action?pageId=3309870" TargetMode="External"/><Relationship Id="rId2" Type="http://schemas.openxmlformats.org/officeDocument/2006/relationships/hyperlink" Target="https://community.infinitecampus.com/kb/display/DOC/Score+Groups+and+Rubrics" TargetMode="External"/><Relationship Id="rId1" Type="http://schemas.openxmlformats.org/officeDocument/2006/relationships/slideLayout" Target="../slideLayouts/slideLayout2.xml"/><Relationship Id="rId5" Type="http://schemas.openxmlformats.org/officeDocument/2006/relationships/hyperlink" Target="https://community.infinitecampus.com/kb/display/DOC/Posting+Grades+by+Task+or+Student#PostingGradesbyTaskorStudent-Canned" TargetMode="External"/><Relationship Id="rId4" Type="http://schemas.openxmlformats.org/officeDocument/2006/relationships/hyperlink" Target="https://community.infinitecampus.com/kb/display/DOC/Standards+Bank"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ommunity.infinitecampus.com/kb/display/DOC/Behavior+Management+Tool"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1676400"/>
            <a:ext cx="7772400" cy="1470025"/>
          </a:xfrm>
        </p:spPr>
        <p:txBody>
          <a:bodyPr/>
          <a:lstStyle/>
          <a:p>
            <a:r>
              <a:rPr lang="en-US" dirty="0"/>
              <a:t>“New to Infinite Campus” Training</a:t>
            </a:r>
          </a:p>
        </p:txBody>
      </p:sp>
      <p:sp>
        <p:nvSpPr>
          <p:cNvPr id="3" name="Subtitle 2"/>
          <p:cNvSpPr>
            <a:spLocks noGrp="1"/>
          </p:cNvSpPr>
          <p:nvPr>
            <p:ph type="subTitle" idx="1"/>
          </p:nvPr>
        </p:nvSpPr>
        <p:spPr>
          <a:xfrm>
            <a:off x="990600" y="3048000"/>
            <a:ext cx="7162800" cy="3048000"/>
          </a:xfrm>
        </p:spPr>
        <p:txBody>
          <a:bodyPr rtlCol="0">
            <a:normAutofit fontScale="92500" lnSpcReduction="10000"/>
          </a:bodyPr>
          <a:lstStyle/>
          <a:p>
            <a:pPr fontAlgn="auto">
              <a:spcAft>
                <a:spcPts val="0"/>
              </a:spcAft>
              <a:buFont typeface="Arial" pitchFamily="34" charset="0"/>
              <a:buNone/>
              <a:defRPr/>
            </a:pPr>
            <a:endParaRPr lang="en-US" dirty="0"/>
          </a:p>
          <a:p>
            <a:pPr fontAlgn="auto">
              <a:spcAft>
                <a:spcPts val="0"/>
              </a:spcAft>
              <a:buFont typeface="Arial" pitchFamily="34" charset="0"/>
              <a:buNone/>
              <a:defRPr/>
            </a:pPr>
            <a:r>
              <a:rPr lang="en-US" dirty="0">
                <a:solidFill>
                  <a:schemeClr val="accent2">
                    <a:lumMod val="50000"/>
                  </a:schemeClr>
                </a:solidFill>
              </a:rPr>
              <a:t>Deb Fredrickson – Watertown</a:t>
            </a:r>
          </a:p>
          <a:p>
            <a:pPr fontAlgn="auto">
              <a:spcAft>
                <a:spcPts val="0"/>
              </a:spcAft>
              <a:buFont typeface="Arial" pitchFamily="34" charset="0"/>
              <a:buNone/>
              <a:defRPr/>
            </a:pPr>
            <a:r>
              <a:rPr lang="en-US" dirty="0">
                <a:solidFill>
                  <a:schemeClr val="accent2">
                    <a:lumMod val="50000"/>
                  </a:schemeClr>
                </a:solidFill>
              </a:rPr>
              <a:t>Martin Sieverding – Menno</a:t>
            </a:r>
          </a:p>
          <a:p>
            <a:pPr fontAlgn="auto">
              <a:spcAft>
                <a:spcPts val="0"/>
              </a:spcAft>
              <a:buFont typeface="Arial" pitchFamily="34" charset="0"/>
              <a:buNone/>
              <a:defRPr/>
            </a:pPr>
            <a:r>
              <a:rPr lang="en-US" dirty="0">
                <a:solidFill>
                  <a:schemeClr val="accent2">
                    <a:lumMod val="50000"/>
                  </a:schemeClr>
                </a:solidFill>
              </a:rPr>
              <a:t>Denise Cavigielli – Sioux Falls</a:t>
            </a:r>
          </a:p>
          <a:p>
            <a:pPr fontAlgn="auto">
              <a:spcAft>
                <a:spcPts val="0"/>
              </a:spcAft>
              <a:buFont typeface="Arial" pitchFamily="34" charset="0"/>
              <a:buNone/>
              <a:defRPr/>
            </a:pPr>
            <a:r>
              <a:rPr lang="en-US" dirty="0">
                <a:solidFill>
                  <a:schemeClr val="accent2">
                    <a:lumMod val="50000"/>
                  </a:schemeClr>
                </a:solidFill>
              </a:rPr>
              <a:t>Theresa Crawford – Brookings</a:t>
            </a:r>
          </a:p>
          <a:p>
            <a:pPr fontAlgn="auto">
              <a:spcAft>
                <a:spcPts val="0"/>
              </a:spcAft>
              <a:buFont typeface="Arial" pitchFamily="34" charset="0"/>
              <a:buNone/>
              <a:defRPr/>
            </a:pPr>
            <a:r>
              <a:rPr lang="en-US" dirty="0">
                <a:solidFill>
                  <a:schemeClr val="accent2">
                    <a:lumMod val="50000"/>
                  </a:schemeClr>
                </a:solidFill>
              </a:rPr>
              <a:t>August 6, 2019</a:t>
            </a:r>
          </a:p>
          <a:p>
            <a:pPr fontAlgn="auto">
              <a:spcAft>
                <a:spcPts val="0"/>
              </a:spcAft>
              <a:buFont typeface="Arial" pitchFamily="34" charset="0"/>
              <a:buNone/>
              <a:defRPr/>
            </a:pPr>
            <a:endParaRPr lang="en-US" dirty="0"/>
          </a:p>
        </p:txBody>
      </p:sp>
      <p:sp>
        <p:nvSpPr>
          <p:cNvPr id="2" name="Slide Number Placeholder 1">
            <a:extLst>
              <a:ext uri="{FF2B5EF4-FFF2-40B4-BE49-F238E27FC236}">
                <a16:creationId xmlns:a16="http://schemas.microsoft.com/office/drawing/2014/main" id="{01C97B20-333E-46A9-8C3B-ED5677E0C141}"/>
              </a:ext>
            </a:extLst>
          </p:cNvPr>
          <p:cNvSpPr>
            <a:spLocks noGrp="1"/>
          </p:cNvSpPr>
          <p:nvPr>
            <p:ph type="sldNum" sz="quarter" idx="12"/>
          </p:nvPr>
        </p:nvSpPr>
        <p:spPr/>
        <p:txBody>
          <a:bodyPr/>
          <a:lstStyle/>
          <a:p>
            <a:pPr>
              <a:defRPr/>
            </a:pPr>
            <a:fld id="{E6A168A0-524E-4061-B4FE-2667D58F981A}"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Day Reset	</a:t>
            </a:r>
          </a:p>
        </p:txBody>
      </p:sp>
      <p:sp>
        <p:nvSpPr>
          <p:cNvPr id="3" name="Content Placeholder 2"/>
          <p:cNvSpPr>
            <a:spLocks noGrp="1"/>
          </p:cNvSpPr>
          <p:nvPr>
            <p:ph idx="1"/>
          </p:nvPr>
        </p:nvSpPr>
        <p:spPr>
          <a:xfrm>
            <a:off x="457200" y="2133601"/>
            <a:ext cx="8229600" cy="3581400"/>
          </a:xfrm>
        </p:spPr>
        <p:txBody>
          <a:bodyPr/>
          <a:lstStyle/>
          <a:p>
            <a:r>
              <a:rPr lang="en-US" dirty="0"/>
              <a:t>Once you have terms and periods, you need to do a </a:t>
            </a:r>
            <a:r>
              <a:rPr lang="en-US" b="1" u="sng" dirty="0"/>
              <a:t>Day Reset</a:t>
            </a:r>
          </a:p>
          <a:p>
            <a:r>
              <a:rPr lang="en-US" dirty="0"/>
              <a:t>Do not be concerned about the warning—it needs to be done!</a:t>
            </a:r>
          </a:p>
          <a:p>
            <a:r>
              <a:rPr lang="en-US" dirty="0"/>
              <a:t>Here is where you should set the calendar to the actual start day, first day of school.</a:t>
            </a:r>
          </a:p>
        </p:txBody>
      </p:sp>
      <p:sp>
        <p:nvSpPr>
          <p:cNvPr id="4" name="Slide Number Placeholder 3">
            <a:extLst>
              <a:ext uri="{FF2B5EF4-FFF2-40B4-BE49-F238E27FC236}">
                <a16:creationId xmlns:a16="http://schemas.microsoft.com/office/drawing/2014/main" id="{A25E0526-4F3E-48FC-B116-333F93DB7903}"/>
              </a:ext>
            </a:extLst>
          </p:cNvPr>
          <p:cNvSpPr>
            <a:spLocks noGrp="1"/>
          </p:cNvSpPr>
          <p:nvPr>
            <p:ph type="sldNum" sz="quarter" idx="12"/>
          </p:nvPr>
        </p:nvSpPr>
        <p:spPr/>
        <p:txBody>
          <a:bodyPr/>
          <a:lstStyle/>
          <a:p>
            <a:pPr>
              <a:defRPr/>
            </a:pPr>
            <a:fld id="{F387D47D-2EC5-4C8A-B6DF-F028FC0F370E}" type="slidenum">
              <a:rPr lang="en-US" smtClean="0"/>
              <a:pPr>
                <a:defRPr/>
              </a:pPr>
              <a:t>10</a:t>
            </a:fld>
            <a:endParaRPr lang="en-US"/>
          </a:p>
        </p:txBody>
      </p:sp>
    </p:spTree>
    <p:extLst>
      <p:ext uri="{BB962C8B-B14F-4D97-AF65-F5344CB8AC3E}">
        <p14:creationId xmlns:p14="http://schemas.microsoft.com/office/powerpoint/2010/main" val="26253609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93" y="609600"/>
            <a:ext cx="8229600" cy="1143000"/>
          </a:xfrm>
        </p:spPr>
        <p:txBody>
          <a:bodyPr/>
          <a:lstStyle/>
          <a:p>
            <a:r>
              <a:rPr lang="en-US" dirty="0"/>
              <a:t>Create New Student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20" t="21206" r="25122" b="27805"/>
          <a:stretch/>
        </p:blipFill>
        <p:spPr bwMode="auto">
          <a:xfrm>
            <a:off x="631371" y="2362201"/>
            <a:ext cx="785364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2256" y="1524000"/>
            <a:ext cx="7723015"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Student Number – locally generated   State ID – state assigned</a:t>
            </a:r>
          </a:p>
          <a:p>
            <a:pPr marL="285750" indent="-285750">
              <a:buFont typeface="Arial" panose="020B0604020202020204" pitchFamily="34" charset="0"/>
              <a:buChar char="•"/>
            </a:pPr>
            <a:r>
              <a:rPr lang="en-US" dirty="0"/>
              <a:t>At minimum include all information marked red</a:t>
            </a:r>
          </a:p>
        </p:txBody>
      </p:sp>
      <p:sp>
        <p:nvSpPr>
          <p:cNvPr id="3" name="Slide Number Placeholder 2">
            <a:extLst>
              <a:ext uri="{FF2B5EF4-FFF2-40B4-BE49-F238E27FC236}">
                <a16:creationId xmlns:a16="http://schemas.microsoft.com/office/drawing/2014/main" id="{3291DD03-7C90-4BC0-A167-8E5AF28578F0}"/>
              </a:ext>
            </a:extLst>
          </p:cNvPr>
          <p:cNvSpPr>
            <a:spLocks noGrp="1"/>
          </p:cNvSpPr>
          <p:nvPr>
            <p:ph type="sldNum" sz="quarter" idx="12"/>
          </p:nvPr>
        </p:nvSpPr>
        <p:spPr/>
        <p:txBody>
          <a:bodyPr/>
          <a:lstStyle/>
          <a:p>
            <a:pPr>
              <a:defRPr/>
            </a:pPr>
            <a:fld id="{F387D47D-2EC5-4C8A-B6DF-F028FC0F370E}" type="slidenum">
              <a:rPr lang="en-US" smtClean="0"/>
              <a:pPr>
                <a:defRPr/>
              </a:pPr>
              <a:t>100</a:t>
            </a:fld>
            <a:endParaRPr lang="en-US"/>
          </a:p>
        </p:txBody>
      </p:sp>
    </p:spTree>
    <p:extLst>
      <p:ext uri="{BB962C8B-B14F-4D97-AF65-F5344CB8AC3E}">
        <p14:creationId xmlns:p14="http://schemas.microsoft.com/office/powerpoint/2010/main" val="1557557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30" y="609600"/>
            <a:ext cx="8229600" cy="1143000"/>
          </a:xfrm>
        </p:spPr>
        <p:txBody>
          <a:bodyPr/>
          <a:lstStyle/>
          <a:p>
            <a:r>
              <a:rPr lang="en-US" dirty="0"/>
              <a:t>Create New Student</a:t>
            </a:r>
          </a:p>
        </p:txBody>
      </p:sp>
      <p:sp>
        <p:nvSpPr>
          <p:cNvPr id="3" name="Content Placeholder 2"/>
          <p:cNvSpPr>
            <a:spLocks noGrp="1"/>
          </p:cNvSpPr>
          <p:nvPr>
            <p:ph idx="1"/>
          </p:nvPr>
        </p:nvSpPr>
        <p:spPr>
          <a:xfrm>
            <a:off x="435430" y="1600200"/>
            <a:ext cx="8229600" cy="914401"/>
          </a:xfrm>
        </p:spPr>
        <p:txBody>
          <a:bodyPr>
            <a:normAutofit/>
          </a:bodyPr>
          <a:lstStyle/>
          <a:p>
            <a:r>
              <a:rPr lang="en-US" sz="1800" dirty="0"/>
              <a:t>Include all necessary information</a:t>
            </a:r>
          </a:p>
          <a:p>
            <a:r>
              <a:rPr lang="en-US" sz="1800" dirty="0"/>
              <a:t>When complete click SAVE at the top</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t="34442" r="975"/>
          <a:stretch/>
        </p:blipFill>
        <p:spPr bwMode="auto">
          <a:xfrm>
            <a:off x="435430" y="2362200"/>
            <a:ext cx="8444419" cy="407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20DC27AE-61DD-4B38-88B5-7ED66BDA5722}"/>
              </a:ext>
            </a:extLst>
          </p:cNvPr>
          <p:cNvSpPr>
            <a:spLocks noGrp="1"/>
          </p:cNvSpPr>
          <p:nvPr>
            <p:ph type="sldNum" sz="quarter" idx="12"/>
          </p:nvPr>
        </p:nvSpPr>
        <p:spPr/>
        <p:txBody>
          <a:bodyPr/>
          <a:lstStyle/>
          <a:p>
            <a:pPr>
              <a:defRPr/>
            </a:pPr>
            <a:fld id="{F387D47D-2EC5-4C8A-B6DF-F028FC0F370E}" type="slidenum">
              <a:rPr lang="en-US" smtClean="0"/>
              <a:pPr>
                <a:defRPr/>
              </a:pPr>
              <a:t>101</a:t>
            </a:fld>
            <a:endParaRPr lang="en-US"/>
          </a:p>
        </p:txBody>
      </p:sp>
    </p:spTree>
    <p:extLst>
      <p:ext uri="{BB962C8B-B14F-4D97-AF65-F5344CB8AC3E}">
        <p14:creationId xmlns:p14="http://schemas.microsoft.com/office/powerpoint/2010/main" val="14989530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Enrollment Roll Forward</a:t>
            </a:r>
          </a:p>
        </p:txBody>
      </p:sp>
      <p:sp>
        <p:nvSpPr>
          <p:cNvPr id="3" name="Content Placeholder 2"/>
          <p:cNvSpPr>
            <a:spLocks noGrp="1"/>
          </p:cNvSpPr>
          <p:nvPr>
            <p:ph idx="1"/>
          </p:nvPr>
        </p:nvSpPr>
        <p:spPr>
          <a:xfrm>
            <a:off x="457200" y="1828800"/>
            <a:ext cx="8229600" cy="4038599"/>
          </a:xfrm>
        </p:spPr>
        <p:txBody>
          <a:bodyPr/>
          <a:lstStyle/>
          <a:p>
            <a:r>
              <a:rPr lang="en-US" dirty="0"/>
              <a:t>Do this during prep for new year</a:t>
            </a:r>
          </a:p>
          <a:p>
            <a:r>
              <a:rPr lang="en-US" dirty="0"/>
              <a:t>Create new calendars before you roll</a:t>
            </a:r>
          </a:p>
          <a:p>
            <a:r>
              <a:rPr lang="en-US" dirty="0"/>
              <a:t>Roll multiple Grades of students</a:t>
            </a:r>
          </a:p>
          <a:p>
            <a:r>
              <a:rPr lang="en-US" dirty="0"/>
              <a:t>Roll from one calendar to another</a:t>
            </a:r>
          </a:p>
          <a:p>
            <a:pPr lvl="1"/>
            <a:r>
              <a:rPr lang="en-US" dirty="0"/>
              <a:t>Middle School to High school</a:t>
            </a:r>
          </a:p>
          <a:p>
            <a:r>
              <a:rPr lang="en-US" dirty="0"/>
              <a:t>Can do multiple times</a:t>
            </a:r>
          </a:p>
          <a:p>
            <a:pPr lvl="1"/>
            <a:r>
              <a:rPr lang="en-US" dirty="0"/>
              <a:t>Repeat if new students enroll</a:t>
            </a:r>
          </a:p>
          <a:p>
            <a:endParaRPr lang="en-US" dirty="0"/>
          </a:p>
        </p:txBody>
      </p:sp>
      <p:sp>
        <p:nvSpPr>
          <p:cNvPr id="4" name="Slide Number Placeholder 3">
            <a:extLst>
              <a:ext uri="{FF2B5EF4-FFF2-40B4-BE49-F238E27FC236}">
                <a16:creationId xmlns:a16="http://schemas.microsoft.com/office/drawing/2014/main" id="{514A9F37-C54B-4060-9C13-3EE6DEACC11C}"/>
              </a:ext>
            </a:extLst>
          </p:cNvPr>
          <p:cNvSpPr>
            <a:spLocks noGrp="1"/>
          </p:cNvSpPr>
          <p:nvPr>
            <p:ph type="sldNum" sz="quarter" idx="12"/>
          </p:nvPr>
        </p:nvSpPr>
        <p:spPr/>
        <p:txBody>
          <a:bodyPr/>
          <a:lstStyle/>
          <a:p>
            <a:pPr>
              <a:defRPr/>
            </a:pPr>
            <a:fld id="{F387D47D-2EC5-4C8A-B6DF-F028FC0F370E}" type="slidenum">
              <a:rPr lang="en-US" smtClean="0"/>
              <a:pPr>
                <a:defRPr/>
              </a:pPr>
              <a:t>102</a:t>
            </a:fld>
            <a:endParaRPr lang="en-US"/>
          </a:p>
        </p:txBody>
      </p:sp>
    </p:spTree>
    <p:extLst>
      <p:ext uri="{BB962C8B-B14F-4D97-AF65-F5344CB8AC3E}">
        <p14:creationId xmlns:p14="http://schemas.microsoft.com/office/powerpoint/2010/main" val="27271686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Enrollment Roll Forward</a:t>
            </a:r>
          </a:p>
        </p:txBody>
      </p:sp>
      <p:sp>
        <p:nvSpPr>
          <p:cNvPr id="3" name="Content Placeholder 2"/>
          <p:cNvSpPr>
            <a:spLocks noGrp="1"/>
          </p:cNvSpPr>
          <p:nvPr>
            <p:ph idx="1"/>
          </p:nvPr>
        </p:nvSpPr>
        <p:spPr>
          <a:xfrm>
            <a:off x="457200" y="1524000"/>
            <a:ext cx="8229600" cy="685800"/>
          </a:xfrm>
        </p:spPr>
        <p:txBody>
          <a:bodyPr>
            <a:normAutofit/>
          </a:bodyPr>
          <a:lstStyle/>
          <a:p>
            <a:r>
              <a:rPr lang="en-US" sz="2400" dirty="0"/>
              <a:t>System Administration&gt;&gt;Students&gt;&gt;Enrollment Roll Forward</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10" t="23415" r="30570"/>
          <a:stretch/>
        </p:blipFill>
        <p:spPr bwMode="auto">
          <a:xfrm>
            <a:off x="1600200" y="2133600"/>
            <a:ext cx="571621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FFDE704-820F-4901-92D4-98592AC7F49A}"/>
              </a:ext>
            </a:extLst>
          </p:cNvPr>
          <p:cNvSpPr>
            <a:spLocks noGrp="1"/>
          </p:cNvSpPr>
          <p:nvPr>
            <p:ph type="sldNum" sz="quarter" idx="12"/>
          </p:nvPr>
        </p:nvSpPr>
        <p:spPr/>
        <p:txBody>
          <a:bodyPr/>
          <a:lstStyle/>
          <a:p>
            <a:pPr>
              <a:defRPr/>
            </a:pPr>
            <a:fld id="{F387D47D-2EC5-4C8A-B6DF-F028FC0F370E}" type="slidenum">
              <a:rPr lang="en-US" smtClean="0"/>
              <a:pPr>
                <a:defRPr/>
              </a:pPr>
              <a:t>103</a:t>
            </a:fld>
            <a:endParaRPr lang="en-US"/>
          </a:p>
        </p:txBody>
      </p:sp>
    </p:spTree>
    <p:extLst>
      <p:ext uri="{BB962C8B-B14F-4D97-AF65-F5344CB8AC3E}">
        <p14:creationId xmlns:p14="http://schemas.microsoft.com/office/powerpoint/2010/main" val="4882604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458200" cy="5334000"/>
          </a:xfrm>
        </p:spPr>
        <p:txBody>
          <a:bodyPr>
            <a:noAutofit/>
          </a:bodyPr>
          <a:lstStyle/>
          <a:p>
            <a:pPr marL="0" indent="0">
              <a:buNone/>
            </a:pPr>
            <a:r>
              <a:rPr lang="en-US" sz="1200" dirty="0"/>
              <a:t>A district should have rolled their calendars using the Calendar Wizard before using this tool. This tool is safe to run repeatedly. If a student has already been promoted into the next calendar, it will not roll them again. It is assumed that each student should be rolled only once. Where the student is rolled is determined on the logic described below.  Run this in test mode to preview which students will roll and where. </a:t>
            </a:r>
            <a:br>
              <a:rPr lang="en-US" sz="1200" dirty="0"/>
            </a:br>
            <a:endParaRPr lang="en-US" sz="1200" dirty="0"/>
          </a:p>
          <a:p>
            <a:pPr marL="0" indent="0">
              <a:buNone/>
            </a:pPr>
            <a:r>
              <a:rPr lang="en-US" sz="1200" dirty="0"/>
              <a:t>1.) The new enrollment start date will be the first instructional day in the calendar unless a date is specified.</a:t>
            </a:r>
            <a:br>
              <a:rPr lang="en-US" sz="1200" dirty="0"/>
            </a:br>
            <a:endParaRPr lang="en-US" sz="1200" dirty="0"/>
          </a:p>
          <a:p>
            <a:pPr marL="0" indent="0">
              <a:buNone/>
            </a:pPr>
            <a:r>
              <a:rPr lang="en-US" sz="1200" dirty="0"/>
              <a:t>2.) Only students without an End Date on their enrollment in the source calendar/grade will roll into a new calendar/grade unless the option to roll students whose end dates match the last day of the last term is selected. With that option, if an enrollment end date matches the last day of the term in any term schedule, the student will roll. It is always best to roll your students before ending their enrollments. Dropped students will not roll.</a:t>
            </a:r>
            <a:br>
              <a:rPr lang="en-US" sz="1200" dirty="0"/>
            </a:br>
            <a:endParaRPr lang="en-US" sz="1200" dirty="0"/>
          </a:p>
          <a:p>
            <a:pPr marL="0" indent="0">
              <a:buNone/>
            </a:pPr>
            <a:r>
              <a:rPr lang="en-US" sz="1200" dirty="0"/>
              <a:t>3.) If the destination calendar has multiple schedule structures with the same grades, the destination will have to be selected manually.</a:t>
            </a:r>
            <a:br>
              <a:rPr lang="en-US" sz="1200" dirty="0"/>
            </a:br>
            <a:endParaRPr lang="en-US" sz="1200" dirty="0"/>
          </a:p>
          <a:p>
            <a:pPr marL="0" indent="0">
              <a:buNone/>
            </a:pPr>
            <a:r>
              <a:rPr lang="en-US" sz="1200" dirty="0"/>
              <a:t>4.) Any students that have Future Enrollment information in their enrollment will be rolled directly into the calendar and grade specified. Use this to retain or demote students. These students will be excluded from any of the following logic.</a:t>
            </a:r>
            <a:br>
              <a:rPr lang="en-US" sz="1200" dirty="0"/>
            </a:br>
            <a:endParaRPr lang="en-US" sz="1200" dirty="0"/>
          </a:p>
          <a:p>
            <a:pPr marL="0" indent="0">
              <a:buNone/>
            </a:pPr>
            <a:r>
              <a:rPr lang="en-US" sz="1200" dirty="0"/>
              <a:t>5.) Sequence numbers must be assigned to all grade levels in all calendars. A student will be promoted to the next number in the sequence: Grade 09 with a sequence of 9 will be promoted to Grade 10 with a sequence of 10. Grade Levels with sequence 0 will be ignored. Students are assumed promoted unless flagged as retained or demoted on their enrollment. The tool will increment the grade sequence and look for next year's calendar in the same school.</a:t>
            </a:r>
            <a:br>
              <a:rPr lang="en-US" sz="1200" dirty="0"/>
            </a:br>
            <a:endParaRPr lang="en-US" sz="1200" dirty="0"/>
          </a:p>
          <a:p>
            <a:pPr marL="0" indent="0">
              <a:buNone/>
            </a:pPr>
            <a:r>
              <a:rPr lang="en-US" sz="1200" dirty="0"/>
              <a:t>6.) If a student needs to be promoted to a new building and the student's address contains a School Boundary mapping, the new building will be selected from the mapping information.</a:t>
            </a:r>
            <a:br>
              <a:rPr lang="en-US" sz="1200" dirty="0"/>
            </a:br>
            <a:endParaRPr lang="en-US" sz="1200" dirty="0"/>
          </a:p>
          <a:p>
            <a:pPr marL="0" indent="0">
              <a:buNone/>
            </a:pPr>
            <a:r>
              <a:rPr lang="en-US" sz="1200" dirty="0"/>
              <a:t>7.) If the student does not meet any of the conditions above, they will not automatically roll forward without a destination calendar, structure, and grade selected. These include 0 sequenced grades, and building promotion where multiple schools provide the promotion grade. These students should be rolled independently of a district-wide roll.</a:t>
            </a:r>
          </a:p>
        </p:txBody>
      </p:sp>
      <p:sp>
        <p:nvSpPr>
          <p:cNvPr id="2" name="Slide Number Placeholder 1">
            <a:extLst>
              <a:ext uri="{FF2B5EF4-FFF2-40B4-BE49-F238E27FC236}">
                <a16:creationId xmlns:a16="http://schemas.microsoft.com/office/drawing/2014/main" id="{3457F0E8-82D1-4D3A-8283-F63234A65B19}"/>
              </a:ext>
            </a:extLst>
          </p:cNvPr>
          <p:cNvSpPr>
            <a:spLocks noGrp="1"/>
          </p:cNvSpPr>
          <p:nvPr>
            <p:ph type="sldNum" sz="quarter" idx="12"/>
          </p:nvPr>
        </p:nvSpPr>
        <p:spPr/>
        <p:txBody>
          <a:bodyPr/>
          <a:lstStyle/>
          <a:p>
            <a:pPr>
              <a:defRPr/>
            </a:pPr>
            <a:fld id="{F387D47D-2EC5-4C8A-B6DF-F028FC0F370E}" type="slidenum">
              <a:rPr lang="en-US" smtClean="0"/>
              <a:pPr>
                <a:defRPr/>
              </a:pPr>
              <a:t>104</a:t>
            </a:fld>
            <a:endParaRPr lang="en-US"/>
          </a:p>
        </p:txBody>
      </p:sp>
    </p:spTree>
    <p:extLst>
      <p:ext uri="{BB962C8B-B14F-4D97-AF65-F5344CB8AC3E}">
        <p14:creationId xmlns:p14="http://schemas.microsoft.com/office/powerpoint/2010/main" val="25540669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Enrollment Roll Forward</a:t>
            </a:r>
          </a:p>
        </p:txBody>
      </p:sp>
      <p:sp>
        <p:nvSpPr>
          <p:cNvPr id="3" name="Content Placeholder 2"/>
          <p:cNvSpPr>
            <a:spLocks noGrp="1"/>
          </p:cNvSpPr>
          <p:nvPr>
            <p:ph idx="1"/>
          </p:nvPr>
        </p:nvSpPr>
        <p:spPr>
          <a:xfrm>
            <a:off x="457200" y="1981200"/>
            <a:ext cx="8229600" cy="4525963"/>
          </a:xfrm>
        </p:spPr>
        <p:txBody>
          <a:bodyPr/>
          <a:lstStyle/>
          <a:p>
            <a:r>
              <a:rPr lang="en-US" dirty="0"/>
              <a:t>I do a separate roll for students changing calendars.</a:t>
            </a:r>
          </a:p>
          <a:p>
            <a:r>
              <a:rPr lang="en-US" dirty="0"/>
              <a:t>Check and double check to make sure you are sending the correct students to the correct school</a:t>
            </a:r>
          </a:p>
          <a:p>
            <a:r>
              <a:rPr lang="en-US" dirty="0"/>
              <a:t>Be sure you do your final roll BEFORE you end date students!</a:t>
            </a:r>
          </a:p>
        </p:txBody>
      </p:sp>
      <p:sp>
        <p:nvSpPr>
          <p:cNvPr id="4" name="Slide Number Placeholder 3">
            <a:extLst>
              <a:ext uri="{FF2B5EF4-FFF2-40B4-BE49-F238E27FC236}">
                <a16:creationId xmlns:a16="http://schemas.microsoft.com/office/drawing/2014/main" id="{A23C3926-4FF2-4BB3-85C9-21F9D59187BD}"/>
              </a:ext>
            </a:extLst>
          </p:cNvPr>
          <p:cNvSpPr>
            <a:spLocks noGrp="1"/>
          </p:cNvSpPr>
          <p:nvPr>
            <p:ph type="sldNum" sz="quarter" idx="12"/>
          </p:nvPr>
        </p:nvSpPr>
        <p:spPr/>
        <p:txBody>
          <a:bodyPr/>
          <a:lstStyle/>
          <a:p>
            <a:pPr>
              <a:defRPr/>
            </a:pPr>
            <a:fld id="{F387D47D-2EC5-4C8A-B6DF-F028FC0F370E}" type="slidenum">
              <a:rPr lang="en-US" smtClean="0"/>
              <a:pPr>
                <a:defRPr/>
              </a:pPr>
              <a:t>105</a:t>
            </a:fld>
            <a:endParaRPr lang="en-US"/>
          </a:p>
        </p:txBody>
      </p:sp>
    </p:spTree>
    <p:extLst>
      <p:ext uri="{BB962C8B-B14F-4D97-AF65-F5344CB8AC3E}">
        <p14:creationId xmlns:p14="http://schemas.microsoft.com/office/powerpoint/2010/main" val="42107041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Enrollment End Batch</a:t>
            </a:r>
          </a:p>
        </p:txBody>
      </p:sp>
      <p:sp>
        <p:nvSpPr>
          <p:cNvPr id="3" name="Content Placeholder 2"/>
          <p:cNvSpPr>
            <a:spLocks noGrp="1"/>
          </p:cNvSpPr>
          <p:nvPr>
            <p:ph idx="1"/>
          </p:nvPr>
        </p:nvSpPr>
        <p:spPr/>
        <p:txBody>
          <a:bodyPr/>
          <a:lstStyle/>
          <a:p>
            <a:r>
              <a:rPr lang="en-US" dirty="0"/>
              <a:t>Done at end of school year</a:t>
            </a:r>
          </a:p>
          <a:p>
            <a:r>
              <a:rPr lang="en-US" dirty="0"/>
              <a:t>After all other actions (grades, attendance)</a:t>
            </a:r>
          </a:p>
          <a:p>
            <a:r>
              <a:rPr lang="en-US" dirty="0"/>
              <a:t>Will NOT change already populated data</a:t>
            </a:r>
          </a:p>
          <a:p>
            <a:r>
              <a:rPr lang="en-US" dirty="0"/>
              <a:t>Process graduating students separately</a:t>
            </a:r>
          </a:p>
          <a:p>
            <a:r>
              <a:rPr lang="en-US" dirty="0"/>
              <a:t>End date for seniors is last day of school calendar NOT their last day</a:t>
            </a:r>
          </a:p>
          <a:p>
            <a:r>
              <a:rPr lang="en-US" dirty="0"/>
              <a:t>Diploma date can be last day or graduation day</a:t>
            </a:r>
          </a:p>
        </p:txBody>
      </p:sp>
      <p:sp>
        <p:nvSpPr>
          <p:cNvPr id="4" name="Slide Number Placeholder 3">
            <a:extLst>
              <a:ext uri="{FF2B5EF4-FFF2-40B4-BE49-F238E27FC236}">
                <a16:creationId xmlns:a16="http://schemas.microsoft.com/office/drawing/2014/main" id="{10FEDC1D-AFF4-4AD6-834D-DFB67BFBD0D2}"/>
              </a:ext>
            </a:extLst>
          </p:cNvPr>
          <p:cNvSpPr>
            <a:spLocks noGrp="1"/>
          </p:cNvSpPr>
          <p:nvPr>
            <p:ph type="sldNum" sz="quarter" idx="12"/>
          </p:nvPr>
        </p:nvSpPr>
        <p:spPr/>
        <p:txBody>
          <a:bodyPr/>
          <a:lstStyle/>
          <a:p>
            <a:pPr>
              <a:defRPr/>
            </a:pPr>
            <a:fld id="{F387D47D-2EC5-4C8A-B6DF-F028FC0F370E}" type="slidenum">
              <a:rPr lang="en-US" smtClean="0"/>
              <a:pPr>
                <a:defRPr/>
              </a:pPr>
              <a:t>106</a:t>
            </a:fld>
            <a:endParaRPr lang="en-US"/>
          </a:p>
        </p:txBody>
      </p:sp>
    </p:spTree>
    <p:extLst>
      <p:ext uri="{BB962C8B-B14F-4D97-AF65-F5344CB8AC3E}">
        <p14:creationId xmlns:p14="http://schemas.microsoft.com/office/powerpoint/2010/main" val="41163847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331" y="609600"/>
            <a:ext cx="8229600" cy="1143000"/>
          </a:xfrm>
        </p:spPr>
        <p:txBody>
          <a:bodyPr/>
          <a:lstStyle/>
          <a:p>
            <a:r>
              <a:rPr lang="en-US" dirty="0"/>
              <a:t>Enrollment End Batch</a:t>
            </a:r>
          </a:p>
        </p:txBody>
      </p:sp>
      <p:sp>
        <p:nvSpPr>
          <p:cNvPr id="3" name="Content Placeholder 2"/>
          <p:cNvSpPr>
            <a:spLocks noGrp="1"/>
          </p:cNvSpPr>
          <p:nvPr>
            <p:ph idx="1"/>
          </p:nvPr>
        </p:nvSpPr>
        <p:spPr>
          <a:xfrm>
            <a:off x="457200" y="1600201"/>
            <a:ext cx="8229600" cy="533400"/>
          </a:xfrm>
        </p:spPr>
        <p:txBody>
          <a:bodyPr>
            <a:normAutofit/>
          </a:bodyPr>
          <a:lstStyle/>
          <a:p>
            <a:r>
              <a:rPr lang="en-US" sz="2400" dirty="0"/>
              <a:t>System Administration&gt;&gt;Student&gt;&gt;Enrollment End Batch</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t="41521" r="29106" b="7430"/>
          <a:stretch/>
        </p:blipFill>
        <p:spPr bwMode="auto">
          <a:xfrm>
            <a:off x="838200" y="2057400"/>
            <a:ext cx="7437863" cy="418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565E89C-B0C3-4015-A266-6EC16A19D975}"/>
              </a:ext>
            </a:extLst>
          </p:cNvPr>
          <p:cNvSpPr>
            <a:spLocks noGrp="1"/>
          </p:cNvSpPr>
          <p:nvPr>
            <p:ph type="sldNum" sz="quarter" idx="12"/>
          </p:nvPr>
        </p:nvSpPr>
        <p:spPr/>
        <p:txBody>
          <a:bodyPr/>
          <a:lstStyle/>
          <a:p>
            <a:pPr>
              <a:defRPr/>
            </a:pPr>
            <a:fld id="{F387D47D-2EC5-4C8A-B6DF-F028FC0F370E}" type="slidenum">
              <a:rPr lang="en-US" smtClean="0"/>
              <a:pPr>
                <a:defRPr/>
              </a:pPr>
              <a:t>107</a:t>
            </a:fld>
            <a:endParaRPr lang="en-US"/>
          </a:p>
        </p:txBody>
      </p:sp>
    </p:spTree>
    <p:extLst>
      <p:ext uri="{BB962C8B-B14F-4D97-AF65-F5344CB8AC3E}">
        <p14:creationId xmlns:p14="http://schemas.microsoft.com/office/powerpoint/2010/main" val="25645189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Enrollment End Batch</a:t>
            </a:r>
          </a:p>
        </p:txBody>
      </p:sp>
      <p:sp>
        <p:nvSpPr>
          <p:cNvPr id="3" name="Content Placeholder 2"/>
          <p:cNvSpPr>
            <a:spLocks noGrp="1"/>
          </p:cNvSpPr>
          <p:nvPr>
            <p:ph idx="1"/>
          </p:nvPr>
        </p:nvSpPr>
        <p:spPr>
          <a:xfrm>
            <a:off x="457200" y="1905000"/>
            <a:ext cx="8229600" cy="4525963"/>
          </a:xfrm>
        </p:spPr>
        <p:txBody>
          <a:bodyPr/>
          <a:lstStyle/>
          <a:p>
            <a:r>
              <a:rPr lang="en-US" dirty="0"/>
              <a:t>All Students – End Date, End Status, End Action</a:t>
            </a:r>
          </a:p>
          <a:p>
            <a:r>
              <a:rPr lang="en-US" dirty="0"/>
              <a:t>Graduates – Diploma Date, Diploma Type, Diploma Period</a:t>
            </a:r>
          </a:p>
          <a:p>
            <a:r>
              <a:rPr lang="en-US" dirty="0"/>
              <a:t>Can change individual students under their Enrollment tab</a:t>
            </a:r>
          </a:p>
        </p:txBody>
      </p:sp>
      <p:sp>
        <p:nvSpPr>
          <p:cNvPr id="4" name="Slide Number Placeholder 3">
            <a:extLst>
              <a:ext uri="{FF2B5EF4-FFF2-40B4-BE49-F238E27FC236}">
                <a16:creationId xmlns:a16="http://schemas.microsoft.com/office/drawing/2014/main" id="{19634F53-C78C-4C27-88AB-E88E30F05BB4}"/>
              </a:ext>
            </a:extLst>
          </p:cNvPr>
          <p:cNvSpPr>
            <a:spLocks noGrp="1"/>
          </p:cNvSpPr>
          <p:nvPr>
            <p:ph type="sldNum" sz="quarter" idx="12"/>
          </p:nvPr>
        </p:nvSpPr>
        <p:spPr/>
        <p:txBody>
          <a:bodyPr/>
          <a:lstStyle/>
          <a:p>
            <a:pPr>
              <a:defRPr/>
            </a:pPr>
            <a:fld id="{F387D47D-2EC5-4C8A-B6DF-F028FC0F370E}" type="slidenum">
              <a:rPr lang="en-US" smtClean="0"/>
              <a:pPr>
                <a:defRPr/>
              </a:pPr>
              <a:t>108</a:t>
            </a:fld>
            <a:endParaRPr lang="en-US"/>
          </a:p>
        </p:txBody>
      </p:sp>
    </p:spTree>
    <p:extLst>
      <p:ext uri="{BB962C8B-B14F-4D97-AF65-F5344CB8AC3E}">
        <p14:creationId xmlns:p14="http://schemas.microsoft.com/office/powerpoint/2010/main" val="2555449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Enrollment Cleanup Wizard</a:t>
            </a:r>
          </a:p>
        </p:txBody>
      </p:sp>
      <p:sp>
        <p:nvSpPr>
          <p:cNvPr id="3" name="Content Placeholder 2"/>
          <p:cNvSpPr>
            <a:spLocks noGrp="1"/>
          </p:cNvSpPr>
          <p:nvPr>
            <p:ph idx="1"/>
          </p:nvPr>
        </p:nvSpPr>
        <p:spPr>
          <a:xfrm>
            <a:off x="457200" y="1905000"/>
            <a:ext cx="8229600" cy="4525963"/>
          </a:xfrm>
        </p:spPr>
        <p:txBody>
          <a:bodyPr/>
          <a:lstStyle/>
          <a:p>
            <a:r>
              <a:rPr lang="en-US" dirty="0"/>
              <a:t>Will remove next year’s enrollments created with the Enrollment Roll Forward tool</a:t>
            </a:r>
          </a:p>
          <a:p>
            <a:r>
              <a:rPr lang="en-US" dirty="0"/>
              <a:t>If previous enrollment was ended prior to last day of school   OR</a:t>
            </a:r>
          </a:p>
          <a:p>
            <a:r>
              <a:rPr lang="en-US" dirty="0"/>
              <a:t>If student fails to meet Student Assignment requirements for next year’s enrollment</a:t>
            </a:r>
          </a:p>
        </p:txBody>
      </p:sp>
      <p:sp>
        <p:nvSpPr>
          <p:cNvPr id="4" name="Slide Number Placeholder 3">
            <a:extLst>
              <a:ext uri="{FF2B5EF4-FFF2-40B4-BE49-F238E27FC236}">
                <a16:creationId xmlns:a16="http://schemas.microsoft.com/office/drawing/2014/main" id="{53425310-85C9-41A3-BC68-1880B6B5FFC9}"/>
              </a:ext>
            </a:extLst>
          </p:cNvPr>
          <p:cNvSpPr>
            <a:spLocks noGrp="1"/>
          </p:cNvSpPr>
          <p:nvPr>
            <p:ph type="sldNum" sz="quarter" idx="12"/>
          </p:nvPr>
        </p:nvSpPr>
        <p:spPr/>
        <p:txBody>
          <a:bodyPr/>
          <a:lstStyle/>
          <a:p>
            <a:pPr>
              <a:defRPr/>
            </a:pPr>
            <a:fld id="{F387D47D-2EC5-4C8A-B6DF-F028FC0F370E}" type="slidenum">
              <a:rPr lang="en-US" smtClean="0"/>
              <a:pPr>
                <a:defRPr/>
              </a:pPr>
              <a:t>109</a:t>
            </a:fld>
            <a:endParaRPr lang="en-US"/>
          </a:p>
        </p:txBody>
      </p:sp>
    </p:spTree>
    <p:extLst>
      <p:ext uri="{BB962C8B-B14F-4D97-AF65-F5344CB8AC3E}">
        <p14:creationId xmlns:p14="http://schemas.microsoft.com/office/powerpoint/2010/main" val="412720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Day Reset</a:t>
            </a:r>
          </a:p>
        </p:txBody>
      </p:sp>
      <p:pic>
        <p:nvPicPr>
          <p:cNvPr id="4" name="Content Placeholder 3" descr="Screen Shot 2014-11-03 at 6.31.59 AM.png"/>
          <p:cNvPicPr>
            <a:picLocks noGrp="1" noChangeAspect="1"/>
          </p:cNvPicPr>
          <p:nvPr>
            <p:ph idx="1"/>
          </p:nvPr>
        </p:nvPicPr>
        <p:blipFill>
          <a:blip r:embed="rId3">
            <a:extLst>
              <a:ext uri="{28A0092B-C50C-407E-A947-70E740481C1C}">
                <a14:useLocalDpi xmlns:a14="http://schemas.microsoft.com/office/drawing/2010/main" val="0"/>
              </a:ext>
            </a:extLst>
          </a:blip>
          <a:srcRect t="36" b="36"/>
          <a:stretch>
            <a:fillRect/>
          </a:stretch>
        </p:blipFill>
        <p:spPr/>
      </p:pic>
      <p:sp>
        <p:nvSpPr>
          <p:cNvPr id="3" name="Slide Number Placeholder 2">
            <a:extLst>
              <a:ext uri="{FF2B5EF4-FFF2-40B4-BE49-F238E27FC236}">
                <a16:creationId xmlns:a16="http://schemas.microsoft.com/office/drawing/2014/main" id="{402B0919-D93F-4106-BB83-15A7BC5F84CB}"/>
              </a:ext>
            </a:extLst>
          </p:cNvPr>
          <p:cNvSpPr>
            <a:spLocks noGrp="1"/>
          </p:cNvSpPr>
          <p:nvPr>
            <p:ph type="sldNum" sz="quarter" idx="12"/>
          </p:nvPr>
        </p:nvSpPr>
        <p:spPr/>
        <p:txBody>
          <a:bodyPr/>
          <a:lstStyle/>
          <a:p>
            <a:pPr>
              <a:defRPr/>
            </a:pPr>
            <a:fld id="{F387D47D-2EC5-4C8A-B6DF-F028FC0F370E}" type="slidenum">
              <a:rPr lang="en-US" smtClean="0"/>
              <a:pPr>
                <a:defRPr/>
              </a:pPr>
              <a:t>11</a:t>
            </a:fld>
            <a:endParaRPr lang="en-US"/>
          </a:p>
        </p:txBody>
      </p:sp>
    </p:spTree>
    <p:extLst>
      <p:ext uri="{BB962C8B-B14F-4D97-AF65-F5344CB8AC3E}">
        <p14:creationId xmlns:p14="http://schemas.microsoft.com/office/powerpoint/2010/main" val="22943026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Enrollment Cleanup Wizard</a:t>
            </a:r>
          </a:p>
        </p:txBody>
      </p:sp>
      <p:sp>
        <p:nvSpPr>
          <p:cNvPr id="3" name="Content Placeholder 2"/>
          <p:cNvSpPr>
            <a:spLocks noGrp="1"/>
          </p:cNvSpPr>
          <p:nvPr>
            <p:ph idx="1"/>
          </p:nvPr>
        </p:nvSpPr>
        <p:spPr>
          <a:xfrm>
            <a:off x="457200" y="1828800"/>
            <a:ext cx="8229600" cy="381000"/>
          </a:xfrm>
        </p:spPr>
        <p:txBody>
          <a:bodyPr>
            <a:normAutofit lnSpcReduction="10000"/>
          </a:bodyPr>
          <a:lstStyle/>
          <a:p>
            <a:r>
              <a:rPr lang="en-US" sz="2000" dirty="0"/>
              <a:t>System Administration&gt;&gt;Student&gt;&gt;Enrollment Cleanup Wizard</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3143" r="51545" b="18321"/>
          <a:stretch/>
        </p:blipFill>
        <p:spPr bwMode="auto">
          <a:xfrm>
            <a:off x="2307770" y="2362200"/>
            <a:ext cx="4360127" cy="394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E7621579-CCED-47FF-93F9-D5C4AD15B54F}"/>
              </a:ext>
            </a:extLst>
          </p:cNvPr>
          <p:cNvSpPr>
            <a:spLocks noGrp="1"/>
          </p:cNvSpPr>
          <p:nvPr>
            <p:ph type="sldNum" sz="quarter" idx="12"/>
          </p:nvPr>
        </p:nvSpPr>
        <p:spPr/>
        <p:txBody>
          <a:bodyPr/>
          <a:lstStyle/>
          <a:p>
            <a:pPr>
              <a:defRPr/>
            </a:pPr>
            <a:fld id="{F387D47D-2EC5-4C8A-B6DF-F028FC0F370E}" type="slidenum">
              <a:rPr lang="en-US" smtClean="0"/>
              <a:pPr>
                <a:defRPr/>
              </a:pPr>
              <a:t>110</a:t>
            </a:fld>
            <a:endParaRPr lang="en-US"/>
          </a:p>
        </p:txBody>
      </p:sp>
    </p:spTree>
    <p:extLst>
      <p:ext uri="{BB962C8B-B14F-4D97-AF65-F5344CB8AC3E}">
        <p14:creationId xmlns:p14="http://schemas.microsoft.com/office/powerpoint/2010/main" val="3553412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New Enrollment History</a:t>
            </a:r>
          </a:p>
        </p:txBody>
      </p:sp>
      <p:sp>
        <p:nvSpPr>
          <p:cNvPr id="3" name="Content Placeholder 2"/>
          <p:cNvSpPr>
            <a:spLocks noGrp="1"/>
          </p:cNvSpPr>
          <p:nvPr>
            <p:ph idx="1"/>
          </p:nvPr>
        </p:nvSpPr>
        <p:spPr>
          <a:xfrm>
            <a:off x="457200" y="2209800"/>
            <a:ext cx="8229600" cy="4525963"/>
          </a:xfrm>
        </p:spPr>
        <p:txBody>
          <a:bodyPr/>
          <a:lstStyle/>
          <a:p>
            <a:r>
              <a:rPr lang="en-US" dirty="0"/>
              <a:t>Under Student Enrollment Tab</a:t>
            </a:r>
          </a:p>
          <a:p>
            <a:r>
              <a:rPr lang="en-US" dirty="0"/>
              <a:t>Manually insert enrollment records from other schools</a:t>
            </a:r>
          </a:p>
          <a:p>
            <a:r>
              <a:rPr lang="en-US" dirty="0"/>
              <a:t>Such as 9</a:t>
            </a:r>
            <a:r>
              <a:rPr lang="en-US" baseline="30000" dirty="0"/>
              <a:t>th</a:t>
            </a:r>
            <a:r>
              <a:rPr lang="en-US" dirty="0"/>
              <a:t> Grade</a:t>
            </a:r>
          </a:p>
          <a:p>
            <a:pPr lvl="1"/>
            <a:r>
              <a:rPr lang="en-US" dirty="0"/>
              <a:t>Must have to trigger the NCLB Cohort End Year</a:t>
            </a:r>
          </a:p>
          <a:p>
            <a:pPr lvl="1"/>
            <a:r>
              <a:rPr lang="en-US" dirty="0"/>
              <a:t>Check with previous school for verification of date</a:t>
            </a:r>
          </a:p>
        </p:txBody>
      </p:sp>
      <p:sp>
        <p:nvSpPr>
          <p:cNvPr id="4" name="Slide Number Placeholder 3">
            <a:extLst>
              <a:ext uri="{FF2B5EF4-FFF2-40B4-BE49-F238E27FC236}">
                <a16:creationId xmlns:a16="http://schemas.microsoft.com/office/drawing/2014/main" id="{02591860-41FA-40A9-A99F-EB2E07B5547C}"/>
              </a:ext>
            </a:extLst>
          </p:cNvPr>
          <p:cNvSpPr>
            <a:spLocks noGrp="1"/>
          </p:cNvSpPr>
          <p:nvPr>
            <p:ph type="sldNum" sz="quarter" idx="12"/>
          </p:nvPr>
        </p:nvSpPr>
        <p:spPr/>
        <p:txBody>
          <a:bodyPr/>
          <a:lstStyle/>
          <a:p>
            <a:pPr>
              <a:defRPr/>
            </a:pPr>
            <a:fld id="{F387D47D-2EC5-4C8A-B6DF-F028FC0F370E}" type="slidenum">
              <a:rPr lang="en-US" smtClean="0"/>
              <a:pPr>
                <a:defRPr/>
              </a:pPr>
              <a:t>111</a:t>
            </a:fld>
            <a:endParaRPr lang="en-US"/>
          </a:p>
        </p:txBody>
      </p:sp>
    </p:spTree>
    <p:extLst>
      <p:ext uri="{BB962C8B-B14F-4D97-AF65-F5344CB8AC3E}">
        <p14:creationId xmlns:p14="http://schemas.microsoft.com/office/powerpoint/2010/main" val="58657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New Enrollment History</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92" t="32127" r="41626" b="21725"/>
          <a:stretch/>
        </p:blipFill>
        <p:spPr bwMode="auto">
          <a:xfrm>
            <a:off x="1251857" y="1905000"/>
            <a:ext cx="6324600" cy="421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85F1570B-2545-4ACA-939F-D55105EA55B0}"/>
              </a:ext>
            </a:extLst>
          </p:cNvPr>
          <p:cNvSpPr>
            <a:spLocks noGrp="1"/>
          </p:cNvSpPr>
          <p:nvPr>
            <p:ph type="sldNum" sz="quarter" idx="12"/>
          </p:nvPr>
        </p:nvSpPr>
        <p:spPr/>
        <p:txBody>
          <a:bodyPr/>
          <a:lstStyle/>
          <a:p>
            <a:pPr>
              <a:defRPr/>
            </a:pPr>
            <a:fld id="{F387D47D-2EC5-4C8A-B6DF-F028FC0F370E}" type="slidenum">
              <a:rPr lang="en-US" smtClean="0"/>
              <a:pPr>
                <a:defRPr/>
              </a:pPr>
              <a:t>112</a:t>
            </a:fld>
            <a:endParaRPr lang="en-US"/>
          </a:p>
        </p:txBody>
      </p:sp>
    </p:spTree>
    <p:extLst>
      <p:ext uri="{BB962C8B-B14F-4D97-AF65-F5344CB8AC3E}">
        <p14:creationId xmlns:p14="http://schemas.microsoft.com/office/powerpoint/2010/main" val="4168854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New Enrollment History</a:t>
            </a:r>
          </a:p>
        </p:txBody>
      </p:sp>
      <p:sp>
        <p:nvSpPr>
          <p:cNvPr id="3" name="Content Placeholder 2"/>
          <p:cNvSpPr>
            <a:spLocks noGrp="1"/>
          </p:cNvSpPr>
          <p:nvPr>
            <p:ph idx="1"/>
          </p:nvPr>
        </p:nvSpPr>
        <p:spPr>
          <a:xfrm>
            <a:off x="457200" y="1752600"/>
            <a:ext cx="8229600" cy="838199"/>
          </a:xfrm>
        </p:spPr>
        <p:txBody>
          <a:bodyPr>
            <a:normAutofit fontScale="77500" lnSpcReduction="20000"/>
          </a:bodyPr>
          <a:lstStyle/>
          <a:p>
            <a:r>
              <a:rPr lang="en-US" dirty="0"/>
              <a:t>Calendar Name = Previous School Name</a:t>
            </a:r>
          </a:p>
          <a:p>
            <a:r>
              <a:rPr lang="en-US" dirty="0"/>
              <a:t>Grade and Start Date, End Date if appropriate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48" t="35803" r="41382" b="22405"/>
          <a:stretch/>
        </p:blipFill>
        <p:spPr bwMode="auto">
          <a:xfrm>
            <a:off x="1828800" y="2819400"/>
            <a:ext cx="5742878" cy="342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68D1B85F-38CB-4042-9981-3BE04577E515}"/>
              </a:ext>
            </a:extLst>
          </p:cNvPr>
          <p:cNvSpPr>
            <a:spLocks noGrp="1"/>
          </p:cNvSpPr>
          <p:nvPr>
            <p:ph type="sldNum" sz="quarter" idx="12"/>
          </p:nvPr>
        </p:nvSpPr>
        <p:spPr/>
        <p:txBody>
          <a:bodyPr/>
          <a:lstStyle/>
          <a:p>
            <a:pPr>
              <a:defRPr/>
            </a:pPr>
            <a:fld id="{F387D47D-2EC5-4C8A-B6DF-F028FC0F370E}" type="slidenum">
              <a:rPr lang="en-US" smtClean="0"/>
              <a:pPr>
                <a:defRPr/>
              </a:pPr>
              <a:t>113</a:t>
            </a:fld>
            <a:endParaRPr lang="en-US"/>
          </a:p>
        </p:txBody>
      </p:sp>
    </p:spTree>
    <p:extLst>
      <p:ext uri="{BB962C8B-B14F-4D97-AF65-F5344CB8AC3E}">
        <p14:creationId xmlns:p14="http://schemas.microsoft.com/office/powerpoint/2010/main" val="40005613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lstStyle/>
          <a:p>
            <a:r>
              <a:rPr lang="en-US" dirty="0"/>
              <a:t>Student Transfers</a:t>
            </a:r>
          </a:p>
        </p:txBody>
      </p:sp>
      <p:sp>
        <p:nvSpPr>
          <p:cNvPr id="5" name="Content Placeholder 4"/>
          <p:cNvSpPr>
            <a:spLocks noGrp="1"/>
          </p:cNvSpPr>
          <p:nvPr>
            <p:ph idx="1"/>
          </p:nvPr>
        </p:nvSpPr>
        <p:spPr>
          <a:xfrm>
            <a:off x="457200" y="2133601"/>
            <a:ext cx="8229600" cy="4267200"/>
          </a:xfrm>
        </p:spPr>
        <p:txBody>
          <a:bodyPr/>
          <a:lstStyle/>
          <a:p>
            <a:r>
              <a:rPr lang="en-US" dirty="0"/>
              <a:t>Initiating a student records transfer</a:t>
            </a:r>
          </a:p>
          <a:p>
            <a:r>
              <a:rPr lang="en-US" dirty="0"/>
              <a:t>The process Inbox</a:t>
            </a:r>
          </a:p>
          <a:p>
            <a:r>
              <a:rPr lang="en-US" dirty="0"/>
              <a:t>Student Records Transfer</a:t>
            </a:r>
          </a:p>
          <a:p>
            <a:r>
              <a:rPr lang="en-US" dirty="0"/>
              <a:t>Completing the process</a:t>
            </a:r>
          </a:p>
          <a:p>
            <a:pPr marL="0" indent="0">
              <a:buNone/>
            </a:pPr>
            <a:endParaRPr lang="en-US" dirty="0"/>
          </a:p>
        </p:txBody>
      </p:sp>
      <p:sp>
        <p:nvSpPr>
          <p:cNvPr id="2" name="Slide Number Placeholder 1">
            <a:extLst>
              <a:ext uri="{FF2B5EF4-FFF2-40B4-BE49-F238E27FC236}">
                <a16:creationId xmlns:a16="http://schemas.microsoft.com/office/drawing/2014/main" id="{A9A5D34F-769A-4E4B-A001-E924A58AA862}"/>
              </a:ext>
            </a:extLst>
          </p:cNvPr>
          <p:cNvSpPr>
            <a:spLocks noGrp="1"/>
          </p:cNvSpPr>
          <p:nvPr>
            <p:ph type="sldNum" sz="quarter" idx="12"/>
          </p:nvPr>
        </p:nvSpPr>
        <p:spPr/>
        <p:txBody>
          <a:bodyPr/>
          <a:lstStyle/>
          <a:p>
            <a:pPr>
              <a:defRPr/>
            </a:pPr>
            <a:fld id="{F387D47D-2EC5-4C8A-B6DF-F028FC0F370E}" type="slidenum">
              <a:rPr lang="en-US" smtClean="0"/>
              <a:pPr>
                <a:defRPr/>
              </a:pPr>
              <a:t>114</a:t>
            </a:fld>
            <a:endParaRPr lang="en-US"/>
          </a:p>
        </p:txBody>
      </p:sp>
    </p:spTree>
    <p:extLst>
      <p:ext uri="{BB962C8B-B14F-4D97-AF65-F5344CB8AC3E}">
        <p14:creationId xmlns:p14="http://schemas.microsoft.com/office/powerpoint/2010/main" val="28054645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Student Transfers</a:t>
            </a:r>
          </a:p>
        </p:txBody>
      </p:sp>
      <p:sp>
        <p:nvSpPr>
          <p:cNvPr id="3" name="Content Placeholder 2"/>
          <p:cNvSpPr>
            <a:spLocks noGrp="1"/>
          </p:cNvSpPr>
          <p:nvPr>
            <p:ph idx="1"/>
          </p:nvPr>
        </p:nvSpPr>
        <p:spPr>
          <a:xfrm>
            <a:off x="457200" y="2286000"/>
            <a:ext cx="8229600" cy="3657600"/>
          </a:xfrm>
        </p:spPr>
        <p:txBody>
          <a:bodyPr>
            <a:normAutofit/>
          </a:bodyPr>
          <a:lstStyle/>
          <a:p>
            <a:r>
              <a:rPr lang="en-US" sz="2400" dirty="0"/>
              <a:t>Student Information&gt;&gt;General&gt;&gt;Records Transfer Tab</a:t>
            </a:r>
          </a:p>
          <a:p>
            <a:pPr marL="342900" lvl="1" indent="-342900">
              <a:buFont typeface="Arial" panose="020B0604020202020204" pitchFamily="34" charset="0"/>
              <a:buChar char="•"/>
            </a:pPr>
            <a:r>
              <a:rPr lang="en-US" sz="2400" dirty="0"/>
              <a:t>Click “New State Transfer Request”</a:t>
            </a:r>
          </a:p>
          <a:p>
            <a:pPr marL="342900" lvl="1" indent="-342900">
              <a:buFont typeface="Arial" panose="020B0604020202020204" pitchFamily="34" charset="0"/>
              <a:buChar char="•"/>
            </a:pPr>
            <a:r>
              <a:rPr lang="en-US" sz="2400" dirty="0"/>
              <a:t>Information sent directly to previous school </a:t>
            </a:r>
          </a:p>
          <a:p>
            <a:pPr marL="342900" lvl="1" indent="-342900">
              <a:buFont typeface="Arial" panose="020B0604020202020204" pitchFamily="34" charset="0"/>
              <a:buChar char="•"/>
            </a:pPr>
            <a:r>
              <a:rPr lang="en-US" sz="2400" dirty="0"/>
              <a:t>Must be exact student match</a:t>
            </a:r>
          </a:p>
          <a:p>
            <a:pPr marL="342900" lvl="1" indent="-342900">
              <a:buFont typeface="Arial" panose="020B0604020202020204" pitchFamily="34" charset="0"/>
              <a:buChar char="•"/>
            </a:pPr>
            <a:r>
              <a:rPr lang="en-US" sz="2400" dirty="0"/>
              <a:t>Contact school as a courtesy</a:t>
            </a:r>
          </a:p>
          <a:p>
            <a:pPr marL="342900" lvl="1" indent="-342900">
              <a:buFont typeface="Arial" panose="020B0604020202020204" pitchFamily="34" charset="0"/>
              <a:buChar char="•"/>
            </a:pPr>
            <a:r>
              <a:rPr lang="en-US" sz="2400" dirty="0"/>
              <a:t>Everything you wanted to know about records transfers:</a:t>
            </a:r>
          </a:p>
          <a:p>
            <a:pPr marL="342900" lvl="1" indent="-342900">
              <a:buFont typeface="Arial" panose="020B0604020202020204" pitchFamily="34" charset="0"/>
              <a:buChar char="•"/>
            </a:pPr>
            <a:r>
              <a:rPr lang="en-US" sz="2400" dirty="0">
                <a:hlinkClick r:id="rId3"/>
              </a:rPr>
              <a:t>https://content.infinitecampus.com/sis/Campus.1917/documentation/student-records-transfer/</a:t>
            </a:r>
            <a:endParaRPr lang="en-US" sz="2400" dirty="0"/>
          </a:p>
          <a:p>
            <a:endParaRPr lang="en-US" sz="2400" dirty="0">
              <a:solidFill>
                <a:srgbClr val="0066FF"/>
              </a:solidFill>
            </a:endParaRPr>
          </a:p>
        </p:txBody>
      </p:sp>
      <p:sp>
        <p:nvSpPr>
          <p:cNvPr id="4" name="Slide Number Placeholder 3">
            <a:extLst>
              <a:ext uri="{FF2B5EF4-FFF2-40B4-BE49-F238E27FC236}">
                <a16:creationId xmlns:a16="http://schemas.microsoft.com/office/drawing/2014/main" id="{AC5BE581-73CF-41A9-93F5-23946CC42B01}"/>
              </a:ext>
            </a:extLst>
          </p:cNvPr>
          <p:cNvSpPr>
            <a:spLocks noGrp="1"/>
          </p:cNvSpPr>
          <p:nvPr>
            <p:ph type="sldNum" sz="quarter" idx="12"/>
          </p:nvPr>
        </p:nvSpPr>
        <p:spPr/>
        <p:txBody>
          <a:bodyPr/>
          <a:lstStyle/>
          <a:p>
            <a:pPr>
              <a:defRPr/>
            </a:pPr>
            <a:fld id="{F387D47D-2EC5-4C8A-B6DF-F028FC0F370E}" type="slidenum">
              <a:rPr lang="en-US" smtClean="0"/>
              <a:pPr>
                <a:defRPr/>
              </a:pPr>
              <a:t>115</a:t>
            </a:fld>
            <a:endParaRPr lang="en-US"/>
          </a:p>
        </p:txBody>
      </p:sp>
    </p:spTree>
    <p:extLst>
      <p:ext uri="{BB962C8B-B14F-4D97-AF65-F5344CB8AC3E}">
        <p14:creationId xmlns:p14="http://schemas.microsoft.com/office/powerpoint/2010/main" val="36388537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609600"/>
            <a:ext cx="8229600" cy="1143000"/>
          </a:xfrm>
        </p:spPr>
        <p:txBody>
          <a:bodyPr/>
          <a:lstStyle/>
          <a:p>
            <a:r>
              <a:rPr lang="en-US" dirty="0"/>
              <a:t>Process Inbox</a:t>
            </a:r>
          </a:p>
        </p:txBody>
      </p:sp>
      <p:sp>
        <p:nvSpPr>
          <p:cNvPr id="4" name="AutoShape 4" descr="https://community.infinitecampus.com/kb/download/attachments/3309949/WaitingStatusProcessInbox.png?version=16&amp;modificationDate=1408477748613&amp;api=v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140" y="4114800"/>
            <a:ext cx="6308517" cy="241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769" y="1452130"/>
            <a:ext cx="6357257" cy="265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0375" y="2057400"/>
            <a:ext cx="1520825" cy="646331"/>
          </a:xfrm>
          <a:prstGeom prst="rect">
            <a:avLst/>
          </a:prstGeom>
          <a:noFill/>
        </p:spPr>
        <p:txBody>
          <a:bodyPr wrap="square" rtlCol="0">
            <a:spAutoFit/>
          </a:bodyPr>
          <a:lstStyle/>
          <a:p>
            <a:r>
              <a:rPr lang="en-US" dirty="0"/>
              <a:t>Requesting District</a:t>
            </a:r>
          </a:p>
        </p:txBody>
      </p:sp>
      <p:sp>
        <p:nvSpPr>
          <p:cNvPr id="6" name="TextBox 5"/>
          <p:cNvSpPr txBox="1"/>
          <p:nvPr/>
        </p:nvSpPr>
        <p:spPr>
          <a:xfrm>
            <a:off x="609600" y="4495800"/>
            <a:ext cx="1219200" cy="646331"/>
          </a:xfrm>
          <a:prstGeom prst="rect">
            <a:avLst/>
          </a:prstGeom>
          <a:noFill/>
        </p:spPr>
        <p:txBody>
          <a:bodyPr wrap="square" rtlCol="0">
            <a:spAutoFit/>
          </a:bodyPr>
          <a:lstStyle/>
          <a:p>
            <a:r>
              <a:rPr lang="en-US" dirty="0"/>
              <a:t>Receiving District</a:t>
            </a:r>
          </a:p>
        </p:txBody>
      </p:sp>
      <p:sp>
        <p:nvSpPr>
          <p:cNvPr id="3" name="Slide Number Placeholder 2">
            <a:extLst>
              <a:ext uri="{FF2B5EF4-FFF2-40B4-BE49-F238E27FC236}">
                <a16:creationId xmlns:a16="http://schemas.microsoft.com/office/drawing/2014/main" id="{AFD44AAC-6E32-4AE5-BFC3-CDBE26B74EEE}"/>
              </a:ext>
            </a:extLst>
          </p:cNvPr>
          <p:cNvSpPr>
            <a:spLocks noGrp="1"/>
          </p:cNvSpPr>
          <p:nvPr>
            <p:ph type="sldNum" sz="quarter" idx="12"/>
          </p:nvPr>
        </p:nvSpPr>
        <p:spPr/>
        <p:txBody>
          <a:bodyPr/>
          <a:lstStyle/>
          <a:p>
            <a:pPr>
              <a:defRPr/>
            </a:pPr>
            <a:fld id="{F387D47D-2EC5-4C8A-B6DF-F028FC0F370E}" type="slidenum">
              <a:rPr lang="en-US" smtClean="0"/>
              <a:pPr>
                <a:defRPr/>
              </a:pPr>
              <a:t>116</a:t>
            </a:fld>
            <a:endParaRPr lang="en-US"/>
          </a:p>
        </p:txBody>
      </p:sp>
    </p:spTree>
    <p:extLst>
      <p:ext uri="{BB962C8B-B14F-4D97-AF65-F5344CB8AC3E}">
        <p14:creationId xmlns:p14="http://schemas.microsoft.com/office/powerpoint/2010/main" val="2754320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486"/>
            <a:ext cx="8229600" cy="1143000"/>
          </a:xfrm>
        </p:spPr>
        <p:txBody>
          <a:bodyPr/>
          <a:lstStyle/>
          <a:p>
            <a:r>
              <a:rPr lang="en-US" dirty="0"/>
              <a:t>Completing the Process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442363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2876371"/>
            <a:ext cx="1676400" cy="1200329"/>
          </a:xfrm>
          <a:prstGeom prst="rect">
            <a:avLst/>
          </a:prstGeom>
          <a:noFill/>
        </p:spPr>
        <p:txBody>
          <a:bodyPr wrap="square" rtlCol="0">
            <a:spAutoFit/>
          </a:bodyPr>
          <a:lstStyle/>
          <a:p>
            <a:r>
              <a:rPr lang="en-US" dirty="0"/>
              <a:t>When District is ready to approve the release</a:t>
            </a:r>
          </a:p>
        </p:txBody>
      </p:sp>
      <p:sp>
        <p:nvSpPr>
          <p:cNvPr id="3" name="Slide Number Placeholder 2">
            <a:extLst>
              <a:ext uri="{FF2B5EF4-FFF2-40B4-BE49-F238E27FC236}">
                <a16:creationId xmlns:a16="http://schemas.microsoft.com/office/drawing/2014/main" id="{EBE140CD-D79C-44A9-9D78-1B4AFB568AA5}"/>
              </a:ext>
            </a:extLst>
          </p:cNvPr>
          <p:cNvSpPr>
            <a:spLocks noGrp="1"/>
          </p:cNvSpPr>
          <p:nvPr>
            <p:ph type="sldNum" sz="quarter" idx="12"/>
          </p:nvPr>
        </p:nvSpPr>
        <p:spPr/>
        <p:txBody>
          <a:bodyPr/>
          <a:lstStyle/>
          <a:p>
            <a:pPr>
              <a:defRPr/>
            </a:pPr>
            <a:fld id="{F387D47D-2EC5-4C8A-B6DF-F028FC0F370E}" type="slidenum">
              <a:rPr lang="en-US" smtClean="0"/>
              <a:pPr>
                <a:defRPr/>
              </a:pPr>
              <a:t>117</a:t>
            </a:fld>
            <a:endParaRPr lang="en-US"/>
          </a:p>
        </p:txBody>
      </p:sp>
    </p:spTree>
    <p:extLst>
      <p:ext uri="{BB962C8B-B14F-4D97-AF65-F5344CB8AC3E}">
        <p14:creationId xmlns:p14="http://schemas.microsoft.com/office/powerpoint/2010/main" val="14773345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09600"/>
            <a:ext cx="8229600" cy="1143000"/>
          </a:xfrm>
        </p:spPr>
        <p:txBody>
          <a:bodyPr/>
          <a:lstStyle/>
          <a:p>
            <a:r>
              <a:rPr lang="en-US" dirty="0"/>
              <a:t>Completing the Process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0"/>
            <a:ext cx="61531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1905000"/>
            <a:ext cx="1600200" cy="1200329"/>
          </a:xfrm>
          <a:prstGeom prst="rect">
            <a:avLst/>
          </a:prstGeom>
          <a:noFill/>
        </p:spPr>
        <p:txBody>
          <a:bodyPr wrap="square" rtlCol="0">
            <a:spAutoFit/>
          </a:bodyPr>
          <a:lstStyle/>
          <a:p>
            <a:r>
              <a:rPr lang="en-US" dirty="0"/>
              <a:t>You may print documents or run the import wizards</a:t>
            </a:r>
          </a:p>
        </p:txBody>
      </p:sp>
      <p:sp>
        <p:nvSpPr>
          <p:cNvPr id="3" name="Slide Number Placeholder 2">
            <a:extLst>
              <a:ext uri="{FF2B5EF4-FFF2-40B4-BE49-F238E27FC236}">
                <a16:creationId xmlns:a16="http://schemas.microsoft.com/office/drawing/2014/main" id="{ABF404E3-BD5C-4D50-A708-97CEB3860DEA}"/>
              </a:ext>
            </a:extLst>
          </p:cNvPr>
          <p:cNvSpPr>
            <a:spLocks noGrp="1"/>
          </p:cNvSpPr>
          <p:nvPr>
            <p:ph type="sldNum" sz="quarter" idx="12"/>
          </p:nvPr>
        </p:nvSpPr>
        <p:spPr/>
        <p:txBody>
          <a:bodyPr/>
          <a:lstStyle/>
          <a:p>
            <a:pPr>
              <a:defRPr/>
            </a:pPr>
            <a:fld id="{F387D47D-2EC5-4C8A-B6DF-F028FC0F370E}" type="slidenum">
              <a:rPr lang="en-US" smtClean="0"/>
              <a:pPr>
                <a:defRPr/>
              </a:pPr>
              <a:t>118</a:t>
            </a:fld>
            <a:endParaRPr lang="en-US"/>
          </a:p>
        </p:txBody>
      </p:sp>
    </p:spTree>
    <p:extLst>
      <p:ext uri="{BB962C8B-B14F-4D97-AF65-F5344CB8AC3E}">
        <p14:creationId xmlns:p14="http://schemas.microsoft.com/office/powerpoint/2010/main" val="2605221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Student Records Transfer</a:t>
            </a:r>
          </a:p>
        </p:txBody>
      </p:sp>
      <p:sp>
        <p:nvSpPr>
          <p:cNvPr id="3" name="Content Placeholder 2"/>
          <p:cNvSpPr>
            <a:spLocks noGrp="1"/>
          </p:cNvSpPr>
          <p:nvPr>
            <p:ph idx="1"/>
          </p:nvPr>
        </p:nvSpPr>
        <p:spPr>
          <a:xfrm>
            <a:off x="468086" y="1981200"/>
            <a:ext cx="8229600" cy="1142999"/>
          </a:xfrm>
        </p:spPr>
        <p:txBody>
          <a:bodyPr>
            <a:normAutofit/>
          </a:bodyPr>
          <a:lstStyle/>
          <a:p>
            <a:r>
              <a:rPr lang="en-US" sz="2000" dirty="0"/>
              <a:t>System Administration&gt;&gt;Data Utilities&gt;&gt;Student Records Transfer</a:t>
            </a:r>
          </a:p>
          <a:p>
            <a:r>
              <a:rPr lang="en-US" sz="2000" dirty="0"/>
              <a:t>Find all transfers in and out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4" t="21645" r="32277" b="52626"/>
          <a:stretch/>
        </p:blipFill>
        <p:spPr bwMode="auto">
          <a:xfrm>
            <a:off x="489857" y="3200400"/>
            <a:ext cx="8077199" cy="239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7E46668-BB4D-4BBE-A8D3-78C7CB1619EC}"/>
              </a:ext>
            </a:extLst>
          </p:cNvPr>
          <p:cNvSpPr>
            <a:spLocks noGrp="1"/>
          </p:cNvSpPr>
          <p:nvPr>
            <p:ph type="sldNum" sz="quarter" idx="12"/>
          </p:nvPr>
        </p:nvSpPr>
        <p:spPr/>
        <p:txBody>
          <a:bodyPr/>
          <a:lstStyle/>
          <a:p>
            <a:pPr>
              <a:defRPr/>
            </a:pPr>
            <a:fld id="{F387D47D-2EC5-4C8A-B6DF-F028FC0F370E}" type="slidenum">
              <a:rPr lang="en-US" smtClean="0"/>
              <a:pPr>
                <a:defRPr/>
              </a:pPr>
              <a:t>119</a:t>
            </a:fld>
            <a:endParaRPr lang="en-US"/>
          </a:p>
        </p:txBody>
      </p:sp>
    </p:spTree>
    <p:extLst>
      <p:ext uri="{BB962C8B-B14F-4D97-AF65-F5344CB8AC3E}">
        <p14:creationId xmlns:p14="http://schemas.microsoft.com/office/powerpoint/2010/main" val="378046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Calendar Days</a:t>
            </a:r>
          </a:p>
        </p:txBody>
      </p:sp>
      <p:pic>
        <p:nvPicPr>
          <p:cNvPr id="4" name="Content Placeholder 3" descr="Screen Shot 2014-11-03 at 6.32.51 AM.png"/>
          <p:cNvPicPr>
            <a:picLocks noGrp="1" noChangeAspect="1"/>
          </p:cNvPicPr>
          <p:nvPr>
            <p:ph idx="1"/>
          </p:nvPr>
        </p:nvPicPr>
        <p:blipFill>
          <a:blip r:embed="rId3">
            <a:extLst>
              <a:ext uri="{28A0092B-C50C-407E-A947-70E740481C1C}">
                <a14:useLocalDpi xmlns:a14="http://schemas.microsoft.com/office/drawing/2010/main" val="0"/>
              </a:ext>
            </a:extLst>
          </a:blip>
          <a:srcRect t="12383" b="12383"/>
          <a:stretch>
            <a:fillRect/>
          </a:stretch>
        </p:blipFill>
        <p:spPr/>
      </p:pic>
      <p:sp>
        <p:nvSpPr>
          <p:cNvPr id="3" name="Slide Number Placeholder 2">
            <a:extLst>
              <a:ext uri="{FF2B5EF4-FFF2-40B4-BE49-F238E27FC236}">
                <a16:creationId xmlns:a16="http://schemas.microsoft.com/office/drawing/2014/main" id="{1117ADBE-E70F-404E-8F51-F39AC3BF0B48}"/>
              </a:ext>
            </a:extLst>
          </p:cNvPr>
          <p:cNvSpPr>
            <a:spLocks noGrp="1"/>
          </p:cNvSpPr>
          <p:nvPr>
            <p:ph type="sldNum" sz="quarter" idx="12"/>
          </p:nvPr>
        </p:nvSpPr>
        <p:spPr/>
        <p:txBody>
          <a:bodyPr/>
          <a:lstStyle/>
          <a:p>
            <a:pPr>
              <a:defRPr/>
            </a:pPr>
            <a:fld id="{F387D47D-2EC5-4C8A-B6DF-F028FC0F370E}" type="slidenum">
              <a:rPr lang="en-US" smtClean="0"/>
              <a:pPr>
                <a:defRPr/>
              </a:pPr>
              <a:t>12</a:t>
            </a:fld>
            <a:endParaRPr lang="en-US"/>
          </a:p>
        </p:txBody>
      </p:sp>
    </p:spTree>
    <p:extLst>
      <p:ext uri="{BB962C8B-B14F-4D97-AF65-F5344CB8AC3E}">
        <p14:creationId xmlns:p14="http://schemas.microsoft.com/office/powerpoint/2010/main" val="37445077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143000"/>
          </a:xfrm>
        </p:spPr>
        <p:txBody>
          <a:bodyPr/>
          <a:lstStyle/>
          <a:p>
            <a:r>
              <a:rPr lang="en-US" dirty="0"/>
              <a:t>Student Roster Setup</a:t>
            </a:r>
          </a:p>
        </p:txBody>
      </p:sp>
      <p:sp>
        <p:nvSpPr>
          <p:cNvPr id="5" name="Content Placeholder 4"/>
          <p:cNvSpPr>
            <a:spLocks noGrp="1"/>
          </p:cNvSpPr>
          <p:nvPr>
            <p:ph idx="1"/>
          </p:nvPr>
        </p:nvSpPr>
        <p:spPr>
          <a:xfrm>
            <a:off x="457200" y="2057401"/>
            <a:ext cx="8229600" cy="4267200"/>
          </a:xfrm>
        </p:spPr>
        <p:txBody>
          <a:bodyPr/>
          <a:lstStyle/>
          <a:p>
            <a:r>
              <a:rPr lang="en-US" dirty="0"/>
              <a:t>Schedule Wizard available for use</a:t>
            </a:r>
          </a:p>
          <a:p>
            <a:pPr lvl="1"/>
            <a:r>
              <a:rPr lang="en-US" sz="1800" dirty="0">
                <a:hlinkClick r:id="rId3"/>
              </a:rPr>
              <a:t>https://content.infinitecampus.com/sis/Campus.1917/documentation/schedule-wizard/</a:t>
            </a:r>
            <a:endParaRPr lang="en-US" sz="1800" u="sng" dirty="0"/>
          </a:p>
          <a:p>
            <a:r>
              <a:rPr lang="en-US" sz="3600" dirty="0"/>
              <a:t>Roster</a:t>
            </a:r>
          </a:p>
          <a:p>
            <a:r>
              <a:rPr lang="en-US" dirty="0"/>
              <a:t>Roster Setup</a:t>
            </a:r>
          </a:p>
          <a:p>
            <a:r>
              <a:rPr lang="en-US" dirty="0"/>
              <a:t>Walk-In Scheduler</a:t>
            </a:r>
          </a:p>
          <a:p>
            <a:r>
              <a:rPr lang="en-US" dirty="0"/>
              <a:t>Moving students mid-year</a:t>
            </a:r>
          </a:p>
          <a:p>
            <a:pPr lvl="1"/>
            <a:endParaRPr lang="en-US" dirty="0"/>
          </a:p>
        </p:txBody>
      </p:sp>
      <p:sp>
        <p:nvSpPr>
          <p:cNvPr id="2" name="Slide Number Placeholder 1">
            <a:extLst>
              <a:ext uri="{FF2B5EF4-FFF2-40B4-BE49-F238E27FC236}">
                <a16:creationId xmlns:a16="http://schemas.microsoft.com/office/drawing/2014/main" id="{077736B7-4BFC-4C66-BF60-329F063F053A}"/>
              </a:ext>
            </a:extLst>
          </p:cNvPr>
          <p:cNvSpPr>
            <a:spLocks noGrp="1"/>
          </p:cNvSpPr>
          <p:nvPr>
            <p:ph type="sldNum" sz="quarter" idx="12"/>
          </p:nvPr>
        </p:nvSpPr>
        <p:spPr/>
        <p:txBody>
          <a:bodyPr/>
          <a:lstStyle/>
          <a:p>
            <a:pPr>
              <a:defRPr/>
            </a:pPr>
            <a:fld id="{F387D47D-2EC5-4C8A-B6DF-F028FC0F370E}" type="slidenum">
              <a:rPr lang="en-US" smtClean="0"/>
              <a:pPr>
                <a:defRPr/>
              </a:pPr>
              <a:t>120</a:t>
            </a:fld>
            <a:endParaRPr lang="en-US"/>
          </a:p>
        </p:txBody>
      </p:sp>
    </p:spTree>
    <p:extLst>
      <p:ext uri="{BB962C8B-B14F-4D97-AF65-F5344CB8AC3E}">
        <p14:creationId xmlns:p14="http://schemas.microsoft.com/office/powerpoint/2010/main" val="34132604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Roster Copy</a:t>
            </a:r>
          </a:p>
        </p:txBody>
      </p:sp>
      <p:sp>
        <p:nvSpPr>
          <p:cNvPr id="3" name="Content Placeholder 2"/>
          <p:cNvSpPr>
            <a:spLocks noGrp="1"/>
          </p:cNvSpPr>
          <p:nvPr>
            <p:ph idx="1"/>
          </p:nvPr>
        </p:nvSpPr>
        <p:spPr>
          <a:xfrm>
            <a:off x="533400" y="1447801"/>
            <a:ext cx="8229600" cy="1295400"/>
          </a:xfrm>
        </p:spPr>
        <p:txBody>
          <a:bodyPr>
            <a:normAutofit fontScale="92500" lnSpcReduction="10000"/>
          </a:bodyPr>
          <a:lstStyle/>
          <a:p>
            <a:r>
              <a:rPr lang="en-US" dirty="0"/>
              <a:t>Scheduling&gt;&gt;Roster Copy</a:t>
            </a:r>
          </a:p>
          <a:p>
            <a:pPr lvl="1"/>
            <a:r>
              <a:rPr lang="en-US" dirty="0"/>
              <a:t>Copy from one year to another or one calendar to another</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396" r="46016" b="33869"/>
          <a:stretch/>
        </p:blipFill>
        <p:spPr bwMode="auto">
          <a:xfrm>
            <a:off x="762000" y="2743201"/>
            <a:ext cx="740441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B95A2CE-C2E3-42E9-A1D3-E9025982F25A}"/>
              </a:ext>
            </a:extLst>
          </p:cNvPr>
          <p:cNvSpPr>
            <a:spLocks noGrp="1"/>
          </p:cNvSpPr>
          <p:nvPr>
            <p:ph type="sldNum" sz="quarter" idx="12"/>
          </p:nvPr>
        </p:nvSpPr>
        <p:spPr/>
        <p:txBody>
          <a:bodyPr/>
          <a:lstStyle/>
          <a:p>
            <a:pPr>
              <a:defRPr/>
            </a:pPr>
            <a:fld id="{F387D47D-2EC5-4C8A-B6DF-F028FC0F370E}" type="slidenum">
              <a:rPr lang="en-US" smtClean="0"/>
              <a:pPr>
                <a:defRPr/>
              </a:pPr>
              <a:t>121</a:t>
            </a:fld>
            <a:endParaRPr lang="en-US"/>
          </a:p>
        </p:txBody>
      </p:sp>
    </p:spTree>
    <p:extLst>
      <p:ext uri="{BB962C8B-B14F-4D97-AF65-F5344CB8AC3E}">
        <p14:creationId xmlns:p14="http://schemas.microsoft.com/office/powerpoint/2010/main" val="1368309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8" y="609600"/>
            <a:ext cx="8229600" cy="1143000"/>
          </a:xfrm>
        </p:spPr>
        <p:txBody>
          <a:bodyPr/>
          <a:lstStyle/>
          <a:p>
            <a:r>
              <a:rPr lang="en-US" dirty="0"/>
              <a:t>Roster Setup</a:t>
            </a:r>
          </a:p>
        </p:txBody>
      </p:sp>
      <p:sp>
        <p:nvSpPr>
          <p:cNvPr id="3" name="Content Placeholder 2"/>
          <p:cNvSpPr>
            <a:spLocks noGrp="1"/>
          </p:cNvSpPr>
          <p:nvPr>
            <p:ph idx="1"/>
          </p:nvPr>
        </p:nvSpPr>
        <p:spPr>
          <a:xfrm>
            <a:off x="522514" y="1480456"/>
            <a:ext cx="8229600" cy="1143001"/>
          </a:xfrm>
        </p:spPr>
        <p:txBody>
          <a:bodyPr>
            <a:normAutofit fontScale="85000" lnSpcReduction="20000"/>
          </a:bodyPr>
          <a:lstStyle/>
          <a:p>
            <a:r>
              <a:rPr lang="en-US" dirty="0"/>
              <a:t>Scheduling&gt;&gt;Courses&gt;&gt;Section&gt;&gt;Roster Setup</a:t>
            </a:r>
          </a:p>
          <a:p>
            <a:pPr lvl="1"/>
            <a:r>
              <a:rPr lang="en-US" dirty="0"/>
              <a:t>Add students and/or Copy Sections within a year or calendar</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0" t="18106" r="32425" b="28826"/>
          <a:stretch/>
        </p:blipFill>
        <p:spPr bwMode="auto">
          <a:xfrm>
            <a:off x="555171" y="2623457"/>
            <a:ext cx="8196943" cy="392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06E2C74-C29A-4DBE-9783-FFFF2227C3CF}"/>
              </a:ext>
            </a:extLst>
          </p:cNvPr>
          <p:cNvSpPr>
            <a:spLocks noGrp="1"/>
          </p:cNvSpPr>
          <p:nvPr>
            <p:ph type="sldNum" sz="quarter" idx="12"/>
          </p:nvPr>
        </p:nvSpPr>
        <p:spPr/>
        <p:txBody>
          <a:bodyPr/>
          <a:lstStyle/>
          <a:p>
            <a:pPr>
              <a:defRPr/>
            </a:pPr>
            <a:fld id="{F387D47D-2EC5-4C8A-B6DF-F028FC0F370E}" type="slidenum">
              <a:rPr lang="en-US" smtClean="0"/>
              <a:pPr>
                <a:defRPr/>
              </a:pPr>
              <a:t>122</a:t>
            </a:fld>
            <a:endParaRPr lang="en-US"/>
          </a:p>
        </p:txBody>
      </p:sp>
    </p:spTree>
    <p:extLst>
      <p:ext uri="{BB962C8B-B14F-4D97-AF65-F5344CB8AC3E}">
        <p14:creationId xmlns:p14="http://schemas.microsoft.com/office/powerpoint/2010/main" val="28372381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6" y="609600"/>
            <a:ext cx="8229600" cy="1143000"/>
          </a:xfrm>
        </p:spPr>
        <p:txBody>
          <a:bodyPr/>
          <a:lstStyle/>
          <a:p>
            <a:r>
              <a:rPr lang="en-US" dirty="0"/>
              <a:t>Roster Setup</a:t>
            </a:r>
          </a:p>
        </p:txBody>
      </p:sp>
      <p:sp>
        <p:nvSpPr>
          <p:cNvPr id="3" name="Content Placeholder 2"/>
          <p:cNvSpPr>
            <a:spLocks noGrp="1"/>
          </p:cNvSpPr>
          <p:nvPr>
            <p:ph idx="1"/>
          </p:nvPr>
        </p:nvSpPr>
        <p:spPr>
          <a:xfrm>
            <a:off x="457200" y="1600200"/>
            <a:ext cx="8229600" cy="1371599"/>
          </a:xfrm>
        </p:spPr>
        <p:txBody>
          <a:bodyPr>
            <a:normAutofit lnSpcReduction="10000"/>
          </a:bodyPr>
          <a:lstStyle/>
          <a:p>
            <a:r>
              <a:rPr lang="en-US" sz="2800" dirty="0"/>
              <a:t>Scheduling&gt;&gt;Courses&gt;&gt;Section&gt;&gt;Roster Batch Edit</a:t>
            </a:r>
          </a:p>
          <a:p>
            <a:pPr lvl="1"/>
            <a:r>
              <a:rPr lang="en-US" sz="2400" dirty="0"/>
              <a:t>Cannot add students</a:t>
            </a:r>
          </a:p>
          <a:p>
            <a:pPr lvl="1"/>
            <a:r>
              <a:rPr lang="en-US" sz="2400" dirty="0"/>
              <a:t>Can End Date, mark to Repeat or mark No Credit</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935" t="21073" r="21220" b="38088"/>
          <a:stretch/>
        </p:blipFill>
        <p:spPr bwMode="auto">
          <a:xfrm>
            <a:off x="250370" y="3200400"/>
            <a:ext cx="861989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9A71CA7-6053-4F08-A7FA-143D764777F3}"/>
              </a:ext>
            </a:extLst>
          </p:cNvPr>
          <p:cNvSpPr>
            <a:spLocks noGrp="1"/>
          </p:cNvSpPr>
          <p:nvPr>
            <p:ph type="sldNum" sz="quarter" idx="12"/>
          </p:nvPr>
        </p:nvSpPr>
        <p:spPr/>
        <p:txBody>
          <a:bodyPr/>
          <a:lstStyle/>
          <a:p>
            <a:pPr>
              <a:defRPr/>
            </a:pPr>
            <a:fld id="{F387D47D-2EC5-4C8A-B6DF-F028FC0F370E}" type="slidenum">
              <a:rPr lang="en-US" smtClean="0"/>
              <a:pPr>
                <a:defRPr/>
              </a:pPr>
              <a:t>123</a:t>
            </a:fld>
            <a:endParaRPr lang="en-US"/>
          </a:p>
        </p:txBody>
      </p:sp>
    </p:spTree>
    <p:extLst>
      <p:ext uri="{BB962C8B-B14F-4D97-AF65-F5344CB8AC3E}">
        <p14:creationId xmlns:p14="http://schemas.microsoft.com/office/powerpoint/2010/main" val="6720098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00" y="685800"/>
            <a:ext cx="8229600" cy="1143000"/>
          </a:xfrm>
        </p:spPr>
        <p:txBody>
          <a:bodyPr/>
          <a:lstStyle/>
          <a:p>
            <a:r>
              <a:rPr lang="en-US" dirty="0"/>
              <a:t>Walk-In Scheduler</a:t>
            </a:r>
          </a:p>
        </p:txBody>
      </p:sp>
      <p:sp>
        <p:nvSpPr>
          <p:cNvPr id="3" name="Content Placeholder 2"/>
          <p:cNvSpPr>
            <a:spLocks noGrp="1"/>
          </p:cNvSpPr>
          <p:nvPr>
            <p:ph idx="1"/>
          </p:nvPr>
        </p:nvSpPr>
        <p:spPr>
          <a:xfrm>
            <a:off x="457200" y="1600201"/>
            <a:ext cx="8229600" cy="990600"/>
          </a:xfrm>
        </p:spPr>
        <p:txBody>
          <a:bodyPr/>
          <a:lstStyle/>
          <a:p>
            <a:r>
              <a:rPr lang="en-US" dirty="0"/>
              <a:t>Student&gt;&gt;General&gt;&gt;Schedule Tab</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31" t="17535" r="18940" b="37133"/>
          <a:stretch/>
        </p:blipFill>
        <p:spPr bwMode="auto">
          <a:xfrm>
            <a:off x="228599" y="2286000"/>
            <a:ext cx="8686003" cy="371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0428E872-AB31-4A61-B35F-4E013B0BD64D}"/>
              </a:ext>
            </a:extLst>
          </p:cNvPr>
          <p:cNvSpPr>
            <a:spLocks noGrp="1"/>
          </p:cNvSpPr>
          <p:nvPr>
            <p:ph type="sldNum" sz="quarter" idx="12"/>
          </p:nvPr>
        </p:nvSpPr>
        <p:spPr/>
        <p:txBody>
          <a:bodyPr/>
          <a:lstStyle/>
          <a:p>
            <a:pPr>
              <a:defRPr/>
            </a:pPr>
            <a:fld id="{F387D47D-2EC5-4C8A-B6DF-F028FC0F370E}" type="slidenum">
              <a:rPr lang="en-US" smtClean="0"/>
              <a:pPr>
                <a:defRPr/>
              </a:pPr>
              <a:t>124</a:t>
            </a:fld>
            <a:endParaRPr lang="en-US"/>
          </a:p>
        </p:txBody>
      </p:sp>
    </p:spTree>
    <p:extLst>
      <p:ext uri="{BB962C8B-B14F-4D97-AF65-F5344CB8AC3E}">
        <p14:creationId xmlns:p14="http://schemas.microsoft.com/office/powerpoint/2010/main" val="10966473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034" y="685800"/>
            <a:ext cx="8229600" cy="1143000"/>
          </a:xfrm>
        </p:spPr>
        <p:txBody>
          <a:bodyPr/>
          <a:lstStyle/>
          <a:p>
            <a:r>
              <a:rPr lang="en-US" dirty="0"/>
              <a:t>Walk-In Scheduler</a:t>
            </a:r>
          </a:p>
        </p:txBody>
      </p:sp>
      <p:sp>
        <p:nvSpPr>
          <p:cNvPr id="3" name="Content Placeholder 2"/>
          <p:cNvSpPr>
            <a:spLocks noGrp="1"/>
          </p:cNvSpPr>
          <p:nvPr>
            <p:ph idx="1"/>
          </p:nvPr>
        </p:nvSpPr>
        <p:spPr>
          <a:xfrm>
            <a:off x="457200" y="1600201"/>
            <a:ext cx="8229600" cy="838200"/>
          </a:xfrm>
        </p:spPr>
        <p:txBody>
          <a:bodyPr/>
          <a:lstStyle/>
          <a:p>
            <a:r>
              <a:rPr lang="en-US" dirty="0"/>
              <a:t>Click Walk-In Scheduler</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40" t="16776" r="19555" b="33206"/>
          <a:stretch/>
        </p:blipFill>
        <p:spPr bwMode="auto">
          <a:xfrm>
            <a:off x="391886" y="2220686"/>
            <a:ext cx="8435897" cy="409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780941E-A57F-4770-82C7-57EE2001968A}"/>
              </a:ext>
            </a:extLst>
          </p:cNvPr>
          <p:cNvSpPr>
            <a:spLocks noGrp="1"/>
          </p:cNvSpPr>
          <p:nvPr>
            <p:ph type="sldNum" sz="quarter" idx="12"/>
          </p:nvPr>
        </p:nvSpPr>
        <p:spPr/>
        <p:txBody>
          <a:bodyPr/>
          <a:lstStyle/>
          <a:p>
            <a:pPr>
              <a:defRPr/>
            </a:pPr>
            <a:fld id="{F387D47D-2EC5-4C8A-B6DF-F028FC0F370E}" type="slidenum">
              <a:rPr lang="en-US" smtClean="0"/>
              <a:pPr>
                <a:defRPr/>
              </a:pPr>
              <a:t>125</a:t>
            </a:fld>
            <a:endParaRPr lang="en-US"/>
          </a:p>
        </p:txBody>
      </p:sp>
    </p:spTree>
    <p:extLst>
      <p:ext uri="{BB962C8B-B14F-4D97-AF65-F5344CB8AC3E}">
        <p14:creationId xmlns:p14="http://schemas.microsoft.com/office/powerpoint/2010/main" val="4055848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37" y="609600"/>
            <a:ext cx="8229600" cy="1143000"/>
          </a:xfrm>
        </p:spPr>
        <p:txBody>
          <a:bodyPr/>
          <a:lstStyle/>
          <a:p>
            <a:r>
              <a:rPr lang="en-US" dirty="0"/>
              <a:t>Walk-In Scheduler</a:t>
            </a:r>
          </a:p>
        </p:txBody>
      </p:sp>
      <p:sp>
        <p:nvSpPr>
          <p:cNvPr id="3" name="Content Placeholder 2"/>
          <p:cNvSpPr>
            <a:spLocks noGrp="1"/>
          </p:cNvSpPr>
          <p:nvPr>
            <p:ph idx="1"/>
          </p:nvPr>
        </p:nvSpPr>
        <p:spPr>
          <a:xfrm>
            <a:off x="410737" y="1774371"/>
            <a:ext cx="8229600" cy="4343399"/>
          </a:xfrm>
        </p:spPr>
        <p:txBody>
          <a:bodyPr/>
          <a:lstStyle/>
          <a:p>
            <a:r>
              <a:rPr lang="en-US" dirty="0"/>
              <a:t>Click a class link</a:t>
            </a:r>
          </a:p>
          <a:p>
            <a:pPr lvl="1"/>
            <a:r>
              <a:rPr lang="en-US" dirty="0"/>
              <a:t>Add Start/End Date</a:t>
            </a:r>
          </a:p>
          <a:p>
            <a:pPr lvl="1"/>
            <a:r>
              <a:rPr lang="en-US" dirty="0"/>
              <a:t>Mark Repeat</a:t>
            </a:r>
          </a:p>
          <a:p>
            <a:pPr lvl="1"/>
            <a:r>
              <a:rPr lang="en-US" dirty="0"/>
              <a:t>Mark No Credit</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42337" r="54228" b="8247"/>
          <a:stretch/>
        </p:blipFill>
        <p:spPr bwMode="auto">
          <a:xfrm>
            <a:off x="4648200" y="1752600"/>
            <a:ext cx="3992137" cy="404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1901107-1398-464C-9736-E73DAF648852}"/>
              </a:ext>
            </a:extLst>
          </p:cNvPr>
          <p:cNvSpPr>
            <a:spLocks noGrp="1"/>
          </p:cNvSpPr>
          <p:nvPr>
            <p:ph type="sldNum" sz="quarter" idx="12"/>
          </p:nvPr>
        </p:nvSpPr>
        <p:spPr/>
        <p:txBody>
          <a:bodyPr/>
          <a:lstStyle/>
          <a:p>
            <a:pPr>
              <a:defRPr/>
            </a:pPr>
            <a:fld id="{F387D47D-2EC5-4C8A-B6DF-F028FC0F370E}" type="slidenum">
              <a:rPr lang="en-US" smtClean="0"/>
              <a:pPr>
                <a:defRPr/>
              </a:pPr>
              <a:t>126</a:t>
            </a:fld>
            <a:endParaRPr lang="en-US"/>
          </a:p>
        </p:txBody>
      </p:sp>
    </p:spTree>
    <p:extLst>
      <p:ext uri="{BB962C8B-B14F-4D97-AF65-F5344CB8AC3E}">
        <p14:creationId xmlns:p14="http://schemas.microsoft.com/office/powerpoint/2010/main" val="4860946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0430-2C8F-412B-AA3C-778341A59941}"/>
              </a:ext>
            </a:extLst>
          </p:cNvPr>
          <p:cNvSpPr>
            <a:spLocks noGrp="1"/>
          </p:cNvSpPr>
          <p:nvPr>
            <p:ph type="title"/>
          </p:nvPr>
        </p:nvSpPr>
        <p:spPr>
          <a:xfrm>
            <a:off x="457200" y="685800"/>
            <a:ext cx="8229600" cy="1219200"/>
          </a:xfrm>
        </p:spPr>
        <p:txBody>
          <a:bodyPr/>
          <a:lstStyle/>
          <a:p>
            <a:r>
              <a:rPr lang="en-US" dirty="0"/>
              <a:t>Walk-in Scheduler</a:t>
            </a:r>
          </a:p>
        </p:txBody>
      </p:sp>
      <p:sp>
        <p:nvSpPr>
          <p:cNvPr id="4" name="Slide Number Placeholder 3">
            <a:extLst>
              <a:ext uri="{FF2B5EF4-FFF2-40B4-BE49-F238E27FC236}">
                <a16:creationId xmlns:a16="http://schemas.microsoft.com/office/drawing/2014/main" id="{C7ACAA85-5138-4FF7-B2EF-34CCAD55DD20}"/>
              </a:ext>
            </a:extLst>
          </p:cNvPr>
          <p:cNvSpPr>
            <a:spLocks noGrp="1"/>
          </p:cNvSpPr>
          <p:nvPr>
            <p:ph type="sldNum" sz="quarter" idx="12"/>
          </p:nvPr>
        </p:nvSpPr>
        <p:spPr/>
        <p:txBody>
          <a:bodyPr/>
          <a:lstStyle/>
          <a:p>
            <a:pPr>
              <a:defRPr/>
            </a:pPr>
            <a:fld id="{F387D47D-2EC5-4C8A-B6DF-F028FC0F370E}" type="slidenum">
              <a:rPr lang="en-US" smtClean="0"/>
              <a:pPr>
                <a:defRPr/>
              </a:pPr>
              <a:t>127</a:t>
            </a:fld>
            <a:endParaRPr lang="en-US"/>
          </a:p>
        </p:txBody>
      </p:sp>
      <p:pic>
        <p:nvPicPr>
          <p:cNvPr id="5" name="Content Placeholder 4">
            <a:extLst>
              <a:ext uri="{FF2B5EF4-FFF2-40B4-BE49-F238E27FC236}">
                <a16:creationId xmlns:a16="http://schemas.microsoft.com/office/drawing/2014/main" id="{26A1E378-525B-4BFB-B7FD-AFBF2F861520}"/>
              </a:ext>
            </a:extLst>
          </p:cNvPr>
          <p:cNvPicPr>
            <a:picLocks noGrp="1" noChangeAspect="1"/>
          </p:cNvPicPr>
          <p:nvPr>
            <p:ph idx="1"/>
          </p:nvPr>
        </p:nvPicPr>
        <p:blipFill rotWithShape="1">
          <a:blip r:embed="rId2"/>
          <a:srcRect l="12500" t="24616" r="417" b="4615"/>
          <a:stretch/>
        </p:blipFill>
        <p:spPr>
          <a:xfrm>
            <a:off x="457200" y="2051881"/>
            <a:ext cx="8229600" cy="3622601"/>
          </a:xfrm>
          <a:prstGeom prst="rect">
            <a:avLst/>
          </a:prstGeom>
        </p:spPr>
      </p:pic>
    </p:spTree>
    <p:extLst>
      <p:ext uri="{BB962C8B-B14F-4D97-AF65-F5344CB8AC3E}">
        <p14:creationId xmlns:p14="http://schemas.microsoft.com/office/powerpoint/2010/main" val="26492875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4B7059-CD2F-4668-884A-14577533BFDA}"/>
              </a:ext>
            </a:extLst>
          </p:cNvPr>
          <p:cNvSpPr>
            <a:spLocks noGrp="1"/>
          </p:cNvSpPr>
          <p:nvPr>
            <p:ph type="title"/>
          </p:nvPr>
        </p:nvSpPr>
        <p:spPr>
          <a:xfrm>
            <a:off x="457200" y="533400"/>
            <a:ext cx="8229600" cy="1295400"/>
          </a:xfrm>
        </p:spPr>
        <p:txBody>
          <a:bodyPr/>
          <a:lstStyle/>
          <a:p>
            <a:r>
              <a:rPr lang="en-US" dirty="0"/>
              <a:t>Walk-in Scheduler</a:t>
            </a:r>
          </a:p>
        </p:txBody>
      </p:sp>
      <p:sp>
        <p:nvSpPr>
          <p:cNvPr id="6" name="Content Placeholder 5">
            <a:extLst>
              <a:ext uri="{FF2B5EF4-FFF2-40B4-BE49-F238E27FC236}">
                <a16:creationId xmlns:a16="http://schemas.microsoft.com/office/drawing/2014/main" id="{60D0F895-C5DD-4EE6-9B27-097D7A8FDB03}"/>
              </a:ext>
            </a:extLst>
          </p:cNvPr>
          <p:cNvSpPr>
            <a:spLocks noGrp="1"/>
          </p:cNvSpPr>
          <p:nvPr>
            <p:ph sz="half" idx="1"/>
          </p:nvPr>
        </p:nvSpPr>
        <p:spPr>
          <a:xfrm>
            <a:off x="457200" y="2057400"/>
            <a:ext cx="4038600" cy="4068763"/>
          </a:xfrm>
        </p:spPr>
        <p:txBody>
          <a:bodyPr/>
          <a:lstStyle/>
          <a:p>
            <a:pPr>
              <a:spcBef>
                <a:spcPct val="0"/>
              </a:spcBef>
            </a:pPr>
            <a:r>
              <a:rPr lang="en-US" sz="1800" dirty="0">
                <a:solidFill>
                  <a:prstClr val="black"/>
                </a:solidFill>
                <a:latin typeface="Arial" charset="0"/>
              </a:rPr>
              <a:t>Under Counseling</a:t>
            </a:r>
          </a:p>
          <a:p>
            <a:pPr marL="285750" indent="-285750">
              <a:spcBef>
                <a:spcPct val="0"/>
              </a:spcBef>
              <a:buFont typeface="Arial" panose="020B0604020202020204" pitchFamily="34" charset="0"/>
              <a:buChar char="•"/>
            </a:pPr>
            <a:r>
              <a:rPr lang="en-US" sz="1800" dirty="0">
                <a:solidFill>
                  <a:prstClr val="black"/>
                </a:solidFill>
                <a:latin typeface="Arial" charset="0"/>
              </a:rPr>
              <a:t>Mid-Term adjustments</a:t>
            </a:r>
          </a:p>
          <a:p>
            <a:pPr marL="285750" indent="-285750">
              <a:spcBef>
                <a:spcPct val="0"/>
              </a:spcBef>
              <a:buFont typeface="Arial" panose="020B0604020202020204" pitchFamily="34" charset="0"/>
              <a:buChar char="•"/>
            </a:pPr>
            <a:r>
              <a:rPr lang="en-US" sz="1800" dirty="0">
                <a:solidFill>
                  <a:prstClr val="black"/>
                </a:solidFill>
                <a:latin typeface="Arial" charset="0"/>
              </a:rPr>
              <a:t>Once completed use Messenger to send information to affected teachers</a:t>
            </a:r>
          </a:p>
          <a:p>
            <a:endParaRPr lang="en-US" dirty="0"/>
          </a:p>
        </p:txBody>
      </p:sp>
      <p:sp>
        <p:nvSpPr>
          <p:cNvPr id="4" name="Slide Number Placeholder 3">
            <a:extLst>
              <a:ext uri="{FF2B5EF4-FFF2-40B4-BE49-F238E27FC236}">
                <a16:creationId xmlns:a16="http://schemas.microsoft.com/office/drawing/2014/main" id="{031D83BE-E26B-4A0F-9E6A-0F10681B9C6D}"/>
              </a:ext>
            </a:extLst>
          </p:cNvPr>
          <p:cNvSpPr>
            <a:spLocks noGrp="1"/>
          </p:cNvSpPr>
          <p:nvPr>
            <p:ph type="sldNum" sz="quarter" idx="12"/>
          </p:nvPr>
        </p:nvSpPr>
        <p:spPr/>
        <p:txBody>
          <a:bodyPr/>
          <a:lstStyle/>
          <a:p>
            <a:pPr>
              <a:defRPr/>
            </a:pPr>
            <a:fld id="{F387D47D-2EC5-4C8A-B6DF-F028FC0F370E}" type="slidenum">
              <a:rPr lang="en-US" smtClean="0"/>
              <a:pPr>
                <a:defRPr/>
              </a:pPr>
              <a:t>128</a:t>
            </a:fld>
            <a:endParaRPr lang="en-US"/>
          </a:p>
        </p:txBody>
      </p:sp>
      <p:pic>
        <p:nvPicPr>
          <p:cNvPr id="8" name="Content Placeholder 4">
            <a:extLst>
              <a:ext uri="{FF2B5EF4-FFF2-40B4-BE49-F238E27FC236}">
                <a16:creationId xmlns:a16="http://schemas.microsoft.com/office/drawing/2014/main" id="{D45D0F32-29B0-4274-A03C-4D170479564C}"/>
              </a:ext>
            </a:extLst>
          </p:cNvPr>
          <p:cNvPicPr>
            <a:picLocks noGrp="1" noChangeAspect="1"/>
          </p:cNvPicPr>
          <p:nvPr>
            <p:ph sz="half" idx="2"/>
          </p:nvPr>
        </p:nvPicPr>
        <p:blipFill rotWithShape="1">
          <a:blip r:embed="rId2"/>
          <a:srcRect l="63141" t="19747" r="1" b="4418"/>
          <a:stretch/>
        </p:blipFill>
        <p:spPr>
          <a:xfrm>
            <a:off x="4648200" y="1828800"/>
            <a:ext cx="4038600" cy="4284839"/>
          </a:xfrm>
          <a:prstGeom prst="rect">
            <a:avLst/>
          </a:prstGeom>
        </p:spPr>
      </p:pic>
    </p:spTree>
    <p:extLst>
      <p:ext uri="{BB962C8B-B14F-4D97-AF65-F5344CB8AC3E}">
        <p14:creationId xmlns:p14="http://schemas.microsoft.com/office/powerpoint/2010/main" val="11915495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Moving Students Mid-Year - Process</a:t>
            </a:r>
          </a:p>
        </p:txBody>
      </p:sp>
      <p:sp>
        <p:nvSpPr>
          <p:cNvPr id="3" name="Content Placeholder 2"/>
          <p:cNvSpPr>
            <a:spLocks noGrp="1"/>
          </p:cNvSpPr>
          <p:nvPr>
            <p:ph idx="1"/>
          </p:nvPr>
        </p:nvSpPr>
        <p:spPr/>
        <p:txBody>
          <a:bodyPr/>
          <a:lstStyle/>
          <a:p>
            <a:r>
              <a:rPr lang="en-US" dirty="0"/>
              <a:t>DO NOT DELETE</a:t>
            </a:r>
          </a:p>
          <a:p>
            <a:pPr lvl="1"/>
            <a:r>
              <a:rPr lang="en-US" dirty="0"/>
              <a:t>Loss of data (grades, attendance, etc.)</a:t>
            </a:r>
          </a:p>
          <a:p>
            <a:r>
              <a:rPr lang="en-US" dirty="0"/>
              <a:t>Add student to new section using Roster Setup</a:t>
            </a:r>
          </a:p>
          <a:p>
            <a:r>
              <a:rPr lang="en-US" dirty="0"/>
              <a:t>Use Walk-In Scheduler to apply Start/End date</a:t>
            </a:r>
          </a:p>
          <a:p>
            <a:pPr lvl="1"/>
            <a:r>
              <a:rPr lang="en-US" dirty="0"/>
              <a:t>End previous on today’s date</a:t>
            </a:r>
          </a:p>
          <a:p>
            <a:pPr lvl="1"/>
            <a:r>
              <a:rPr lang="en-US" dirty="0"/>
              <a:t>Start new on tomorrow’s date</a:t>
            </a:r>
          </a:p>
          <a:p>
            <a:r>
              <a:rPr lang="en-US" dirty="0"/>
              <a:t>Newly enrolled appear Green for a time</a:t>
            </a:r>
          </a:p>
          <a:p>
            <a:r>
              <a:rPr lang="en-US" dirty="0"/>
              <a:t>Dropped appear Red</a:t>
            </a:r>
          </a:p>
        </p:txBody>
      </p:sp>
      <p:sp>
        <p:nvSpPr>
          <p:cNvPr id="4" name="Slide Number Placeholder 3">
            <a:extLst>
              <a:ext uri="{FF2B5EF4-FFF2-40B4-BE49-F238E27FC236}">
                <a16:creationId xmlns:a16="http://schemas.microsoft.com/office/drawing/2014/main" id="{E2CEC712-5DA4-4333-947B-1D9BE52EC348}"/>
              </a:ext>
            </a:extLst>
          </p:cNvPr>
          <p:cNvSpPr>
            <a:spLocks noGrp="1"/>
          </p:cNvSpPr>
          <p:nvPr>
            <p:ph type="sldNum" sz="quarter" idx="12"/>
          </p:nvPr>
        </p:nvSpPr>
        <p:spPr/>
        <p:txBody>
          <a:bodyPr/>
          <a:lstStyle/>
          <a:p>
            <a:pPr>
              <a:defRPr/>
            </a:pPr>
            <a:fld id="{F387D47D-2EC5-4C8A-B6DF-F028FC0F370E}" type="slidenum">
              <a:rPr lang="en-US" smtClean="0"/>
              <a:pPr>
                <a:defRPr/>
              </a:pPr>
              <a:t>129</a:t>
            </a:fld>
            <a:endParaRPr lang="en-US"/>
          </a:p>
        </p:txBody>
      </p:sp>
    </p:spTree>
    <p:extLst>
      <p:ext uri="{BB962C8B-B14F-4D97-AF65-F5344CB8AC3E}">
        <p14:creationId xmlns:p14="http://schemas.microsoft.com/office/powerpoint/2010/main" val="735460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Enrollment Roll Forward</a:t>
            </a:r>
          </a:p>
        </p:txBody>
      </p:sp>
      <p:pic>
        <p:nvPicPr>
          <p:cNvPr id="4" name="Content Placeholder 3" descr="Screen Shot 2014-11-03 at 6.35.26 AM.png"/>
          <p:cNvPicPr>
            <a:picLocks noGrp="1" noChangeAspect="1"/>
          </p:cNvPicPr>
          <p:nvPr>
            <p:ph idx="1"/>
          </p:nvPr>
        </p:nvPicPr>
        <p:blipFill>
          <a:blip r:embed="rId3">
            <a:extLst>
              <a:ext uri="{28A0092B-C50C-407E-A947-70E740481C1C}">
                <a14:useLocalDpi xmlns:a14="http://schemas.microsoft.com/office/drawing/2010/main" val="0"/>
              </a:ext>
            </a:extLst>
          </a:blip>
          <a:srcRect t="6949" b="6949"/>
          <a:stretch>
            <a:fillRect/>
          </a:stretch>
        </p:blipFill>
        <p:spPr/>
      </p:pic>
      <p:sp>
        <p:nvSpPr>
          <p:cNvPr id="3" name="Slide Number Placeholder 2">
            <a:extLst>
              <a:ext uri="{FF2B5EF4-FFF2-40B4-BE49-F238E27FC236}">
                <a16:creationId xmlns:a16="http://schemas.microsoft.com/office/drawing/2014/main" id="{4E539E2F-16CB-4C9E-936B-08AF9A39C5B0}"/>
              </a:ext>
            </a:extLst>
          </p:cNvPr>
          <p:cNvSpPr>
            <a:spLocks noGrp="1"/>
          </p:cNvSpPr>
          <p:nvPr>
            <p:ph type="sldNum" sz="quarter" idx="12"/>
          </p:nvPr>
        </p:nvSpPr>
        <p:spPr/>
        <p:txBody>
          <a:bodyPr/>
          <a:lstStyle/>
          <a:p>
            <a:pPr>
              <a:defRPr/>
            </a:pPr>
            <a:fld id="{F387D47D-2EC5-4C8A-B6DF-F028FC0F370E}" type="slidenum">
              <a:rPr lang="en-US" smtClean="0"/>
              <a:pPr>
                <a:defRPr/>
              </a:pPr>
              <a:t>13</a:t>
            </a:fld>
            <a:endParaRPr lang="en-US"/>
          </a:p>
        </p:txBody>
      </p:sp>
    </p:spTree>
    <p:extLst>
      <p:ext uri="{BB962C8B-B14F-4D97-AF65-F5344CB8AC3E}">
        <p14:creationId xmlns:p14="http://schemas.microsoft.com/office/powerpoint/2010/main" val="32222836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lstStyle/>
          <a:p>
            <a:r>
              <a:rPr lang="en-US" dirty="0"/>
              <a:t>Attendance</a:t>
            </a:r>
          </a:p>
        </p:txBody>
      </p:sp>
      <p:sp>
        <p:nvSpPr>
          <p:cNvPr id="5" name="Content Placeholder 4"/>
          <p:cNvSpPr>
            <a:spLocks noGrp="1"/>
          </p:cNvSpPr>
          <p:nvPr>
            <p:ph idx="1"/>
          </p:nvPr>
        </p:nvSpPr>
        <p:spPr>
          <a:xfrm>
            <a:off x="457200" y="1752600"/>
            <a:ext cx="8229600" cy="4525963"/>
          </a:xfrm>
        </p:spPr>
        <p:txBody>
          <a:bodyPr/>
          <a:lstStyle/>
          <a:p>
            <a:r>
              <a:rPr lang="en-US" dirty="0"/>
              <a:t>Admin Setup</a:t>
            </a:r>
          </a:p>
          <a:p>
            <a:r>
              <a:rPr lang="en-US" dirty="0"/>
              <a:t>Daily Attendance – Teacher</a:t>
            </a:r>
          </a:p>
          <a:p>
            <a:r>
              <a:rPr lang="en-US" dirty="0"/>
              <a:t>Daily Attendance – Office</a:t>
            </a:r>
          </a:p>
          <a:p>
            <a:r>
              <a:rPr lang="en-US" dirty="0"/>
              <a:t>Finalizing Attendance</a:t>
            </a:r>
          </a:p>
          <a:p>
            <a:r>
              <a:rPr lang="en-US" dirty="0"/>
              <a:t>Attendance Letters</a:t>
            </a:r>
          </a:p>
          <a:p>
            <a:r>
              <a:rPr lang="en-US" dirty="0"/>
              <a:t>Attendance Messenger</a:t>
            </a:r>
          </a:p>
        </p:txBody>
      </p:sp>
      <p:sp>
        <p:nvSpPr>
          <p:cNvPr id="2" name="Slide Number Placeholder 1">
            <a:extLst>
              <a:ext uri="{FF2B5EF4-FFF2-40B4-BE49-F238E27FC236}">
                <a16:creationId xmlns:a16="http://schemas.microsoft.com/office/drawing/2014/main" id="{AED711E5-E67D-4307-AA6F-6A56D63EF788}"/>
              </a:ext>
            </a:extLst>
          </p:cNvPr>
          <p:cNvSpPr>
            <a:spLocks noGrp="1"/>
          </p:cNvSpPr>
          <p:nvPr>
            <p:ph type="sldNum" sz="quarter" idx="12"/>
          </p:nvPr>
        </p:nvSpPr>
        <p:spPr/>
        <p:txBody>
          <a:bodyPr/>
          <a:lstStyle/>
          <a:p>
            <a:pPr>
              <a:defRPr/>
            </a:pPr>
            <a:fld id="{F387D47D-2EC5-4C8A-B6DF-F028FC0F370E}" type="slidenum">
              <a:rPr lang="en-US" smtClean="0"/>
              <a:pPr>
                <a:defRPr/>
              </a:pPr>
              <a:t>130</a:t>
            </a:fld>
            <a:endParaRPr lang="en-US"/>
          </a:p>
        </p:txBody>
      </p:sp>
    </p:spTree>
    <p:extLst>
      <p:ext uri="{BB962C8B-B14F-4D97-AF65-F5344CB8AC3E}">
        <p14:creationId xmlns:p14="http://schemas.microsoft.com/office/powerpoint/2010/main" val="5439209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Admin Setup</a:t>
            </a:r>
          </a:p>
        </p:txBody>
      </p:sp>
      <p:sp>
        <p:nvSpPr>
          <p:cNvPr id="3" name="Content Placeholder 2"/>
          <p:cNvSpPr>
            <a:spLocks noGrp="1"/>
          </p:cNvSpPr>
          <p:nvPr>
            <p:ph idx="1"/>
          </p:nvPr>
        </p:nvSpPr>
        <p:spPr>
          <a:xfrm>
            <a:off x="533400" y="1600200"/>
            <a:ext cx="8229600" cy="533400"/>
          </a:xfrm>
        </p:spPr>
        <p:txBody>
          <a:bodyPr>
            <a:noAutofit/>
          </a:bodyPr>
          <a:lstStyle/>
          <a:p>
            <a:r>
              <a:rPr lang="en-US" sz="2400" dirty="0"/>
              <a:t>System Administration&gt;&gt;Attendance&gt;&gt;Attendance Codes</a:t>
            </a:r>
          </a:p>
          <a:p>
            <a:pPr lvl="1"/>
            <a:r>
              <a:rPr lang="en-US" sz="2400" dirty="0"/>
              <a:t>Add more attendance codes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9" t="26818" r="59919" b="18865"/>
          <a:stretch/>
        </p:blipFill>
        <p:spPr bwMode="auto">
          <a:xfrm>
            <a:off x="2209800" y="2590800"/>
            <a:ext cx="5252224" cy="382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1D85019-34A4-4E67-8DDA-778FA56C4333}"/>
              </a:ext>
            </a:extLst>
          </p:cNvPr>
          <p:cNvSpPr>
            <a:spLocks noGrp="1"/>
          </p:cNvSpPr>
          <p:nvPr>
            <p:ph type="sldNum" sz="quarter" idx="12"/>
          </p:nvPr>
        </p:nvSpPr>
        <p:spPr/>
        <p:txBody>
          <a:bodyPr/>
          <a:lstStyle/>
          <a:p>
            <a:pPr>
              <a:defRPr/>
            </a:pPr>
            <a:fld id="{F387D47D-2EC5-4C8A-B6DF-F028FC0F370E}" type="slidenum">
              <a:rPr lang="en-US" smtClean="0"/>
              <a:pPr>
                <a:defRPr/>
              </a:pPr>
              <a:t>131</a:t>
            </a:fld>
            <a:endParaRPr lang="en-US"/>
          </a:p>
        </p:txBody>
      </p:sp>
    </p:spTree>
    <p:extLst>
      <p:ext uri="{BB962C8B-B14F-4D97-AF65-F5344CB8AC3E}">
        <p14:creationId xmlns:p14="http://schemas.microsoft.com/office/powerpoint/2010/main" val="3712528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lstStyle/>
          <a:p>
            <a:r>
              <a:rPr lang="en-US" dirty="0"/>
              <a:t>Admin Setup</a:t>
            </a:r>
          </a:p>
        </p:txBody>
      </p:sp>
      <p:sp>
        <p:nvSpPr>
          <p:cNvPr id="3" name="Content Placeholder 2"/>
          <p:cNvSpPr>
            <a:spLocks noGrp="1"/>
          </p:cNvSpPr>
          <p:nvPr>
            <p:ph idx="1"/>
          </p:nvPr>
        </p:nvSpPr>
        <p:spPr>
          <a:xfrm>
            <a:off x="457200" y="1393371"/>
            <a:ext cx="8229600" cy="838200"/>
          </a:xfrm>
        </p:spPr>
        <p:txBody>
          <a:bodyPr>
            <a:normAutofit/>
          </a:bodyPr>
          <a:lstStyle/>
          <a:p>
            <a:r>
              <a:rPr lang="en-US" sz="2400" dirty="0"/>
              <a:t>System Administration&gt;&gt;Attendance&gt;&gt;Excuse Code Copier</a:t>
            </a:r>
          </a:p>
          <a:p>
            <a:pPr lvl="1"/>
            <a:r>
              <a:rPr lang="en-US" sz="2000" dirty="0"/>
              <a:t>Copy attendance codes to multiple calendars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6" t="25837" r="37236" b="24718"/>
          <a:stretch/>
        </p:blipFill>
        <p:spPr bwMode="auto">
          <a:xfrm>
            <a:off x="533400" y="2231571"/>
            <a:ext cx="8380141" cy="405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E583D4C-C400-42A8-8BD5-722A371184D1}"/>
              </a:ext>
            </a:extLst>
          </p:cNvPr>
          <p:cNvSpPr>
            <a:spLocks noGrp="1"/>
          </p:cNvSpPr>
          <p:nvPr>
            <p:ph type="sldNum" sz="quarter" idx="12"/>
          </p:nvPr>
        </p:nvSpPr>
        <p:spPr/>
        <p:txBody>
          <a:bodyPr/>
          <a:lstStyle/>
          <a:p>
            <a:pPr>
              <a:defRPr/>
            </a:pPr>
            <a:fld id="{F387D47D-2EC5-4C8A-B6DF-F028FC0F370E}" type="slidenum">
              <a:rPr lang="en-US" smtClean="0"/>
              <a:pPr>
                <a:defRPr/>
              </a:pPr>
              <a:t>132</a:t>
            </a:fld>
            <a:endParaRPr lang="en-US"/>
          </a:p>
        </p:txBody>
      </p:sp>
    </p:spTree>
    <p:extLst>
      <p:ext uri="{BB962C8B-B14F-4D97-AF65-F5344CB8AC3E}">
        <p14:creationId xmlns:p14="http://schemas.microsoft.com/office/powerpoint/2010/main" val="25506161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Admin Setup - Classes</a:t>
            </a:r>
          </a:p>
        </p:txBody>
      </p:sp>
      <p:sp>
        <p:nvSpPr>
          <p:cNvPr id="3" name="Content Placeholder 2"/>
          <p:cNvSpPr>
            <a:spLocks noGrp="1"/>
          </p:cNvSpPr>
          <p:nvPr>
            <p:ph idx="1"/>
          </p:nvPr>
        </p:nvSpPr>
        <p:spPr>
          <a:xfrm>
            <a:off x="457200" y="1447800"/>
            <a:ext cx="8229600" cy="762000"/>
          </a:xfrm>
        </p:spPr>
        <p:txBody>
          <a:bodyPr>
            <a:normAutofit fontScale="77500" lnSpcReduction="20000"/>
          </a:bodyPr>
          <a:lstStyle/>
          <a:p>
            <a:r>
              <a:rPr lang="en-US" dirty="0"/>
              <a:t>Scheduling&gt;&gt;Courses&gt;&gt;Course Tab</a:t>
            </a:r>
          </a:p>
          <a:p>
            <a:pPr lvl="1"/>
            <a:r>
              <a:rPr lang="en-US" dirty="0"/>
              <a:t>Check box for Attendance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3" t="27635" r="31951" b="15054"/>
          <a:stretch/>
        </p:blipFill>
        <p:spPr bwMode="auto">
          <a:xfrm>
            <a:off x="685800" y="2286000"/>
            <a:ext cx="715908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B628619-685C-47D8-8531-AEEE3E7E563E}"/>
              </a:ext>
            </a:extLst>
          </p:cNvPr>
          <p:cNvSpPr>
            <a:spLocks noGrp="1"/>
          </p:cNvSpPr>
          <p:nvPr>
            <p:ph type="sldNum" sz="quarter" idx="12"/>
          </p:nvPr>
        </p:nvSpPr>
        <p:spPr/>
        <p:txBody>
          <a:bodyPr/>
          <a:lstStyle/>
          <a:p>
            <a:pPr>
              <a:defRPr/>
            </a:pPr>
            <a:fld id="{F387D47D-2EC5-4C8A-B6DF-F028FC0F370E}" type="slidenum">
              <a:rPr lang="en-US" smtClean="0"/>
              <a:pPr>
                <a:defRPr/>
              </a:pPr>
              <a:t>133</a:t>
            </a:fld>
            <a:endParaRPr lang="en-US"/>
          </a:p>
        </p:txBody>
      </p:sp>
    </p:spTree>
    <p:extLst>
      <p:ext uri="{BB962C8B-B14F-4D97-AF65-F5344CB8AC3E}">
        <p14:creationId xmlns:p14="http://schemas.microsoft.com/office/powerpoint/2010/main" val="24236670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Side Note - Lunch</a:t>
            </a:r>
          </a:p>
        </p:txBody>
      </p:sp>
      <p:sp>
        <p:nvSpPr>
          <p:cNvPr id="3" name="Content Placeholder 2"/>
          <p:cNvSpPr>
            <a:spLocks noGrp="1"/>
          </p:cNvSpPr>
          <p:nvPr>
            <p:ph idx="1"/>
          </p:nvPr>
        </p:nvSpPr>
        <p:spPr>
          <a:xfrm>
            <a:off x="457200" y="1600201"/>
            <a:ext cx="8229600" cy="1295400"/>
          </a:xfrm>
        </p:spPr>
        <p:txBody>
          <a:bodyPr/>
          <a:lstStyle/>
          <a:p>
            <a:r>
              <a:rPr lang="en-US" dirty="0"/>
              <a:t>Scheduling&gt;&gt;Courses&gt;&gt; course section</a:t>
            </a:r>
          </a:p>
          <a:p>
            <a:pPr lvl="1"/>
            <a:r>
              <a:rPr lang="en-US" dirty="0"/>
              <a:t>Checkbox for Lunch and/or Milk count</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7" t="25729" r="54390" b="27578"/>
          <a:stretch/>
        </p:blipFill>
        <p:spPr bwMode="auto">
          <a:xfrm>
            <a:off x="1295400" y="2743201"/>
            <a:ext cx="576518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339AAA0F-21EC-46CA-98BA-4D509B576142}"/>
              </a:ext>
            </a:extLst>
          </p:cNvPr>
          <p:cNvSpPr>
            <a:spLocks noGrp="1"/>
          </p:cNvSpPr>
          <p:nvPr>
            <p:ph type="sldNum" sz="quarter" idx="12"/>
          </p:nvPr>
        </p:nvSpPr>
        <p:spPr/>
        <p:txBody>
          <a:bodyPr/>
          <a:lstStyle/>
          <a:p>
            <a:pPr>
              <a:defRPr/>
            </a:pPr>
            <a:fld id="{F387D47D-2EC5-4C8A-B6DF-F028FC0F370E}" type="slidenum">
              <a:rPr lang="en-US" smtClean="0"/>
              <a:pPr>
                <a:defRPr/>
              </a:pPr>
              <a:t>134</a:t>
            </a:fld>
            <a:endParaRPr lang="en-US"/>
          </a:p>
        </p:txBody>
      </p:sp>
    </p:spTree>
    <p:extLst>
      <p:ext uri="{BB962C8B-B14F-4D97-AF65-F5344CB8AC3E}">
        <p14:creationId xmlns:p14="http://schemas.microsoft.com/office/powerpoint/2010/main" val="39272919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 Teacher</a:t>
            </a:r>
          </a:p>
        </p:txBody>
      </p:sp>
      <p:sp>
        <p:nvSpPr>
          <p:cNvPr id="3" name="Content Placeholder 2"/>
          <p:cNvSpPr>
            <a:spLocks noGrp="1"/>
          </p:cNvSpPr>
          <p:nvPr>
            <p:ph idx="1"/>
          </p:nvPr>
        </p:nvSpPr>
        <p:spPr>
          <a:xfrm>
            <a:off x="457200" y="1600201"/>
            <a:ext cx="8229600" cy="762000"/>
          </a:xfrm>
        </p:spPr>
        <p:txBody>
          <a:bodyPr/>
          <a:lstStyle/>
          <a:p>
            <a:r>
              <a:rPr lang="en-US" dirty="0"/>
              <a:t>Classroom Instruction&gt;&gt;Attendance</a:t>
            </a:r>
          </a:p>
        </p:txBody>
      </p:sp>
      <p:grpSp>
        <p:nvGrpSpPr>
          <p:cNvPr id="6" name="Group 5"/>
          <p:cNvGrpSpPr/>
          <p:nvPr/>
        </p:nvGrpSpPr>
        <p:grpSpPr>
          <a:xfrm>
            <a:off x="838199" y="2318656"/>
            <a:ext cx="7167845" cy="4025590"/>
            <a:chOff x="1066800" y="2286000"/>
            <a:chExt cx="7167845" cy="402559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 t="19875" r="47318" b="30981"/>
            <a:stretch/>
          </p:blipFill>
          <p:spPr bwMode="auto">
            <a:xfrm>
              <a:off x="1066800" y="2286000"/>
              <a:ext cx="7167845" cy="402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43200" y="3657600"/>
              <a:ext cx="12192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505200" y="2971800"/>
              <a:ext cx="1145522"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B89E8B0C-E2B9-4839-8225-3CFF49241FE9}"/>
              </a:ext>
            </a:extLst>
          </p:cNvPr>
          <p:cNvSpPr>
            <a:spLocks noGrp="1"/>
          </p:cNvSpPr>
          <p:nvPr>
            <p:ph type="sldNum" sz="quarter" idx="12"/>
          </p:nvPr>
        </p:nvSpPr>
        <p:spPr/>
        <p:txBody>
          <a:bodyPr/>
          <a:lstStyle/>
          <a:p>
            <a:pPr>
              <a:defRPr/>
            </a:pPr>
            <a:fld id="{F387D47D-2EC5-4C8A-B6DF-F028FC0F370E}" type="slidenum">
              <a:rPr lang="en-US" smtClean="0"/>
              <a:pPr>
                <a:defRPr/>
              </a:pPr>
              <a:t>135</a:t>
            </a:fld>
            <a:endParaRPr lang="en-US"/>
          </a:p>
        </p:txBody>
      </p:sp>
    </p:spTree>
    <p:extLst>
      <p:ext uri="{BB962C8B-B14F-4D97-AF65-F5344CB8AC3E}">
        <p14:creationId xmlns:p14="http://schemas.microsoft.com/office/powerpoint/2010/main" val="18518392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Attendance - Office</a:t>
            </a:r>
          </a:p>
        </p:txBody>
      </p:sp>
      <p:sp>
        <p:nvSpPr>
          <p:cNvPr id="3" name="Content Placeholder 2"/>
          <p:cNvSpPr>
            <a:spLocks noGrp="1"/>
          </p:cNvSpPr>
          <p:nvPr>
            <p:ph idx="1"/>
          </p:nvPr>
        </p:nvSpPr>
        <p:spPr/>
        <p:txBody>
          <a:bodyPr/>
          <a:lstStyle/>
          <a:p>
            <a:pPr marL="0" indent="0">
              <a:buNone/>
            </a:pPr>
            <a:r>
              <a:rPr lang="en-US" dirty="0"/>
              <a:t>	</a:t>
            </a:r>
          </a:p>
        </p:txBody>
      </p:sp>
      <p:sp>
        <p:nvSpPr>
          <p:cNvPr id="6" name="TextBox 5"/>
          <p:cNvSpPr txBox="1"/>
          <p:nvPr/>
        </p:nvSpPr>
        <p:spPr>
          <a:xfrm>
            <a:off x="1066800" y="2133600"/>
            <a:ext cx="7603172" cy="3293209"/>
          </a:xfrm>
          <a:prstGeom prst="rect">
            <a:avLst/>
          </a:prstGeom>
          <a:noFill/>
        </p:spPr>
        <p:txBody>
          <a:bodyPr wrap="none" rtlCol="0">
            <a:spAutoFit/>
          </a:bodyPr>
          <a:lstStyle/>
          <a:p>
            <a:pPr marL="285750" indent="-285750">
              <a:buFont typeface="Arial" panose="020B0604020202020204" pitchFamily="34" charset="0"/>
              <a:buChar char="•"/>
            </a:pPr>
            <a:r>
              <a:rPr lang="en-US" sz="3200" dirty="0"/>
              <a:t>Steps</a:t>
            </a:r>
          </a:p>
          <a:p>
            <a:pPr marL="285750" indent="-285750">
              <a:buFont typeface="Arial" panose="020B0604020202020204" pitchFamily="34" charset="0"/>
              <a:buChar char="•"/>
            </a:pPr>
            <a:r>
              <a:rPr lang="en-US" sz="3200" dirty="0"/>
              <a:t>Check attendance via Daily Attendance</a:t>
            </a:r>
          </a:p>
          <a:p>
            <a:pPr marL="285750" indent="-285750">
              <a:buFont typeface="Arial" panose="020B0604020202020204" pitchFamily="34" charset="0"/>
              <a:buChar char="•"/>
            </a:pPr>
            <a:r>
              <a:rPr lang="en-US" sz="3200" dirty="0"/>
              <a:t>Print Call Sheet</a:t>
            </a:r>
          </a:p>
          <a:p>
            <a:pPr marL="285750" indent="-285750">
              <a:buFont typeface="Arial" panose="020B0604020202020204" pitchFamily="34" charset="0"/>
              <a:buChar char="•"/>
            </a:pPr>
            <a:r>
              <a:rPr lang="en-US" sz="3200" dirty="0"/>
              <a:t>Process student attendance</a:t>
            </a:r>
          </a:p>
          <a:p>
            <a:pPr marL="285750" indent="-285750">
              <a:buFont typeface="Arial" panose="020B0604020202020204" pitchFamily="34" charset="0"/>
              <a:buChar char="•"/>
            </a:pPr>
            <a:r>
              <a:rPr lang="en-US" sz="3200" dirty="0"/>
              <a:t>Save</a:t>
            </a:r>
          </a:p>
          <a:p>
            <a:pPr marL="285750" indent="-285750">
              <a:buFont typeface="Arial" panose="020B0604020202020204" pitchFamily="34" charset="0"/>
              <a:buChar char="•"/>
            </a:pPr>
            <a:r>
              <a:rPr lang="en-US" sz="1600" dirty="0">
                <a:hlinkClick r:id="rId3"/>
              </a:rPr>
              <a:t>https://content.infinitecampus.com/sis/E.1314/documentation/attendance/</a:t>
            </a:r>
            <a:r>
              <a:rPr lang="en-US" sz="1600" dirty="0"/>
              <a:t> </a:t>
            </a:r>
          </a:p>
          <a:p>
            <a:pPr marL="285750" indent="-285750">
              <a:buFont typeface="Arial" panose="020B0604020202020204" pitchFamily="34" charset="0"/>
              <a:buChar char="•"/>
            </a:pPr>
            <a:endParaRPr lang="en-US" sz="3200" dirty="0"/>
          </a:p>
        </p:txBody>
      </p:sp>
      <p:sp>
        <p:nvSpPr>
          <p:cNvPr id="4" name="Slide Number Placeholder 3">
            <a:extLst>
              <a:ext uri="{FF2B5EF4-FFF2-40B4-BE49-F238E27FC236}">
                <a16:creationId xmlns:a16="http://schemas.microsoft.com/office/drawing/2014/main" id="{6020237A-84FA-451F-ACF3-C7743851C552}"/>
              </a:ext>
            </a:extLst>
          </p:cNvPr>
          <p:cNvSpPr>
            <a:spLocks noGrp="1"/>
          </p:cNvSpPr>
          <p:nvPr>
            <p:ph type="sldNum" sz="quarter" idx="12"/>
          </p:nvPr>
        </p:nvSpPr>
        <p:spPr/>
        <p:txBody>
          <a:bodyPr/>
          <a:lstStyle/>
          <a:p>
            <a:pPr>
              <a:defRPr/>
            </a:pPr>
            <a:fld id="{F387D47D-2EC5-4C8A-B6DF-F028FC0F370E}" type="slidenum">
              <a:rPr lang="en-US" smtClean="0"/>
              <a:pPr>
                <a:defRPr/>
              </a:pPr>
              <a:t>136</a:t>
            </a:fld>
            <a:endParaRPr lang="en-US"/>
          </a:p>
        </p:txBody>
      </p:sp>
    </p:spTree>
    <p:extLst>
      <p:ext uri="{BB962C8B-B14F-4D97-AF65-F5344CB8AC3E}">
        <p14:creationId xmlns:p14="http://schemas.microsoft.com/office/powerpoint/2010/main" val="32696645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 Office</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77795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8200" y="1491734"/>
            <a:ext cx="3091744" cy="369332"/>
          </a:xfrm>
          <a:prstGeom prst="rect">
            <a:avLst/>
          </a:prstGeom>
          <a:noFill/>
        </p:spPr>
        <p:txBody>
          <a:bodyPr wrap="none" rtlCol="0">
            <a:spAutoFit/>
          </a:bodyPr>
          <a:lstStyle/>
          <a:p>
            <a:r>
              <a:rPr lang="en-US" dirty="0"/>
              <a:t>Attendance&gt;&gt;Daily Attendance</a:t>
            </a:r>
          </a:p>
        </p:txBody>
      </p:sp>
      <p:sp>
        <p:nvSpPr>
          <p:cNvPr id="3" name="Slide Number Placeholder 2">
            <a:extLst>
              <a:ext uri="{FF2B5EF4-FFF2-40B4-BE49-F238E27FC236}">
                <a16:creationId xmlns:a16="http://schemas.microsoft.com/office/drawing/2014/main" id="{32B08E7C-05BE-4EA6-85C3-BB23E889B845}"/>
              </a:ext>
            </a:extLst>
          </p:cNvPr>
          <p:cNvSpPr>
            <a:spLocks noGrp="1"/>
          </p:cNvSpPr>
          <p:nvPr>
            <p:ph type="sldNum" sz="quarter" idx="12"/>
          </p:nvPr>
        </p:nvSpPr>
        <p:spPr/>
        <p:txBody>
          <a:bodyPr/>
          <a:lstStyle/>
          <a:p>
            <a:pPr>
              <a:defRPr/>
            </a:pPr>
            <a:fld id="{F387D47D-2EC5-4C8A-B6DF-F028FC0F370E}" type="slidenum">
              <a:rPr lang="en-US" smtClean="0"/>
              <a:pPr>
                <a:defRPr/>
              </a:pPr>
              <a:t>137</a:t>
            </a:fld>
            <a:endParaRPr lang="en-US"/>
          </a:p>
        </p:txBody>
      </p:sp>
    </p:spTree>
    <p:extLst>
      <p:ext uri="{BB962C8B-B14F-4D97-AF65-F5344CB8AC3E}">
        <p14:creationId xmlns:p14="http://schemas.microsoft.com/office/powerpoint/2010/main" val="2204704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85800"/>
            <a:ext cx="915445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B6191DE2-58AB-4F30-B5C4-A566116614B2}"/>
              </a:ext>
            </a:extLst>
          </p:cNvPr>
          <p:cNvSpPr>
            <a:spLocks noGrp="1"/>
          </p:cNvSpPr>
          <p:nvPr>
            <p:ph type="sldNum" sz="quarter" idx="12"/>
          </p:nvPr>
        </p:nvSpPr>
        <p:spPr/>
        <p:txBody>
          <a:bodyPr/>
          <a:lstStyle/>
          <a:p>
            <a:pPr>
              <a:defRPr/>
            </a:pPr>
            <a:fld id="{F387D47D-2EC5-4C8A-B6DF-F028FC0F370E}" type="slidenum">
              <a:rPr lang="en-US" smtClean="0"/>
              <a:pPr>
                <a:defRPr/>
              </a:pPr>
              <a:t>138</a:t>
            </a:fld>
            <a:endParaRPr lang="en-US"/>
          </a:p>
        </p:txBody>
      </p:sp>
    </p:spTree>
    <p:extLst>
      <p:ext uri="{BB962C8B-B14F-4D97-AF65-F5344CB8AC3E}">
        <p14:creationId xmlns:p14="http://schemas.microsoft.com/office/powerpoint/2010/main" val="17526515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 Office</a:t>
            </a:r>
          </a:p>
        </p:txBody>
      </p:sp>
      <p:sp>
        <p:nvSpPr>
          <p:cNvPr id="3" name="Content Placeholder 2"/>
          <p:cNvSpPr>
            <a:spLocks noGrp="1"/>
          </p:cNvSpPr>
          <p:nvPr>
            <p:ph idx="1"/>
          </p:nvPr>
        </p:nvSpPr>
        <p:spPr>
          <a:xfrm>
            <a:off x="457200" y="1600200"/>
            <a:ext cx="8229600" cy="1219199"/>
          </a:xfrm>
        </p:spPr>
        <p:txBody>
          <a:bodyPr>
            <a:normAutofit fontScale="70000" lnSpcReduction="20000"/>
          </a:bodyPr>
          <a:lstStyle/>
          <a:p>
            <a:r>
              <a:rPr lang="en-US" dirty="0"/>
              <a:t>Click any Attendance mark for a particular student</a:t>
            </a:r>
          </a:p>
          <a:p>
            <a:r>
              <a:rPr lang="en-US" dirty="0"/>
              <a:t>You can add Attendance Code, Present Minutes and Comments</a:t>
            </a:r>
          </a:p>
          <a:p>
            <a:r>
              <a:rPr lang="en-US" dirty="0"/>
              <a:t>Fill Down</a:t>
            </a:r>
          </a:p>
        </p:txBody>
      </p:sp>
      <p:grpSp>
        <p:nvGrpSpPr>
          <p:cNvPr id="5" name="Group 4"/>
          <p:cNvGrpSpPr/>
          <p:nvPr/>
        </p:nvGrpSpPr>
        <p:grpSpPr>
          <a:xfrm>
            <a:off x="457200" y="2819400"/>
            <a:ext cx="8162692" cy="3077737"/>
            <a:chOff x="457200" y="2819400"/>
            <a:chExt cx="8162692" cy="3077737"/>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23" t="24912" r="22765" b="37516"/>
            <a:stretch/>
          </p:blipFill>
          <p:spPr bwMode="auto">
            <a:xfrm>
              <a:off x="457200" y="2819400"/>
              <a:ext cx="8162692" cy="30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3505200"/>
              <a:ext cx="1905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A0A7D092-A53C-449D-8CAD-1EFE29030AA3}"/>
              </a:ext>
            </a:extLst>
          </p:cNvPr>
          <p:cNvSpPr>
            <a:spLocks noGrp="1"/>
          </p:cNvSpPr>
          <p:nvPr>
            <p:ph type="sldNum" sz="quarter" idx="12"/>
          </p:nvPr>
        </p:nvSpPr>
        <p:spPr/>
        <p:txBody>
          <a:bodyPr/>
          <a:lstStyle/>
          <a:p>
            <a:pPr>
              <a:defRPr/>
            </a:pPr>
            <a:fld id="{F387D47D-2EC5-4C8A-B6DF-F028FC0F370E}" type="slidenum">
              <a:rPr lang="en-US" smtClean="0"/>
              <a:pPr>
                <a:defRPr/>
              </a:pPr>
              <a:t>139</a:t>
            </a:fld>
            <a:endParaRPr lang="en-US"/>
          </a:p>
        </p:txBody>
      </p:sp>
    </p:spTree>
    <p:extLst>
      <p:ext uri="{BB962C8B-B14F-4D97-AF65-F5344CB8AC3E}">
        <p14:creationId xmlns:p14="http://schemas.microsoft.com/office/powerpoint/2010/main" val="2084894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8229600" cy="1143000"/>
          </a:xfrm>
        </p:spPr>
        <p:txBody>
          <a:bodyPr/>
          <a:lstStyle/>
          <a:p>
            <a:r>
              <a:rPr lang="en-US" dirty="0"/>
              <a:t>Enrollment Roll Forward	</a:t>
            </a:r>
          </a:p>
        </p:txBody>
      </p:sp>
      <p:sp>
        <p:nvSpPr>
          <p:cNvPr id="3" name="Content Placeholder 2"/>
          <p:cNvSpPr>
            <a:spLocks noGrp="1"/>
          </p:cNvSpPr>
          <p:nvPr>
            <p:ph idx="1"/>
          </p:nvPr>
        </p:nvSpPr>
        <p:spPr>
          <a:xfrm>
            <a:off x="457200" y="1828800"/>
            <a:ext cx="8229600" cy="4525963"/>
          </a:xfrm>
        </p:spPr>
        <p:txBody>
          <a:bodyPr/>
          <a:lstStyle/>
          <a:p>
            <a:r>
              <a:rPr lang="en-US" dirty="0"/>
              <a:t>There is no limit to the number of times you can roll students</a:t>
            </a:r>
          </a:p>
          <a:p>
            <a:r>
              <a:rPr lang="en-US" dirty="0"/>
              <a:t>Make sure as students leave, you end their enrollments (do not delete)</a:t>
            </a:r>
          </a:p>
          <a:p>
            <a:r>
              <a:rPr lang="en-US" dirty="0"/>
              <a:t>After all enrollments are done (usually summer), clean up enrollments with enrollment cleanup wizard (system admin/student)</a:t>
            </a:r>
          </a:p>
        </p:txBody>
      </p:sp>
      <p:sp>
        <p:nvSpPr>
          <p:cNvPr id="4" name="Slide Number Placeholder 3">
            <a:extLst>
              <a:ext uri="{FF2B5EF4-FFF2-40B4-BE49-F238E27FC236}">
                <a16:creationId xmlns:a16="http://schemas.microsoft.com/office/drawing/2014/main" id="{5F315D90-8CBD-476F-961E-E38231236A4C}"/>
              </a:ext>
            </a:extLst>
          </p:cNvPr>
          <p:cNvSpPr>
            <a:spLocks noGrp="1"/>
          </p:cNvSpPr>
          <p:nvPr>
            <p:ph type="sldNum" sz="quarter" idx="12"/>
          </p:nvPr>
        </p:nvSpPr>
        <p:spPr/>
        <p:txBody>
          <a:bodyPr/>
          <a:lstStyle/>
          <a:p>
            <a:pPr>
              <a:defRPr/>
            </a:pPr>
            <a:fld id="{F387D47D-2EC5-4C8A-B6DF-F028FC0F370E}" type="slidenum">
              <a:rPr lang="en-US" smtClean="0"/>
              <a:pPr>
                <a:defRPr/>
              </a:pPr>
              <a:t>14</a:t>
            </a:fld>
            <a:endParaRPr lang="en-US"/>
          </a:p>
        </p:txBody>
      </p:sp>
    </p:spTree>
    <p:extLst>
      <p:ext uri="{BB962C8B-B14F-4D97-AF65-F5344CB8AC3E}">
        <p14:creationId xmlns:p14="http://schemas.microsoft.com/office/powerpoint/2010/main" val="13606193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 Office</a:t>
            </a:r>
          </a:p>
        </p:txBody>
      </p:sp>
      <p:sp>
        <p:nvSpPr>
          <p:cNvPr id="3" name="Content Placeholder 2"/>
          <p:cNvSpPr>
            <a:spLocks noGrp="1"/>
          </p:cNvSpPr>
          <p:nvPr>
            <p:ph idx="1"/>
          </p:nvPr>
        </p:nvSpPr>
        <p:spPr>
          <a:xfrm>
            <a:off x="457200" y="1600200"/>
            <a:ext cx="8229600" cy="762001"/>
          </a:xfrm>
        </p:spPr>
        <p:txBody>
          <a:bodyPr>
            <a:normAutofit fontScale="70000" lnSpcReduction="20000"/>
          </a:bodyPr>
          <a:lstStyle/>
          <a:p>
            <a:r>
              <a:rPr lang="en-US" dirty="0"/>
              <a:t>Add Attendance prior to an event</a:t>
            </a:r>
          </a:p>
          <a:p>
            <a:r>
              <a:rPr lang="en-US" dirty="0"/>
              <a:t>Student Information&gt;&gt;General&gt;&gt;Attendance Tab</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28452" r="24146" b="29756"/>
          <a:stretch/>
        </p:blipFill>
        <p:spPr bwMode="auto">
          <a:xfrm>
            <a:off x="457200" y="2590800"/>
            <a:ext cx="8129239" cy="342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AEC8D2AC-93E9-4C54-AC69-B6CE8E1C3D11}"/>
              </a:ext>
            </a:extLst>
          </p:cNvPr>
          <p:cNvSpPr>
            <a:spLocks noGrp="1"/>
          </p:cNvSpPr>
          <p:nvPr>
            <p:ph type="sldNum" sz="quarter" idx="12"/>
          </p:nvPr>
        </p:nvSpPr>
        <p:spPr/>
        <p:txBody>
          <a:bodyPr/>
          <a:lstStyle/>
          <a:p>
            <a:pPr>
              <a:defRPr/>
            </a:pPr>
            <a:fld id="{F387D47D-2EC5-4C8A-B6DF-F028FC0F370E}" type="slidenum">
              <a:rPr lang="en-US" smtClean="0"/>
              <a:pPr>
                <a:defRPr/>
              </a:pPr>
              <a:t>140</a:t>
            </a:fld>
            <a:endParaRPr lang="en-US"/>
          </a:p>
        </p:txBody>
      </p:sp>
    </p:spTree>
    <p:extLst>
      <p:ext uri="{BB962C8B-B14F-4D97-AF65-F5344CB8AC3E}">
        <p14:creationId xmlns:p14="http://schemas.microsoft.com/office/powerpoint/2010/main" val="25664821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05" y="609600"/>
            <a:ext cx="8229600" cy="1143000"/>
          </a:xfrm>
        </p:spPr>
        <p:txBody>
          <a:bodyPr/>
          <a:lstStyle/>
          <a:p>
            <a:r>
              <a:rPr lang="en-US" dirty="0"/>
              <a:t>Attendance - Office</a:t>
            </a:r>
          </a:p>
        </p:txBody>
      </p:sp>
      <p:sp>
        <p:nvSpPr>
          <p:cNvPr id="3" name="Content Placeholder 2"/>
          <p:cNvSpPr>
            <a:spLocks noGrp="1"/>
          </p:cNvSpPr>
          <p:nvPr>
            <p:ph idx="1"/>
          </p:nvPr>
        </p:nvSpPr>
        <p:spPr>
          <a:xfrm>
            <a:off x="429505" y="1524000"/>
            <a:ext cx="8229600" cy="1676400"/>
          </a:xfrm>
        </p:spPr>
        <p:txBody>
          <a:bodyPr>
            <a:normAutofit fontScale="62500" lnSpcReduction="20000"/>
          </a:bodyPr>
          <a:lstStyle/>
          <a:p>
            <a:r>
              <a:rPr lang="en-US" dirty="0"/>
              <a:t>Attendance&gt;&gt;Attendance Wizard</a:t>
            </a:r>
          </a:p>
          <a:p>
            <a:r>
              <a:rPr lang="en-US" dirty="0"/>
              <a:t>Search for students, choose one or many</a:t>
            </a:r>
          </a:p>
          <a:p>
            <a:r>
              <a:rPr lang="en-US" dirty="0"/>
              <a:t>Enter attendance for day or period specific</a:t>
            </a:r>
          </a:p>
          <a:p>
            <a:r>
              <a:rPr lang="en-US" dirty="0"/>
              <a:t>Batch – for a specific period of time</a:t>
            </a:r>
          </a:p>
          <a:p>
            <a:r>
              <a:rPr lang="en-US" dirty="0"/>
              <a:t>Choose one and additional instructions appear at bottom</a:t>
            </a:r>
          </a:p>
          <a:p>
            <a:endParaRPr lang="en-US"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25" t="27451" r="28156" b="27882"/>
          <a:stretch/>
        </p:blipFill>
        <p:spPr bwMode="auto">
          <a:xfrm>
            <a:off x="757410" y="3106757"/>
            <a:ext cx="7573790" cy="321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0EF57C9-168E-4349-B47D-94E6D90C8D09}"/>
              </a:ext>
            </a:extLst>
          </p:cNvPr>
          <p:cNvSpPr>
            <a:spLocks noGrp="1"/>
          </p:cNvSpPr>
          <p:nvPr>
            <p:ph type="sldNum" sz="quarter" idx="12"/>
          </p:nvPr>
        </p:nvSpPr>
        <p:spPr/>
        <p:txBody>
          <a:bodyPr/>
          <a:lstStyle/>
          <a:p>
            <a:pPr>
              <a:defRPr/>
            </a:pPr>
            <a:fld id="{F387D47D-2EC5-4C8A-B6DF-F028FC0F370E}" type="slidenum">
              <a:rPr lang="en-US" smtClean="0"/>
              <a:pPr>
                <a:defRPr/>
              </a:pPr>
              <a:t>141</a:t>
            </a:fld>
            <a:endParaRPr lang="en-US"/>
          </a:p>
        </p:txBody>
      </p:sp>
    </p:spTree>
    <p:extLst>
      <p:ext uri="{BB962C8B-B14F-4D97-AF65-F5344CB8AC3E}">
        <p14:creationId xmlns:p14="http://schemas.microsoft.com/office/powerpoint/2010/main" val="286179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Letters</a:t>
            </a:r>
          </a:p>
        </p:txBody>
      </p:sp>
      <p:sp>
        <p:nvSpPr>
          <p:cNvPr id="3" name="Content Placeholder 2"/>
          <p:cNvSpPr>
            <a:spLocks noGrp="1"/>
          </p:cNvSpPr>
          <p:nvPr>
            <p:ph idx="1"/>
          </p:nvPr>
        </p:nvSpPr>
        <p:spPr>
          <a:xfrm>
            <a:off x="457200" y="1600200"/>
            <a:ext cx="8229600" cy="990600"/>
          </a:xfrm>
        </p:spPr>
        <p:txBody>
          <a:bodyPr>
            <a:normAutofit fontScale="92500" lnSpcReduction="20000"/>
          </a:bodyPr>
          <a:lstStyle/>
          <a:p>
            <a:r>
              <a:rPr lang="en-US" dirty="0"/>
              <a:t>Attendance&gt;&gt;Attendance Letter Wizard</a:t>
            </a:r>
          </a:p>
          <a:p>
            <a:r>
              <a:rPr lang="en-US" dirty="0"/>
              <a:t>Walks through the process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19" t="47063" r="50000" b="5874"/>
          <a:stretch/>
        </p:blipFill>
        <p:spPr bwMode="auto">
          <a:xfrm>
            <a:off x="685799" y="2514600"/>
            <a:ext cx="4509911" cy="385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3052468"/>
            <a:ext cx="3962400" cy="3139321"/>
          </a:xfrm>
          <a:prstGeom prst="rect">
            <a:avLst/>
          </a:prstGeom>
          <a:noFill/>
        </p:spPr>
        <p:txBody>
          <a:bodyPr wrap="square" rtlCol="0">
            <a:spAutoFit/>
          </a:bodyPr>
          <a:lstStyle/>
          <a:p>
            <a:r>
              <a:rPr lang="en-US" dirty="0"/>
              <a:t>Type – Period Marks or </a:t>
            </a:r>
          </a:p>
          <a:p>
            <a:r>
              <a:rPr lang="en-US" dirty="0"/>
              <a:t>Course Marks allow you to</a:t>
            </a:r>
          </a:p>
          <a:p>
            <a:r>
              <a:rPr lang="en-US" dirty="0"/>
              <a:t>eliminate course sections </a:t>
            </a:r>
          </a:p>
          <a:p>
            <a:r>
              <a:rPr lang="en-US" dirty="0"/>
              <a:t>Type – Whole/Half Day Absences, </a:t>
            </a:r>
          </a:p>
          <a:p>
            <a:r>
              <a:rPr lang="en-US" dirty="0"/>
              <a:t>Exact Day Absences, and Single Day </a:t>
            </a:r>
          </a:p>
          <a:p>
            <a:r>
              <a:rPr lang="en-US" dirty="0"/>
              <a:t>Count do not</a:t>
            </a:r>
          </a:p>
          <a:p>
            <a:r>
              <a:rPr lang="en-US" dirty="0"/>
              <a:t>Attendance Type – Attendance Code </a:t>
            </a:r>
          </a:p>
          <a:p>
            <a:r>
              <a:rPr lang="en-US" dirty="0"/>
              <a:t>(AE – Absent Excused, DR – Doctor</a:t>
            </a:r>
          </a:p>
          <a:p>
            <a:r>
              <a:rPr lang="en-US" dirty="0"/>
              <a:t>Attendance Type – StatusExcuse </a:t>
            </a:r>
          </a:p>
          <a:p>
            <a:r>
              <a:rPr lang="en-US" dirty="0"/>
              <a:t>differentiates Excused and Unexcused</a:t>
            </a:r>
          </a:p>
        </p:txBody>
      </p:sp>
      <p:sp>
        <p:nvSpPr>
          <p:cNvPr id="5" name="Slide Number Placeholder 4">
            <a:extLst>
              <a:ext uri="{FF2B5EF4-FFF2-40B4-BE49-F238E27FC236}">
                <a16:creationId xmlns:a16="http://schemas.microsoft.com/office/drawing/2014/main" id="{B3D725EE-61FB-4534-A7A5-94659C33B0D9}"/>
              </a:ext>
            </a:extLst>
          </p:cNvPr>
          <p:cNvSpPr>
            <a:spLocks noGrp="1"/>
          </p:cNvSpPr>
          <p:nvPr>
            <p:ph type="sldNum" sz="quarter" idx="12"/>
          </p:nvPr>
        </p:nvSpPr>
        <p:spPr/>
        <p:txBody>
          <a:bodyPr/>
          <a:lstStyle/>
          <a:p>
            <a:pPr>
              <a:defRPr/>
            </a:pPr>
            <a:fld id="{F387D47D-2EC5-4C8A-B6DF-F028FC0F370E}" type="slidenum">
              <a:rPr lang="en-US" smtClean="0"/>
              <a:pPr>
                <a:defRPr/>
              </a:pPr>
              <a:t>142</a:t>
            </a:fld>
            <a:endParaRPr lang="en-US"/>
          </a:p>
        </p:txBody>
      </p:sp>
    </p:spTree>
    <p:extLst>
      <p:ext uri="{BB962C8B-B14F-4D97-AF65-F5344CB8AC3E}">
        <p14:creationId xmlns:p14="http://schemas.microsoft.com/office/powerpoint/2010/main" val="34091646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Letter</a:t>
            </a:r>
          </a:p>
        </p:txBody>
      </p:sp>
      <p:sp>
        <p:nvSpPr>
          <p:cNvPr id="3" name="Content Placeholder 2"/>
          <p:cNvSpPr>
            <a:spLocks noGrp="1"/>
          </p:cNvSpPr>
          <p:nvPr>
            <p:ph idx="1"/>
          </p:nvPr>
        </p:nvSpPr>
        <p:spPr>
          <a:xfrm>
            <a:off x="457200" y="2057400"/>
            <a:ext cx="8229600" cy="533400"/>
          </a:xfrm>
        </p:spPr>
        <p:txBody>
          <a:bodyPr>
            <a:normAutofit lnSpcReduction="10000"/>
          </a:bodyPr>
          <a:lstStyle/>
          <a:p>
            <a:r>
              <a:rPr lang="en-US" dirty="0"/>
              <a:t>Attendance Letter Wizard example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37" t="46718" r="50700"/>
          <a:stretch/>
        </p:blipFill>
        <p:spPr bwMode="auto">
          <a:xfrm>
            <a:off x="4114800" y="2590800"/>
            <a:ext cx="4425244" cy="381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819400"/>
            <a:ext cx="3382977" cy="923330"/>
          </a:xfrm>
          <a:prstGeom prst="rect">
            <a:avLst/>
          </a:prstGeom>
          <a:noFill/>
        </p:spPr>
        <p:txBody>
          <a:bodyPr wrap="none" rtlCol="0">
            <a:spAutoFit/>
          </a:bodyPr>
          <a:lstStyle/>
          <a:p>
            <a:r>
              <a:rPr lang="en-US" dirty="0"/>
              <a:t>Can weight each type of status</a:t>
            </a:r>
          </a:p>
          <a:p>
            <a:r>
              <a:rPr lang="en-US" dirty="0"/>
              <a:t>To determine a total Qualification </a:t>
            </a:r>
          </a:p>
          <a:p>
            <a:r>
              <a:rPr lang="en-US" dirty="0"/>
              <a:t>Criteria for Letter</a:t>
            </a:r>
          </a:p>
        </p:txBody>
      </p:sp>
      <p:sp>
        <p:nvSpPr>
          <p:cNvPr id="5" name="Slide Number Placeholder 4">
            <a:extLst>
              <a:ext uri="{FF2B5EF4-FFF2-40B4-BE49-F238E27FC236}">
                <a16:creationId xmlns:a16="http://schemas.microsoft.com/office/drawing/2014/main" id="{26E57C9A-1467-416B-9E6F-35EE0284D888}"/>
              </a:ext>
            </a:extLst>
          </p:cNvPr>
          <p:cNvSpPr>
            <a:spLocks noGrp="1"/>
          </p:cNvSpPr>
          <p:nvPr>
            <p:ph type="sldNum" sz="quarter" idx="12"/>
          </p:nvPr>
        </p:nvSpPr>
        <p:spPr/>
        <p:txBody>
          <a:bodyPr/>
          <a:lstStyle/>
          <a:p>
            <a:pPr>
              <a:defRPr/>
            </a:pPr>
            <a:fld id="{F387D47D-2EC5-4C8A-B6DF-F028FC0F370E}" type="slidenum">
              <a:rPr lang="en-US" smtClean="0"/>
              <a:pPr>
                <a:defRPr/>
              </a:pPr>
              <a:t>143</a:t>
            </a:fld>
            <a:endParaRPr lang="en-US"/>
          </a:p>
        </p:txBody>
      </p:sp>
    </p:spTree>
    <p:extLst>
      <p:ext uri="{BB962C8B-B14F-4D97-AF65-F5344CB8AC3E}">
        <p14:creationId xmlns:p14="http://schemas.microsoft.com/office/powerpoint/2010/main" val="38734728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143000"/>
          </a:xfrm>
        </p:spPr>
        <p:txBody>
          <a:bodyPr/>
          <a:lstStyle/>
          <a:p>
            <a:r>
              <a:rPr lang="en-US" dirty="0"/>
              <a:t>Attendance Letter</a:t>
            </a:r>
          </a:p>
        </p:txBody>
      </p:sp>
      <p:sp>
        <p:nvSpPr>
          <p:cNvPr id="3" name="Content Placeholder 2"/>
          <p:cNvSpPr>
            <a:spLocks noGrp="1"/>
          </p:cNvSpPr>
          <p:nvPr>
            <p:ph idx="1"/>
          </p:nvPr>
        </p:nvSpPr>
        <p:spPr>
          <a:xfrm>
            <a:off x="141268" y="1905001"/>
            <a:ext cx="3048000" cy="1219199"/>
          </a:xfrm>
        </p:spPr>
        <p:txBody>
          <a:bodyPr>
            <a:normAutofit fontScale="85000" lnSpcReduction="20000"/>
          </a:bodyPr>
          <a:lstStyle/>
          <a:p>
            <a:r>
              <a:rPr lang="en-US" dirty="0"/>
              <a:t>Attendance Letter Wizard – </a:t>
            </a:r>
          </a:p>
          <a:p>
            <a:r>
              <a:rPr lang="en-US" dirty="0"/>
              <a:t>Format Letter</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14" t="26460" r="43210" b="2980"/>
          <a:stretch/>
        </p:blipFill>
        <p:spPr bwMode="auto">
          <a:xfrm>
            <a:off x="3200400" y="1981199"/>
            <a:ext cx="5565422" cy="434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5029200"/>
            <a:ext cx="2720938" cy="923330"/>
          </a:xfrm>
          <a:prstGeom prst="rect">
            <a:avLst/>
          </a:prstGeom>
          <a:noFill/>
        </p:spPr>
        <p:txBody>
          <a:bodyPr wrap="none" rtlCol="0">
            <a:spAutoFit/>
          </a:bodyPr>
          <a:lstStyle/>
          <a:p>
            <a:r>
              <a:rPr lang="en-US" dirty="0"/>
              <a:t>Note – The “Organized To” </a:t>
            </a:r>
          </a:p>
          <a:p>
            <a:r>
              <a:rPr lang="en-US" dirty="0"/>
              <a:t>so you can save for others </a:t>
            </a:r>
          </a:p>
          <a:p>
            <a:r>
              <a:rPr lang="en-US" dirty="0"/>
              <a:t>to use.</a:t>
            </a:r>
          </a:p>
        </p:txBody>
      </p:sp>
      <p:sp>
        <p:nvSpPr>
          <p:cNvPr id="5" name="TextBox 4"/>
          <p:cNvSpPr txBox="1"/>
          <p:nvPr/>
        </p:nvSpPr>
        <p:spPr>
          <a:xfrm>
            <a:off x="494243" y="3585865"/>
            <a:ext cx="2342051" cy="923330"/>
          </a:xfrm>
          <a:prstGeom prst="rect">
            <a:avLst/>
          </a:prstGeom>
          <a:noFill/>
        </p:spPr>
        <p:txBody>
          <a:bodyPr wrap="none" rtlCol="0">
            <a:spAutoFit/>
          </a:bodyPr>
          <a:lstStyle/>
          <a:p>
            <a:r>
              <a:rPr lang="en-US" dirty="0"/>
              <a:t>Note the additional </a:t>
            </a:r>
          </a:p>
          <a:p>
            <a:r>
              <a:rPr lang="en-US" dirty="0"/>
              <a:t>information included </a:t>
            </a:r>
          </a:p>
          <a:p>
            <a:r>
              <a:rPr lang="en-US" dirty="0"/>
              <a:t>in the letter by default.</a:t>
            </a:r>
          </a:p>
        </p:txBody>
      </p:sp>
      <p:sp>
        <p:nvSpPr>
          <p:cNvPr id="6" name="Slide Number Placeholder 5">
            <a:extLst>
              <a:ext uri="{FF2B5EF4-FFF2-40B4-BE49-F238E27FC236}">
                <a16:creationId xmlns:a16="http://schemas.microsoft.com/office/drawing/2014/main" id="{94D79ADE-F15C-4EE6-90CA-01CF7ADBFDE1}"/>
              </a:ext>
            </a:extLst>
          </p:cNvPr>
          <p:cNvSpPr>
            <a:spLocks noGrp="1"/>
          </p:cNvSpPr>
          <p:nvPr>
            <p:ph type="sldNum" sz="quarter" idx="12"/>
          </p:nvPr>
        </p:nvSpPr>
        <p:spPr/>
        <p:txBody>
          <a:bodyPr/>
          <a:lstStyle/>
          <a:p>
            <a:pPr>
              <a:defRPr/>
            </a:pPr>
            <a:fld id="{F387D47D-2EC5-4C8A-B6DF-F028FC0F370E}" type="slidenum">
              <a:rPr lang="en-US" smtClean="0"/>
              <a:pPr>
                <a:defRPr/>
              </a:pPr>
              <a:t>144</a:t>
            </a:fld>
            <a:endParaRPr lang="en-US"/>
          </a:p>
        </p:txBody>
      </p:sp>
    </p:spTree>
    <p:extLst>
      <p:ext uri="{BB962C8B-B14F-4D97-AF65-F5344CB8AC3E}">
        <p14:creationId xmlns:p14="http://schemas.microsoft.com/office/powerpoint/2010/main" val="47584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Attendance Letter</a:t>
            </a:r>
          </a:p>
        </p:txBody>
      </p:sp>
      <p:sp>
        <p:nvSpPr>
          <p:cNvPr id="3" name="Content Placeholder 2"/>
          <p:cNvSpPr>
            <a:spLocks noGrp="1"/>
          </p:cNvSpPr>
          <p:nvPr>
            <p:ph idx="1"/>
          </p:nvPr>
        </p:nvSpPr>
        <p:spPr>
          <a:xfrm>
            <a:off x="533400" y="2133600"/>
            <a:ext cx="8229600" cy="4525963"/>
          </a:xfrm>
        </p:spPr>
        <p:txBody>
          <a:bodyPr/>
          <a:lstStyle/>
          <a:p>
            <a:r>
              <a:rPr lang="en-US" dirty="0"/>
              <a:t>Printing letters</a:t>
            </a:r>
          </a:p>
          <a:p>
            <a:r>
              <a:rPr lang="en-US" dirty="0"/>
              <a:t>Attendance&gt;&gt;Attendance Letter</a:t>
            </a:r>
          </a:p>
          <a:p>
            <a:pPr lvl="1"/>
            <a:r>
              <a:rPr lang="en-US" dirty="0"/>
              <a:t>Choose letter template</a:t>
            </a:r>
          </a:p>
          <a:p>
            <a:pPr lvl="1"/>
            <a:r>
              <a:rPr lang="en-US" dirty="0"/>
              <a:t>Click Preview and Print</a:t>
            </a:r>
          </a:p>
          <a:p>
            <a:pPr lvl="1"/>
            <a:r>
              <a:rPr lang="en-US" dirty="0"/>
              <a:t>Shown a list of students affected</a:t>
            </a:r>
          </a:p>
          <a:p>
            <a:pPr lvl="1"/>
            <a:r>
              <a:rPr lang="en-US" dirty="0"/>
              <a:t>Print</a:t>
            </a:r>
          </a:p>
        </p:txBody>
      </p:sp>
      <p:sp>
        <p:nvSpPr>
          <p:cNvPr id="4" name="Slide Number Placeholder 3">
            <a:extLst>
              <a:ext uri="{FF2B5EF4-FFF2-40B4-BE49-F238E27FC236}">
                <a16:creationId xmlns:a16="http://schemas.microsoft.com/office/drawing/2014/main" id="{8206988A-3912-4781-9C4C-D08743FFA525}"/>
              </a:ext>
            </a:extLst>
          </p:cNvPr>
          <p:cNvSpPr>
            <a:spLocks noGrp="1"/>
          </p:cNvSpPr>
          <p:nvPr>
            <p:ph type="sldNum" sz="quarter" idx="12"/>
          </p:nvPr>
        </p:nvSpPr>
        <p:spPr/>
        <p:txBody>
          <a:bodyPr/>
          <a:lstStyle/>
          <a:p>
            <a:pPr>
              <a:defRPr/>
            </a:pPr>
            <a:fld id="{F387D47D-2EC5-4C8A-B6DF-F028FC0F370E}" type="slidenum">
              <a:rPr lang="en-US" smtClean="0"/>
              <a:pPr>
                <a:defRPr/>
              </a:pPr>
              <a:t>145</a:t>
            </a:fld>
            <a:endParaRPr lang="en-US"/>
          </a:p>
        </p:txBody>
      </p:sp>
    </p:spTree>
    <p:extLst>
      <p:ext uri="{BB962C8B-B14F-4D97-AF65-F5344CB8AC3E}">
        <p14:creationId xmlns:p14="http://schemas.microsoft.com/office/powerpoint/2010/main" val="29527337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Messenger</a:t>
            </a:r>
          </a:p>
        </p:txBody>
      </p:sp>
      <p:sp>
        <p:nvSpPr>
          <p:cNvPr id="3" name="Content Placeholder 2"/>
          <p:cNvSpPr>
            <a:spLocks noGrp="1"/>
          </p:cNvSpPr>
          <p:nvPr>
            <p:ph idx="1"/>
          </p:nvPr>
        </p:nvSpPr>
        <p:spPr>
          <a:xfrm>
            <a:off x="228600" y="1752600"/>
            <a:ext cx="3048000" cy="990599"/>
          </a:xfrm>
        </p:spPr>
        <p:txBody>
          <a:bodyPr>
            <a:normAutofit fontScale="70000" lnSpcReduction="20000"/>
          </a:bodyPr>
          <a:lstStyle/>
          <a:p>
            <a:pPr marL="0" indent="0">
              <a:buNone/>
            </a:pPr>
            <a:r>
              <a:rPr lang="en-US" dirty="0"/>
              <a:t>Attendance&gt;&gt;</a:t>
            </a:r>
          </a:p>
          <a:p>
            <a:pPr marL="0" indent="0">
              <a:buNone/>
            </a:pPr>
            <a:r>
              <a:rPr lang="en-US" dirty="0"/>
              <a:t>Attendance Messenger</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t="27149" r="41666" b="7528"/>
          <a:stretch/>
        </p:blipFill>
        <p:spPr bwMode="auto">
          <a:xfrm>
            <a:off x="3276600" y="1447800"/>
            <a:ext cx="5657774"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9428" y="2819400"/>
            <a:ext cx="2914772" cy="3139321"/>
          </a:xfrm>
          <a:prstGeom prst="rect">
            <a:avLst/>
          </a:prstGeom>
          <a:noFill/>
        </p:spPr>
        <p:txBody>
          <a:bodyPr wrap="none" rtlCol="0">
            <a:spAutoFit/>
          </a:bodyPr>
          <a:lstStyle/>
          <a:p>
            <a:r>
              <a:rPr lang="en-US" dirty="0"/>
              <a:t>1. Choose Grade, </a:t>
            </a:r>
          </a:p>
          <a:p>
            <a:r>
              <a:rPr lang="en-US" dirty="0"/>
              <a:t>Status (Absent/Tardy, </a:t>
            </a:r>
          </a:p>
          <a:p>
            <a:r>
              <a:rPr lang="en-US" dirty="0"/>
              <a:t>Excuse (Excused/Unexcused, </a:t>
            </a:r>
          </a:p>
          <a:p>
            <a:r>
              <a:rPr lang="en-US" dirty="0"/>
              <a:t>and Minimum Periods </a:t>
            </a:r>
          </a:p>
          <a:p>
            <a:r>
              <a:rPr lang="en-US" dirty="0"/>
              <a:t>2. Apply Ad Hoc Filter </a:t>
            </a:r>
          </a:p>
          <a:p>
            <a:r>
              <a:rPr lang="en-US" dirty="0"/>
              <a:t>if appropriate</a:t>
            </a:r>
          </a:p>
          <a:p>
            <a:r>
              <a:rPr lang="en-US" dirty="0"/>
              <a:t>3. Add Date</a:t>
            </a:r>
          </a:p>
          <a:p>
            <a:r>
              <a:rPr lang="en-US" dirty="0"/>
              <a:t>4. Language Preference</a:t>
            </a:r>
          </a:p>
          <a:p>
            <a:r>
              <a:rPr lang="en-US" dirty="0"/>
              <a:t>5. Inbox and/or Email</a:t>
            </a:r>
          </a:p>
          <a:p>
            <a:r>
              <a:rPr lang="en-US" dirty="0"/>
              <a:t>6. Create message</a:t>
            </a:r>
          </a:p>
          <a:p>
            <a:r>
              <a:rPr lang="en-US" dirty="0"/>
              <a:t>7. Save template</a:t>
            </a:r>
          </a:p>
        </p:txBody>
      </p:sp>
      <p:sp>
        <p:nvSpPr>
          <p:cNvPr id="5" name="Slide Number Placeholder 4">
            <a:extLst>
              <a:ext uri="{FF2B5EF4-FFF2-40B4-BE49-F238E27FC236}">
                <a16:creationId xmlns:a16="http://schemas.microsoft.com/office/drawing/2014/main" id="{7F3EAD9F-74B2-429F-A77A-E53A4BFDAFED}"/>
              </a:ext>
            </a:extLst>
          </p:cNvPr>
          <p:cNvSpPr>
            <a:spLocks noGrp="1"/>
          </p:cNvSpPr>
          <p:nvPr>
            <p:ph type="sldNum" sz="quarter" idx="12"/>
          </p:nvPr>
        </p:nvSpPr>
        <p:spPr/>
        <p:txBody>
          <a:bodyPr/>
          <a:lstStyle/>
          <a:p>
            <a:pPr>
              <a:defRPr/>
            </a:pPr>
            <a:fld id="{F387D47D-2EC5-4C8A-B6DF-F028FC0F370E}" type="slidenum">
              <a:rPr lang="en-US" smtClean="0"/>
              <a:pPr>
                <a:defRPr/>
              </a:pPr>
              <a:t>146</a:t>
            </a:fld>
            <a:endParaRPr lang="en-US"/>
          </a:p>
        </p:txBody>
      </p:sp>
    </p:spTree>
    <p:extLst>
      <p:ext uri="{BB962C8B-B14F-4D97-AF65-F5344CB8AC3E}">
        <p14:creationId xmlns:p14="http://schemas.microsoft.com/office/powerpoint/2010/main" val="38528802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38" y="609600"/>
            <a:ext cx="8229600" cy="1143000"/>
          </a:xfrm>
        </p:spPr>
        <p:txBody>
          <a:bodyPr/>
          <a:lstStyle/>
          <a:p>
            <a:r>
              <a:rPr lang="en-US" dirty="0"/>
              <a:t>Attendance Messenger</a:t>
            </a:r>
          </a:p>
        </p:txBody>
      </p:sp>
      <p:sp>
        <p:nvSpPr>
          <p:cNvPr id="3" name="Content Placeholder 2"/>
          <p:cNvSpPr>
            <a:spLocks noGrp="1"/>
          </p:cNvSpPr>
          <p:nvPr>
            <p:ph idx="1"/>
          </p:nvPr>
        </p:nvSpPr>
        <p:spPr>
          <a:xfrm>
            <a:off x="457200" y="1828800"/>
            <a:ext cx="8229600" cy="1142999"/>
          </a:xfrm>
        </p:spPr>
        <p:txBody>
          <a:bodyPr>
            <a:normAutofit lnSpcReduction="10000"/>
          </a:bodyPr>
          <a:lstStyle/>
          <a:p>
            <a:r>
              <a:rPr lang="en-US" dirty="0"/>
              <a:t>Set Deliver Date and Time</a:t>
            </a:r>
          </a:p>
          <a:p>
            <a:r>
              <a:rPr lang="en-US" dirty="0"/>
              <a:t>Preview/Send</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62" t="59397" r="41399" b="16279"/>
          <a:stretch/>
        </p:blipFill>
        <p:spPr bwMode="auto">
          <a:xfrm>
            <a:off x="685800" y="3350046"/>
            <a:ext cx="753667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4123F076-E661-4F7C-B946-7CC8C8E42F0B}"/>
              </a:ext>
            </a:extLst>
          </p:cNvPr>
          <p:cNvSpPr>
            <a:spLocks noGrp="1"/>
          </p:cNvSpPr>
          <p:nvPr>
            <p:ph type="sldNum" sz="quarter" idx="12"/>
          </p:nvPr>
        </p:nvSpPr>
        <p:spPr/>
        <p:txBody>
          <a:bodyPr/>
          <a:lstStyle/>
          <a:p>
            <a:pPr>
              <a:defRPr/>
            </a:pPr>
            <a:fld id="{F387D47D-2EC5-4C8A-B6DF-F028FC0F370E}" type="slidenum">
              <a:rPr lang="en-US" smtClean="0"/>
              <a:pPr>
                <a:defRPr/>
              </a:pPr>
              <a:t>147</a:t>
            </a:fld>
            <a:endParaRPr lang="en-US"/>
          </a:p>
        </p:txBody>
      </p:sp>
    </p:spTree>
    <p:extLst>
      <p:ext uri="{BB962C8B-B14F-4D97-AF65-F5344CB8AC3E}">
        <p14:creationId xmlns:p14="http://schemas.microsoft.com/office/powerpoint/2010/main" val="14707108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Messenger Scheduler</a:t>
            </a:r>
          </a:p>
        </p:txBody>
      </p:sp>
      <p:sp>
        <p:nvSpPr>
          <p:cNvPr id="3" name="Content Placeholder 2"/>
          <p:cNvSpPr>
            <a:spLocks noGrp="1"/>
          </p:cNvSpPr>
          <p:nvPr>
            <p:ph idx="1"/>
          </p:nvPr>
        </p:nvSpPr>
        <p:spPr>
          <a:xfrm>
            <a:off x="457200" y="1752601"/>
            <a:ext cx="8229600" cy="2133599"/>
          </a:xfrm>
        </p:spPr>
        <p:txBody>
          <a:bodyPr>
            <a:normAutofit/>
          </a:bodyPr>
          <a:lstStyle/>
          <a:p>
            <a:r>
              <a:rPr lang="en-US" sz="2800" dirty="0"/>
              <a:t>Attendance&gt;&gt;Attendance Messenger Scheduler</a:t>
            </a:r>
          </a:p>
          <a:p>
            <a:r>
              <a:rPr lang="en-US" sz="2800" dirty="0"/>
              <a:t>Based on Template created in Attendance Messenger</a:t>
            </a:r>
          </a:p>
          <a:p>
            <a:r>
              <a:rPr lang="en-US" sz="2800" dirty="0"/>
              <a:t>Choose specific calendar affected (EL, MS, HS)</a:t>
            </a:r>
          </a:p>
          <a:p>
            <a:r>
              <a:rPr lang="en-US" sz="2800" dirty="0"/>
              <a:t>Run Daily, Weekly, Monthly,</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07" t="53609" r="42469" b="20620"/>
          <a:stretch/>
        </p:blipFill>
        <p:spPr bwMode="auto">
          <a:xfrm>
            <a:off x="990600" y="3886200"/>
            <a:ext cx="666974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405E0CDB-8C12-4F14-B6A9-0F468677F4DA}"/>
              </a:ext>
            </a:extLst>
          </p:cNvPr>
          <p:cNvSpPr>
            <a:spLocks noGrp="1"/>
          </p:cNvSpPr>
          <p:nvPr>
            <p:ph type="sldNum" sz="quarter" idx="12"/>
          </p:nvPr>
        </p:nvSpPr>
        <p:spPr/>
        <p:txBody>
          <a:bodyPr/>
          <a:lstStyle/>
          <a:p>
            <a:pPr>
              <a:defRPr/>
            </a:pPr>
            <a:fld id="{F387D47D-2EC5-4C8A-B6DF-F028FC0F370E}" type="slidenum">
              <a:rPr lang="en-US" smtClean="0"/>
              <a:pPr>
                <a:defRPr/>
              </a:pPr>
              <a:t>148</a:t>
            </a:fld>
            <a:endParaRPr lang="en-US"/>
          </a:p>
        </p:txBody>
      </p:sp>
    </p:spTree>
    <p:extLst>
      <p:ext uri="{BB962C8B-B14F-4D97-AF65-F5344CB8AC3E}">
        <p14:creationId xmlns:p14="http://schemas.microsoft.com/office/powerpoint/2010/main" val="10105509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Attendance Notes</a:t>
            </a:r>
          </a:p>
        </p:txBody>
      </p:sp>
      <p:sp>
        <p:nvSpPr>
          <p:cNvPr id="3" name="Content Placeholder 2"/>
          <p:cNvSpPr>
            <a:spLocks noGrp="1"/>
          </p:cNvSpPr>
          <p:nvPr>
            <p:ph idx="1"/>
          </p:nvPr>
        </p:nvSpPr>
        <p:spPr>
          <a:xfrm>
            <a:off x="457200" y="2057400"/>
            <a:ext cx="8229600" cy="4525963"/>
          </a:xfrm>
        </p:spPr>
        <p:txBody>
          <a:bodyPr/>
          <a:lstStyle/>
          <a:p>
            <a:r>
              <a:rPr lang="en-US" dirty="0"/>
              <a:t>When setting up a Letter or Messenger</a:t>
            </a:r>
          </a:p>
          <a:p>
            <a:pPr lvl="1"/>
            <a:r>
              <a:rPr lang="en-US" dirty="0"/>
              <a:t>Be sure your results match your intent</a:t>
            </a:r>
          </a:p>
          <a:p>
            <a:pPr lvl="1"/>
            <a:r>
              <a:rPr lang="en-US" dirty="0"/>
              <a:t>Do not set up automatic until you are sure</a:t>
            </a:r>
          </a:p>
          <a:p>
            <a:r>
              <a:rPr lang="en-US" sz="1800" dirty="0">
                <a:hlinkClick r:id="rId3"/>
              </a:rPr>
              <a:t>https://content.infinitecampus.com/sis/latest/study-guide/attendance</a:t>
            </a:r>
            <a:endParaRPr lang="en-US" sz="1800" dirty="0"/>
          </a:p>
          <a:p>
            <a:r>
              <a:rPr lang="en-US" sz="1800" dirty="0">
                <a:hlinkClick r:id="rId4"/>
              </a:rPr>
              <a:t>https://content.infinitecampus.com/sis/Campus.1841/documentation/attendance-letters/</a:t>
            </a:r>
            <a:endParaRPr lang="en-US" sz="1800" dirty="0"/>
          </a:p>
          <a:p>
            <a:r>
              <a:rPr lang="en-US" sz="1800" dirty="0">
                <a:hlinkClick r:id="rId5"/>
              </a:rPr>
              <a:t>https://content.infinitecampus.com/sis/Campus.1813/documentation/attendance-messenger/</a:t>
            </a:r>
            <a:endParaRPr lang="en-US" sz="1800" dirty="0"/>
          </a:p>
          <a:p>
            <a:r>
              <a:rPr lang="en-US" sz="1800" dirty="0">
                <a:hlinkClick r:id="rId6"/>
              </a:rPr>
              <a:t>https://content.infinitecampus.com/sis/E.1509/documentation/attendance-messenger-scheduler/</a:t>
            </a:r>
            <a:r>
              <a:rPr lang="en-US" sz="1800" dirty="0"/>
              <a:t> </a:t>
            </a:r>
          </a:p>
          <a:p>
            <a:endParaRPr lang="en-US" sz="1800" dirty="0"/>
          </a:p>
        </p:txBody>
      </p:sp>
      <p:sp>
        <p:nvSpPr>
          <p:cNvPr id="4" name="Slide Number Placeholder 3">
            <a:extLst>
              <a:ext uri="{FF2B5EF4-FFF2-40B4-BE49-F238E27FC236}">
                <a16:creationId xmlns:a16="http://schemas.microsoft.com/office/drawing/2014/main" id="{49F2DFDF-BC04-44E4-B88F-C1E487C42846}"/>
              </a:ext>
            </a:extLst>
          </p:cNvPr>
          <p:cNvSpPr>
            <a:spLocks noGrp="1"/>
          </p:cNvSpPr>
          <p:nvPr>
            <p:ph type="sldNum" sz="quarter" idx="12"/>
          </p:nvPr>
        </p:nvSpPr>
        <p:spPr/>
        <p:txBody>
          <a:bodyPr/>
          <a:lstStyle/>
          <a:p>
            <a:pPr>
              <a:defRPr/>
            </a:pPr>
            <a:fld id="{F387D47D-2EC5-4C8A-B6DF-F028FC0F370E}" type="slidenum">
              <a:rPr lang="en-US" smtClean="0"/>
              <a:pPr>
                <a:defRPr/>
              </a:pPr>
              <a:t>149</a:t>
            </a:fld>
            <a:endParaRPr lang="en-US"/>
          </a:p>
        </p:txBody>
      </p:sp>
    </p:spTree>
    <p:extLst>
      <p:ext uri="{BB962C8B-B14F-4D97-AF65-F5344CB8AC3E}">
        <p14:creationId xmlns:p14="http://schemas.microsoft.com/office/powerpoint/2010/main" val="158585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Course/Section Set Up</a:t>
            </a:r>
          </a:p>
        </p:txBody>
      </p:sp>
      <p:sp>
        <p:nvSpPr>
          <p:cNvPr id="3" name="Content Placeholder 2"/>
          <p:cNvSpPr>
            <a:spLocks noGrp="1"/>
          </p:cNvSpPr>
          <p:nvPr>
            <p:ph idx="1"/>
          </p:nvPr>
        </p:nvSpPr>
        <p:spPr/>
        <p:txBody>
          <a:bodyPr/>
          <a:lstStyle/>
          <a:p>
            <a:r>
              <a:rPr lang="en-US" dirty="0"/>
              <a:t>Make sure all courses needed are present</a:t>
            </a:r>
          </a:p>
          <a:p>
            <a:r>
              <a:rPr lang="en-US" dirty="0"/>
              <a:t>Do a search, course section in pull-down</a:t>
            </a:r>
          </a:p>
          <a:p>
            <a:endParaRPr lang="en-US" dirty="0"/>
          </a:p>
        </p:txBody>
      </p:sp>
      <p:pic>
        <p:nvPicPr>
          <p:cNvPr id="4" name="Picture 3" descr="Screen Shot 2014-11-03 at 6.39.45 AM.png"/>
          <p:cNvPicPr>
            <a:picLocks noChangeAspect="1"/>
          </p:cNvPicPr>
          <p:nvPr/>
        </p:nvPicPr>
        <p:blipFill rotWithShape="1">
          <a:blip r:embed="rId3">
            <a:extLst>
              <a:ext uri="{28A0092B-C50C-407E-A947-70E740481C1C}">
                <a14:useLocalDpi xmlns:a14="http://schemas.microsoft.com/office/drawing/2010/main" val="0"/>
              </a:ext>
            </a:extLst>
          </a:blip>
          <a:srcRect b="32564"/>
          <a:stretch/>
        </p:blipFill>
        <p:spPr>
          <a:xfrm>
            <a:off x="3301755" y="2744659"/>
            <a:ext cx="2172601" cy="3503741"/>
          </a:xfrm>
          <a:prstGeom prst="rect">
            <a:avLst/>
          </a:prstGeom>
        </p:spPr>
      </p:pic>
      <p:sp>
        <p:nvSpPr>
          <p:cNvPr id="5" name="Slide Number Placeholder 4">
            <a:extLst>
              <a:ext uri="{FF2B5EF4-FFF2-40B4-BE49-F238E27FC236}">
                <a16:creationId xmlns:a16="http://schemas.microsoft.com/office/drawing/2014/main" id="{C292CAA4-E0D8-46DF-9A5E-8A11453C7E59}"/>
              </a:ext>
            </a:extLst>
          </p:cNvPr>
          <p:cNvSpPr>
            <a:spLocks noGrp="1"/>
          </p:cNvSpPr>
          <p:nvPr>
            <p:ph type="sldNum" sz="quarter" idx="12"/>
          </p:nvPr>
        </p:nvSpPr>
        <p:spPr/>
        <p:txBody>
          <a:bodyPr/>
          <a:lstStyle/>
          <a:p>
            <a:pPr>
              <a:defRPr/>
            </a:pPr>
            <a:fld id="{F387D47D-2EC5-4C8A-B6DF-F028FC0F370E}" type="slidenum">
              <a:rPr lang="en-US" smtClean="0"/>
              <a:pPr>
                <a:defRPr/>
              </a:pPr>
              <a:t>15</a:t>
            </a:fld>
            <a:endParaRPr lang="en-US"/>
          </a:p>
        </p:txBody>
      </p:sp>
    </p:spTree>
    <p:extLst>
      <p:ext uri="{BB962C8B-B14F-4D97-AF65-F5344CB8AC3E}">
        <p14:creationId xmlns:p14="http://schemas.microsoft.com/office/powerpoint/2010/main" val="11532008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715962"/>
          </a:xfrm>
        </p:spPr>
        <p:txBody>
          <a:bodyPr>
            <a:normAutofit/>
          </a:bodyPr>
          <a:lstStyle/>
          <a:p>
            <a:r>
              <a:rPr lang="en-US" sz="3200" dirty="0"/>
              <a:t>Updating behavior</a:t>
            </a:r>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endParaRPr lang="en-US" sz="1600" dirty="0"/>
          </a:p>
          <a:p>
            <a:endParaRPr lang="en-US" sz="1600" dirty="0"/>
          </a:p>
          <a:p>
            <a:r>
              <a:rPr lang="en-US" sz="1600" dirty="0"/>
              <a:t>Use the Behavior tab for a particular student to update an individual’s behavior records.</a:t>
            </a:r>
          </a:p>
          <a:p>
            <a:r>
              <a:rPr lang="en-US" sz="1600" dirty="0"/>
              <a:t>Click on the specific behavior incident to view the incident details.  </a:t>
            </a:r>
          </a:p>
          <a:p>
            <a:endParaRPr lang="en-US" sz="1600" dirty="0"/>
          </a:p>
          <a:p>
            <a:endParaRPr lang="en-US" sz="1600" dirty="0"/>
          </a:p>
          <a:p>
            <a:endParaRPr lang="en-US" sz="1600" dirty="0"/>
          </a:p>
          <a:p>
            <a:endParaRPr lang="en-US" sz="1600" dirty="0"/>
          </a:p>
          <a:p>
            <a:endParaRPr lang="en-US" sz="1600" dirty="0"/>
          </a:p>
          <a:p>
            <a:r>
              <a:rPr lang="en-US" sz="1600" dirty="0"/>
              <a:t>Use the Incident ID link to update the detail.</a:t>
            </a:r>
          </a:p>
          <a:p>
            <a:endParaRPr lang="en-US" sz="1600" dirty="0"/>
          </a:p>
          <a:p>
            <a:pPr marL="0" indent="0">
              <a:buNone/>
            </a:pPr>
            <a:endParaRPr lang="en-US"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2819400" cy="1253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14800"/>
            <a:ext cx="35814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1A564E51-0170-49D5-90CB-8C6A2B1A3593}"/>
              </a:ext>
            </a:extLst>
          </p:cNvPr>
          <p:cNvSpPr>
            <a:spLocks noGrp="1"/>
          </p:cNvSpPr>
          <p:nvPr>
            <p:ph type="sldNum" sz="quarter" idx="12"/>
          </p:nvPr>
        </p:nvSpPr>
        <p:spPr/>
        <p:txBody>
          <a:bodyPr/>
          <a:lstStyle/>
          <a:p>
            <a:pPr>
              <a:defRPr/>
            </a:pPr>
            <a:fld id="{F387D47D-2EC5-4C8A-B6DF-F028FC0F370E}" type="slidenum">
              <a:rPr lang="en-US" smtClean="0"/>
              <a:pPr>
                <a:defRPr/>
              </a:pPr>
              <a:t>150</a:t>
            </a:fld>
            <a:endParaRPr lang="en-US"/>
          </a:p>
        </p:txBody>
      </p:sp>
    </p:spTree>
    <p:extLst>
      <p:ext uri="{BB962C8B-B14F-4D97-AF65-F5344CB8AC3E}">
        <p14:creationId xmlns:p14="http://schemas.microsoft.com/office/powerpoint/2010/main" val="17061713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0200"/>
          </a:xfrm>
        </p:spPr>
        <p:txBody>
          <a:bodyPr>
            <a:normAutofit/>
          </a:bodyPr>
          <a:lstStyle/>
          <a:p>
            <a:pPr marL="0" indent="0">
              <a:buNone/>
            </a:pPr>
            <a:endParaRPr lang="en-US" sz="2000" b="1" dirty="0">
              <a:hlinkClick r:id="rId3"/>
            </a:endParaRPr>
          </a:p>
          <a:p>
            <a:pPr marL="0" indent="0">
              <a:buNone/>
            </a:pPr>
            <a:r>
              <a:rPr lang="en-US" sz="2000" b="1" dirty="0">
                <a:hlinkClick r:id="rId3"/>
              </a:rPr>
              <a:t>Behavior Management</a:t>
            </a:r>
            <a:endParaRPr lang="en-US" sz="2000" b="1" dirty="0"/>
          </a:p>
          <a:p>
            <a:pPr>
              <a:lnSpc>
                <a:spcPct val="110000"/>
              </a:lnSpc>
              <a:spcBef>
                <a:spcPts val="0"/>
              </a:spcBef>
            </a:pPr>
            <a:r>
              <a:rPr lang="en-US" sz="1600" dirty="0"/>
              <a:t>Create a new behavior incident by starting </a:t>
            </a:r>
          </a:p>
          <a:p>
            <a:pPr marL="0" indent="0">
              <a:lnSpc>
                <a:spcPct val="110000"/>
              </a:lnSpc>
              <a:spcBef>
                <a:spcPts val="0"/>
              </a:spcBef>
              <a:buNone/>
            </a:pPr>
            <a:r>
              <a:rPr lang="en-US" sz="1600" dirty="0"/>
              <a:t>        under </a:t>
            </a:r>
            <a:r>
              <a:rPr lang="en-US" sz="1600" u="sng" dirty="0"/>
              <a:t>Behavior Management</a:t>
            </a:r>
          </a:p>
          <a:p>
            <a:pPr>
              <a:spcBef>
                <a:spcPts val="0"/>
              </a:spcBef>
            </a:pPr>
            <a:endParaRPr lang="en-US" sz="1600" dirty="0"/>
          </a:p>
          <a:p>
            <a:endParaRPr lang="en-US" sz="1600" dirty="0"/>
          </a:p>
          <a:p>
            <a:r>
              <a:rPr lang="en-US" sz="1600" dirty="0"/>
              <a:t>Complete all items relevant to the incident</a:t>
            </a:r>
          </a:p>
          <a:p>
            <a:endParaRPr lang="en-US" sz="1600" dirty="0"/>
          </a:p>
          <a:p>
            <a:endParaRPr lang="en-US" sz="1600" dirty="0"/>
          </a:p>
          <a:p>
            <a:endParaRPr lang="en-US" sz="1600" dirty="0"/>
          </a:p>
          <a:p>
            <a:pPr marL="0" indent="0">
              <a:buNone/>
            </a:pPr>
            <a:endParaRPr lang="en-US" sz="1600" dirty="0"/>
          </a:p>
          <a:p>
            <a:pPr marL="0" indent="0">
              <a:buNone/>
            </a:pPr>
            <a:endParaRPr lang="en-US" sz="1600" dirty="0"/>
          </a:p>
          <a:p>
            <a:endParaRPr lang="en-US" sz="1600" dirty="0"/>
          </a:p>
          <a:p>
            <a:endParaRPr lang="en-US" sz="1600" dirty="0"/>
          </a:p>
          <a:p>
            <a:endParaRPr lang="en-US" sz="1600" dirty="0"/>
          </a:p>
          <a:p>
            <a:endParaRPr lang="en-US" sz="1600" dirty="0"/>
          </a:p>
          <a:p>
            <a:r>
              <a:rPr lang="en-US" sz="1600" dirty="0"/>
              <a:t>Next, Add the Event and Participants using the Add Event/Participant button.</a:t>
            </a:r>
          </a:p>
        </p:txBody>
      </p:sp>
      <p:pic>
        <p:nvPicPr>
          <p:cNvPr id="4" name="Picture 3"/>
          <p:cNvPicPr/>
          <p:nvPr/>
        </p:nvPicPr>
        <p:blipFill>
          <a:blip r:embed="rId4"/>
          <a:stretch>
            <a:fillRect/>
          </a:stretch>
        </p:blipFill>
        <p:spPr>
          <a:xfrm>
            <a:off x="456413" y="3379116"/>
            <a:ext cx="4724400" cy="2438400"/>
          </a:xfrm>
          <a:prstGeom prst="rect">
            <a:avLst/>
          </a:prstGeom>
        </p:spPr>
      </p:pic>
      <p:sp>
        <p:nvSpPr>
          <p:cNvPr id="6" name="Title 5"/>
          <p:cNvSpPr>
            <a:spLocks noGrp="1"/>
          </p:cNvSpPr>
          <p:nvPr>
            <p:ph type="title"/>
          </p:nvPr>
        </p:nvSpPr>
        <p:spPr>
          <a:xfrm>
            <a:off x="65202" y="838200"/>
            <a:ext cx="8229600" cy="609600"/>
          </a:xfrm>
        </p:spPr>
        <p:txBody>
          <a:bodyPr/>
          <a:lstStyle/>
          <a:p>
            <a:r>
              <a:rPr lang="en-US" dirty="0"/>
              <a:t>Behavior</a:t>
            </a:r>
          </a:p>
        </p:txBody>
      </p:sp>
      <p:pic>
        <p:nvPicPr>
          <p:cNvPr id="2" name="Picture 1"/>
          <p:cNvPicPr>
            <a:picLocks noChangeAspect="1"/>
          </p:cNvPicPr>
          <p:nvPr/>
        </p:nvPicPr>
        <p:blipFill>
          <a:blip r:embed="rId5"/>
          <a:stretch>
            <a:fillRect/>
          </a:stretch>
        </p:blipFill>
        <p:spPr>
          <a:xfrm>
            <a:off x="5867400" y="1386337"/>
            <a:ext cx="1676399" cy="2637181"/>
          </a:xfrm>
          <a:prstGeom prst="rect">
            <a:avLst/>
          </a:prstGeom>
        </p:spPr>
      </p:pic>
      <p:cxnSp>
        <p:nvCxnSpPr>
          <p:cNvPr id="8" name="Straight Arrow Connector 7"/>
          <p:cNvCxnSpPr/>
          <p:nvPr/>
        </p:nvCxnSpPr>
        <p:spPr>
          <a:xfrm>
            <a:off x="3505200" y="2438400"/>
            <a:ext cx="2326063" cy="266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p:cNvSpPr/>
          <p:nvPr/>
        </p:nvSpPr>
        <p:spPr>
          <a:xfrm>
            <a:off x="456413" y="5562600"/>
            <a:ext cx="990601" cy="2761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DFE50B1-EFFF-4371-9CAE-E96746765314}"/>
              </a:ext>
            </a:extLst>
          </p:cNvPr>
          <p:cNvSpPr>
            <a:spLocks noGrp="1"/>
          </p:cNvSpPr>
          <p:nvPr>
            <p:ph type="sldNum" sz="quarter" idx="12"/>
          </p:nvPr>
        </p:nvSpPr>
        <p:spPr/>
        <p:txBody>
          <a:bodyPr/>
          <a:lstStyle/>
          <a:p>
            <a:pPr>
              <a:defRPr/>
            </a:pPr>
            <a:fld id="{F387D47D-2EC5-4C8A-B6DF-F028FC0F370E}" type="slidenum">
              <a:rPr lang="en-US" smtClean="0"/>
              <a:pPr>
                <a:defRPr/>
              </a:pPr>
              <a:t>151</a:t>
            </a:fld>
            <a:endParaRPr lang="en-US"/>
          </a:p>
        </p:txBody>
      </p:sp>
    </p:spTree>
    <p:extLst>
      <p:ext uri="{BB962C8B-B14F-4D97-AF65-F5344CB8AC3E}">
        <p14:creationId xmlns:p14="http://schemas.microsoft.com/office/powerpoint/2010/main" val="12620569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63562"/>
          </a:xfrm>
        </p:spPr>
        <p:txBody>
          <a:bodyPr>
            <a:noAutofit/>
          </a:bodyPr>
          <a:lstStyle/>
          <a:p>
            <a:r>
              <a:rPr lang="en-US" sz="3200" dirty="0"/>
              <a:t>Behavior cont. </a:t>
            </a:r>
          </a:p>
        </p:txBody>
      </p:sp>
      <p:sp>
        <p:nvSpPr>
          <p:cNvPr id="3" name="Content Placeholder 2"/>
          <p:cNvSpPr>
            <a:spLocks noGrp="1"/>
          </p:cNvSpPr>
          <p:nvPr>
            <p:ph idx="1"/>
          </p:nvPr>
        </p:nvSpPr>
        <p:spPr>
          <a:xfrm>
            <a:off x="457200" y="914400"/>
            <a:ext cx="8229600" cy="5562600"/>
          </a:xfrm>
        </p:spPr>
        <p:txBody>
          <a:bodyPr>
            <a:normAutofit/>
          </a:bodyPr>
          <a:lstStyle/>
          <a:p>
            <a:endParaRPr lang="en-US" sz="1600" dirty="0"/>
          </a:p>
          <a:p>
            <a:endParaRPr lang="en-US" sz="1600" dirty="0"/>
          </a:p>
          <a:p>
            <a:r>
              <a:rPr lang="en-US" sz="1600" dirty="0"/>
              <a:t>Add participants under the Participant Detail using the Search options.</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Lastly, add the Resolutions for each participant.  Resolutions can be added to multiple participants at the same time.  </a:t>
            </a:r>
          </a:p>
          <a:p>
            <a:endParaRPr lang="en-US" sz="1600" dirty="0"/>
          </a:p>
        </p:txBody>
      </p:sp>
      <p:pic>
        <p:nvPicPr>
          <p:cNvPr id="4" name="Picture 3"/>
          <p:cNvPicPr/>
          <p:nvPr/>
        </p:nvPicPr>
        <p:blipFill>
          <a:blip r:embed="rId3"/>
          <a:stretch>
            <a:fillRect/>
          </a:stretch>
        </p:blipFill>
        <p:spPr>
          <a:xfrm>
            <a:off x="838200" y="1905000"/>
            <a:ext cx="3505200" cy="1565523"/>
          </a:xfrm>
          <a:prstGeom prst="rect">
            <a:avLst/>
          </a:prstGeom>
        </p:spPr>
      </p:pic>
      <p:pic>
        <p:nvPicPr>
          <p:cNvPr id="5" name="Picture 4"/>
          <p:cNvPicPr/>
          <p:nvPr/>
        </p:nvPicPr>
        <p:blipFill>
          <a:blip r:embed="rId4"/>
          <a:stretch>
            <a:fillRect/>
          </a:stretch>
        </p:blipFill>
        <p:spPr>
          <a:xfrm>
            <a:off x="838200" y="4267200"/>
            <a:ext cx="4345623" cy="2057400"/>
          </a:xfrm>
          <a:prstGeom prst="rect">
            <a:avLst/>
          </a:prstGeom>
        </p:spPr>
      </p:pic>
      <p:sp>
        <p:nvSpPr>
          <p:cNvPr id="6" name="Slide Number Placeholder 5">
            <a:extLst>
              <a:ext uri="{FF2B5EF4-FFF2-40B4-BE49-F238E27FC236}">
                <a16:creationId xmlns:a16="http://schemas.microsoft.com/office/drawing/2014/main" id="{A8991B56-AB8F-4C5D-98C8-0E9FB3A40AC6}"/>
              </a:ext>
            </a:extLst>
          </p:cNvPr>
          <p:cNvSpPr>
            <a:spLocks noGrp="1"/>
          </p:cNvSpPr>
          <p:nvPr>
            <p:ph type="sldNum" sz="quarter" idx="12"/>
          </p:nvPr>
        </p:nvSpPr>
        <p:spPr/>
        <p:txBody>
          <a:bodyPr/>
          <a:lstStyle/>
          <a:p>
            <a:pPr>
              <a:defRPr/>
            </a:pPr>
            <a:fld id="{F387D47D-2EC5-4C8A-B6DF-F028FC0F370E}" type="slidenum">
              <a:rPr lang="en-US" smtClean="0"/>
              <a:pPr>
                <a:defRPr/>
              </a:pPr>
              <a:t>152</a:t>
            </a:fld>
            <a:endParaRPr lang="en-US"/>
          </a:p>
        </p:txBody>
      </p:sp>
    </p:spTree>
    <p:extLst>
      <p:ext uri="{BB962C8B-B14F-4D97-AF65-F5344CB8AC3E}">
        <p14:creationId xmlns:p14="http://schemas.microsoft.com/office/powerpoint/2010/main" val="12191769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31A2-5573-4EE9-878B-B5D0CC4A61C5}"/>
              </a:ext>
            </a:extLst>
          </p:cNvPr>
          <p:cNvSpPr>
            <a:spLocks noGrp="1"/>
          </p:cNvSpPr>
          <p:nvPr>
            <p:ph type="title"/>
          </p:nvPr>
        </p:nvSpPr>
        <p:spPr>
          <a:xfrm>
            <a:off x="457200" y="685800"/>
            <a:ext cx="8229600" cy="914400"/>
          </a:xfrm>
        </p:spPr>
        <p:txBody>
          <a:bodyPr/>
          <a:lstStyle/>
          <a:p>
            <a:r>
              <a:rPr lang="en-US" dirty="0"/>
              <a:t>FRAM</a:t>
            </a:r>
          </a:p>
        </p:txBody>
      </p:sp>
      <p:sp>
        <p:nvSpPr>
          <p:cNvPr id="3" name="Content Placeholder 2">
            <a:extLst>
              <a:ext uri="{FF2B5EF4-FFF2-40B4-BE49-F238E27FC236}">
                <a16:creationId xmlns:a16="http://schemas.microsoft.com/office/drawing/2014/main" id="{25EB0AC2-0FEE-485C-BB62-0A1967D772E2}"/>
              </a:ext>
            </a:extLst>
          </p:cNvPr>
          <p:cNvSpPr>
            <a:spLocks noGrp="1"/>
          </p:cNvSpPr>
          <p:nvPr>
            <p:ph idx="1"/>
          </p:nvPr>
        </p:nvSpPr>
        <p:spPr/>
        <p:txBody>
          <a:bodyPr/>
          <a:lstStyle/>
          <a:p>
            <a:r>
              <a:rPr lang="en-US" dirty="0"/>
              <a:t>Denise will explain how to properly code students on the FRAM tab for Free/Reduced Priced Lunch</a:t>
            </a:r>
          </a:p>
          <a:p>
            <a:r>
              <a:rPr lang="en-US" dirty="0"/>
              <a:t>Eligibility</a:t>
            </a:r>
          </a:p>
          <a:p>
            <a:r>
              <a:rPr lang="en-US" dirty="0"/>
              <a:t>Reports – Eligibility/Lunch Counts</a:t>
            </a:r>
          </a:p>
        </p:txBody>
      </p:sp>
      <p:sp>
        <p:nvSpPr>
          <p:cNvPr id="4" name="Slide Number Placeholder 3">
            <a:extLst>
              <a:ext uri="{FF2B5EF4-FFF2-40B4-BE49-F238E27FC236}">
                <a16:creationId xmlns:a16="http://schemas.microsoft.com/office/drawing/2014/main" id="{C1949D50-40F4-4FC6-926A-BA405ABDF41A}"/>
              </a:ext>
            </a:extLst>
          </p:cNvPr>
          <p:cNvSpPr>
            <a:spLocks noGrp="1"/>
          </p:cNvSpPr>
          <p:nvPr>
            <p:ph type="sldNum" sz="quarter" idx="12"/>
          </p:nvPr>
        </p:nvSpPr>
        <p:spPr/>
        <p:txBody>
          <a:bodyPr/>
          <a:lstStyle/>
          <a:p>
            <a:pPr>
              <a:defRPr/>
            </a:pPr>
            <a:fld id="{F387D47D-2EC5-4C8A-B6DF-F028FC0F370E}" type="slidenum">
              <a:rPr lang="en-US" smtClean="0"/>
              <a:pPr>
                <a:defRPr/>
              </a:pPr>
              <a:t>153</a:t>
            </a:fld>
            <a:endParaRPr lang="en-US"/>
          </a:p>
        </p:txBody>
      </p:sp>
    </p:spTree>
    <p:extLst>
      <p:ext uri="{BB962C8B-B14F-4D97-AF65-F5344CB8AC3E}">
        <p14:creationId xmlns:p14="http://schemas.microsoft.com/office/powerpoint/2010/main" val="7040888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8B32-2BF6-4466-BEDE-78EF511B70C1}"/>
              </a:ext>
            </a:extLst>
          </p:cNvPr>
          <p:cNvSpPr>
            <a:spLocks noGrp="1"/>
          </p:cNvSpPr>
          <p:nvPr>
            <p:ph type="title"/>
          </p:nvPr>
        </p:nvSpPr>
        <p:spPr>
          <a:xfrm>
            <a:off x="457200" y="762000"/>
            <a:ext cx="8229600" cy="762000"/>
          </a:xfrm>
        </p:spPr>
        <p:txBody>
          <a:bodyPr/>
          <a:lstStyle/>
          <a:p>
            <a:r>
              <a:rPr lang="en-US" dirty="0"/>
              <a:t>Reminders</a:t>
            </a:r>
          </a:p>
        </p:txBody>
      </p:sp>
      <p:sp>
        <p:nvSpPr>
          <p:cNvPr id="3" name="Content Placeholder 2">
            <a:extLst>
              <a:ext uri="{FF2B5EF4-FFF2-40B4-BE49-F238E27FC236}">
                <a16:creationId xmlns:a16="http://schemas.microsoft.com/office/drawing/2014/main" id="{F91241EE-286B-45DD-9B75-54BF8F0A049B}"/>
              </a:ext>
            </a:extLst>
          </p:cNvPr>
          <p:cNvSpPr>
            <a:spLocks noGrp="1"/>
          </p:cNvSpPr>
          <p:nvPr>
            <p:ph idx="1"/>
          </p:nvPr>
        </p:nvSpPr>
        <p:spPr>
          <a:xfrm>
            <a:off x="457200" y="1524000"/>
            <a:ext cx="8229600" cy="4876800"/>
          </a:xfrm>
        </p:spPr>
        <p:txBody>
          <a:bodyPr/>
          <a:lstStyle/>
          <a:p>
            <a:r>
              <a:rPr lang="en-US" sz="1600" dirty="0"/>
              <a:t>Verification of the Educational Directory will open August 7th and will close on September </a:t>
            </a:r>
            <a:r>
              <a:rPr lang="en-US" sz="1600" baseline="30000" dirty="0"/>
              <a:t>3rd</a:t>
            </a:r>
            <a:r>
              <a:rPr lang="en-US" sz="1600" dirty="0"/>
              <a:t>.  If you have questions, please contact Jennifer.RattlingLeaf@state.sd.us</a:t>
            </a:r>
          </a:p>
          <a:p>
            <a:r>
              <a:rPr lang="en-US" sz="1600" dirty="0"/>
              <a:t>Always use the student locator to enroll a student.  If you are unsure of the student that you pulled up, please contact us and we can look into it.</a:t>
            </a:r>
          </a:p>
          <a:p>
            <a:r>
              <a:rPr lang="en-US" sz="1600" dirty="0"/>
              <a:t>Double check the birthdates on your PK and KG students to make sure that they are old enough to attend.</a:t>
            </a:r>
          </a:p>
          <a:p>
            <a:r>
              <a:rPr lang="en-US" sz="1600" dirty="0"/>
              <a:t>A student can only have one primary enrollment, unless they are attending one of the 12 facilities that a dual enrollment is allowed. </a:t>
            </a:r>
          </a:p>
          <a:p>
            <a:r>
              <a:rPr lang="en-US" sz="1600" dirty="0"/>
              <a:t>Student who do not return and you did not receive a request for transfer----you will need to code that student as a drop out for the 19-20 school year.  You will have a start date and the an end date as the first day of school.</a:t>
            </a:r>
          </a:p>
          <a:p>
            <a:r>
              <a:rPr lang="en-US" sz="1600" dirty="0"/>
              <a:t>Districts are not allowed to add a grade level during the school year.</a:t>
            </a:r>
          </a:p>
          <a:p>
            <a:r>
              <a:rPr lang="en-US" sz="1600" dirty="0"/>
              <a:t>School calendar are due in by the last Friday of August.  This includes all calendars that you have set up in your system,  this includes home school too.</a:t>
            </a:r>
          </a:p>
          <a:p>
            <a:r>
              <a:rPr lang="en-US" sz="1600" dirty="0"/>
              <a:t>State Aid – is the last Friday in September. </a:t>
            </a:r>
          </a:p>
          <a:p>
            <a:r>
              <a:rPr lang="en-US" sz="1600" dirty="0"/>
              <a:t>FRAM – must be entered by the 31 of October</a:t>
            </a:r>
          </a:p>
          <a:p>
            <a:pPr lvl="1"/>
            <a:endParaRPr lang="en-US" sz="1200" dirty="0"/>
          </a:p>
        </p:txBody>
      </p:sp>
      <p:sp>
        <p:nvSpPr>
          <p:cNvPr id="4" name="Slide Number Placeholder 3">
            <a:extLst>
              <a:ext uri="{FF2B5EF4-FFF2-40B4-BE49-F238E27FC236}">
                <a16:creationId xmlns:a16="http://schemas.microsoft.com/office/drawing/2014/main" id="{7232D72B-8A35-4F58-8F56-2B41FF61D21D}"/>
              </a:ext>
            </a:extLst>
          </p:cNvPr>
          <p:cNvSpPr>
            <a:spLocks noGrp="1"/>
          </p:cNvSpPr>
          <p:nvPr>
            <p:ph type="sldNum" sz="quarter" idx="12"/>
          </p:nvPr>
        </p:nvSpPr>
        <p:spPr/>
        <p:txBody>
          <a:bodyPr/>
          <a:lstStyle/>
          <a:p>
            <a:pPr>
              <a:defRPr/>
            </a:pPr>
            <a:fld id="{F387D47D-2EC5-4C8A-B6DF-F028FC0F370E}" type="slidenum">
              <a:rPr lang="en-US" smtClean="0"/>
              <a:pPr>
                <a:defRPr/>
              </a:pPr>
              <a:t>154</a:t>
            </a:fld>
            <a:endParaRPr lang="en-US"/>
          </a:p>
        </p:txBody>
      </p:sp>
    </p:spTree>
    <p:extLst>
      <p:ext uri="{BB962C8B-B14F-4D97-AF65-F5344CB8AC3E}">
        <p14:creationId xmlns:p14="http://schemas.microsoft.com/office/powerpoint/2010/main" val="24647247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3710-0E76-4696-A0C9-75C9F45B1E49}"/>
              </a:ext>
            </a:extLst>
          </p:cNvPr>
          <p:cNvSpPr>
            <a:spLocks noGrp="1"/>
          </p:cNvSpPr>
          <p:nvPr>
            <p:ph type="title"/>
          </p:nvPr>
        </p:nvSpPr>
        <p:spPr>
          <a:xfrm>
            <a:off x="457200" y="731836"/>
            <a:ext cx="8229600" cy="1096964"/>
          </a:xfrm>
        </p:spPr>
        <p:txBody>
          <a:bodyPr/>
          <a:lstStyle/>
          <a:p>
            <a:r>
              <a:rPr lang="en-US" dirty="0"/>
              <a:t>Fall User Groups</a:t>
            </a:r>
          </a:p>
        </p:txBody>
      </p:sp>
      <p:sp>
        <p:nvSpPr>
          <p:cNvPr id="7" name="Content Placeholder 6">
            <a:extLst>
              <a:ext uri="{FF2B5EF4-FFF2-40B4-BE49-F238E27FC236}">
                <a16:creationId xmlns:a16="http://schemas.microsoft.com/office/drawing/2014/main" id="{ED6DD76E-7758-4971-8C46-1D1CB177D6ED}"/>
              </a:ext>
            </a:extLst>
          </p:cNvPr>
          <p:cNvSpPr>
            <a:spLocks noGrp="1"/>
          </p:cNvSpPr>
          <p:nvPr>
            <p:ph idx="1"/>
          </p:nvPr>
        </p:nvSpPr>
        <p:spPr/>
        <p:txBody>
          <a:bodyPr/>
          <a:lstStyle/>
          <a:p>
            <a:endParaRPr lang="en-US" sz="2800" dirty="0"/>
          </a:p>
          <a:p>
            <a:endParaRPr lang="en-US" sz="2800" dirty="0"/>
          </a:p>
          <a:p>
            <a:r>
              <a:rPr lang="en-US" sz="2800" dirty="0"/>
              <a:t>September 17th –Lake </a:t>
            </a:r>
            <a:r>
              <a:rPr lang="en-US" sz="2800"/>
              <a:t>Area Tech.-</a:t>
            </a:r>
            <a:r>
              <a:rPr lang="en-US" sz="2800" dirty="0"/>
              <a:t>Watertown</a:t>
            </a:r>
          </a:p>
          <a:p>
            <a:r>
              <a:rPr lang="en-US" sz="2800" dirty="0"/>
              <a:t>September 18th – Southeast Tech.-Sioux Falls</a:t>
            </a:r>
          </a:p>
          <a:p>
            <a:r>
              <a:rPr lang="en-US" sz="2800" dirty="0"/>
              <a:t>September 19th	- MacKay Building DOE – Pierre</a:t>
            </a:r>
          </a:p>
          <a:p>
            <a:r>
              <a:rPr lang="en-US" sz="2800" dirty="0"/>
              <a:t>September 20th – University Center – Rapid City</a:t>
            </a:r>
          </a:p>
        </p:txBody>
      </p:sp>
      <p:sp>
        <p:nvSpPr>
          <p:cNvPr id="4" name="Slide Number Placeholder 3">
            <a:extLst>
              <a:ext uri="{FF2B5EF4-FFF2-40B4-BE49-F238E27FC236}">
                <a16:creationId xmlns:a16="http://schemas.microsoft.com/office/drawing/2014/main" id="{243CDB4D-4293-4B99-9A96-0D3E70D2084C}"/>
              </a:ext>
            </a:extLst>
          </p:cNvPr>
          <p:cNvSpPr>
            <a:spLocks noGrp="1"/>
          </p:cNvSpPr>
          <p:nvPr>
            <p:ph type="sldNum" sz="quarter" idx="12"/>
          </p:nvPr>
        </p:nvSpPr>
        <p:spPr/>
        <p:txBody>
          <a:bodyPr/>
          <a:lstStyle/>
          <a:p>
            <a:pPr>
              <a:defRPr/>
            </a:pPr>
            <a:fld id="{F387D47D-2EC5-4C8A-B6DF-F028FC0F370E}" type="slidenum">
              <a:rPr lang="en-US" smtClean="0"/>
              <a:pPr>
                <a:defRPr/>
              </a:pPr>
              <a:t>155</a:t>
            </a:fld>
            <a:endParaRPr lang="en-US"/>
          </a:p>
        </p:txBody>
      </p:sp>
    </p:spTree>
    <p:extLst>
      <p:ext uri="{BB962C8B-B14F-4D97-AF65-F5344CB8AC3E}">
        <p14:creationId xmlns:p14="http://schemas.microsoft.com/office/powerpoint/2010/main" val="19953096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B48-F872-43B7-BE13-5E27ACE675B1}"/>
              </a:ext>
            </a:extLst>
          </p:cNvPr>
          <p:cNvSpPr>
            <a:spLocks noGrp="1"/>
          </p:cNvSpPr>
          <p:nvPr>
            <p:ph type="title"/>
          </p:nvPr>
        </p:nvSpPr>
        <p:spPr>
          <a:xfrm>
            <a:off x="457200" y="731836"/>
            <a:ext cx="8229600" cy="868364"/>
          </a:xfrm>
        </p:spPr>
        <p:txBody>
          <a:bodyPr/>
          <a:lstStyle/>
          <a:p>
            <a:r>
              <a:rPr lang="en-US" dirty="0"/>
              <a:t>Data Management Staff</a:t>
            </a:r>
          </a:p>
        </p:txBody>
      </p:sp>
      <p:sp>
        <p:nvSpPr>
          <p:cNvPr id="3" name="Content Placeholder 2">
            <a:extLst>
              <a:ext uri="{FF2B5EF4-FFF2-40B4-BE49-F238E27FC236}">
                <a16:creationId xmlns:a16="http://schemas.microsoft.com/office/drawing/2014/main" id="{82C2F164-60A7-43CE-A6FB-9F5388A23A31}"/>
              </a:ext>
            </a:extLst>
          </p:cNvPr>
          <p:cNvSpPr>
            <a:spLocks noGrp="1"/>
          </p:cNvSpPr>
          <p:nvPr>
            <p:ph idx="1"/>
          </p:nvPr>
        </p:nvSpPr>
        <p:spPr/>
        <p:txBody>
          <a:bodyPr/>
          <a:lstStyle/>
          <a:p>
            <a:pPr marL="0" indent="0">
              <a:buNone/>
            </a:pPr>
            <a:r>
              <a:rPr lang="en-US" sz="1400" dirty="0"/>
              <a:t>Judy Merriman				Teri Jung</a:t>
            </a:r>
          </a:p>
          <a:p>
            <a:pPr marL="0" indent="0">
              <a:buNone/>
            </a:pPr>
            <a:r>
              <a:rPr lang="en-US" sz="1400" dirty="0"/>
              <a:t>Data Management, Administrator			Management Analyst</a:t>
            </a:r>
          </a:p>
          <a:p>
            <a:pPr marL="0" indent="0">
              <a:buNone/>
            </a:pPr>
            <a:r>
              <a:rPr lang="en-US" sz="1400" u="sng" dirty="0">
                <a:hlinkClick r:id="rId2"/>
              </a:rPr>
              <a:t>Judy.Merriman@state.sd.us</a:t>
            </a:r>
            <a:r>
              <a:rPr lang="en-US" sz="1400" dirty="0"/>
              <a:t>			</a:t>
            </a:r>
            <a:r>
              <a:rPr lang="en-US" sz="1400" u="sng" dirty="0">
                <a:hlinkClick r:id="rId3"/>
              </a:rPr>
              <a:t>Teri.Jung@state.sd.us</a:t>
            </a:r>
            <a:endParaRPr lang="en-US" sz="1400" dirty="0"/>
          </a:p>
          <a:p>
            <a:pPr marL="0" indent="0">
              <a:buNone/>
            </a:pPr>
            <a:r>
              <a:rPr lang="en-US" sz="1400" dirty="0"/>
              <a:t>773-4737					773-8197</a:t>
            </a:r>
          </a:p>
          <a:p>
            <a:pPr marL="0" indent="0">
              <a:buNone/>
            </a:pPr>
            <a:r>
              <a:rPr lang="en-US" sz="1400" dirty="0"/>
              <a:t> </a:t>
            </a:r>
          </a:p>
          <a:p>
            <a:pPr marL="0" indent="0">
              <a:buNone/>
            </a:pPr>
            <a:r>
              <a:rPr lang="en-US" sz="1400" dirty="0"/>
              <a:t>Jennifer Rattling Leaf				Clive Bremser</a:t>
            </a:r>
          </a:p>
          <a:p>
            <a:pPr marL="0" indent="0">
              <a:buNone/>
            </a:pPr>
            <a:r>
              <a:rPr lang="en-US" sz="1400" dirty="0"/>
              <a:t>Policy/Data Analyst				Management Analyst</a:t>
            </a:r>
          </a:p>
          <a:p>
            <a:pPr marL="0" indent="0">
              <a:buNone/>
            </a:pPr>
            <a:r>
              <a:rPr lang="en-US" sz="1400" u="sng" dirty="0">
                <a:hlinkClick r:id="rId4"/>
              </a:rPr>
              <a:t>Jennifer.Rattlingleaf@state.sd.us</a:t>
            </a:r>
            <a:r>
              <a:rPr lang="en-US" sz="1400" dirty="0"/>
              <a:t>			</a:t>
            </a:r>
            <a:r>
              <a:rPr lang="en-US" sz="1400" u="sng" dirty="0">
                <a:hlinkClick r:id="rId5"/>
              </a:rPr>
              <a:t>Clive.Bremserstate.sd.us</a:t>
            </a:r>
            <a:endParaRPr lang="en-US" sz="1400" dirty="0"/>
          </a:p>
          <a:p>
            <a:pPr marL="0" indent="0">
              <a:buNone/>
            </a:pPr>
            <a:r>
              <a:rPr lang="en-US" sz="1400" dirty="0"/>
              <a:t>773-4703					773-2539</a:t>
            </a:r>
          </a:p>
          <a:p>
            <a:pPr marL="0" indent="0">
              <a:buNone/>
            </a:pPr>
            <a:r>
              <a:rPr lang="en-US" sz="1400" dirty="0"/>
              <a:t> </a:t>
            </a:r>
          </a:p>
          <a:p>
            <a:pPr marL="0" indent="0">
              <a:buNone/>
            </a:pPr>
            <a:r>
              <a:rPr lang="en-US" sz="1400" dirty="0"/>
              <a:t>Randy Hanson				Angie Bren</a:t>
            </a:r>
          </a:p>
          <a:p>
            <a:pPr marL="0" indent="0">
              <a:buNone/>
            </a:pPr>
            <a:r>
              <a:rPr lang="en-US" sz="1400" dirty="0"/>
              <a:t>Management Analyst				Ed Facts Coordinator</a:t>
            </a:r>
          </a:p>
          <a:p>
            <a:pPr marL="0" indent="0">
              <a:buNone/>
            </a:pPr>
            <a:r>
              <a:rPr lang="en-US" sz="1400" u="sng" dirty="0">
                <a:hlinkClick r:id="rId6"/>
              </a:rPr>
              <a:t>Randy.Hanson@state.sd.us</a:t>
            </a:r>
            <a:r>
              <a:rPr lang="en-US" sz="1400" dirty="0"/>
              <a:t>			</a:t>
            </a:r>
            <a:r>
              <a:rPr lang="en-US" sz="1400" u="sng" dirty="0">
                <a:hlinkClick r:id="rId7"/>
              </a:rPr>
              <a:t>Angie.Bren@state.sd.us</a:t>
            </a:r>
            <a:endParaRPr lang="en-US" sz="1400" dirty="0"/>
          </a:p>
          <a:p>
            <a:pPr marL="0" indent="0">
              <a:buNone/>
            </a:pPr>
            <a:r>
              <a:rPr lang="en-US" sz="1400" dirty="0"/>
              <a:t>773-4727					773-2263</a:t>
            </a:r>
          </a:p>
          <a:p>
            <a:endParaRPr lang="en-US" dirty="0"/>
          </a:p>
        </p:txBody>
      </p:sp>
      <p:sp>
        <p:nvSpPr>
          <p:cNvPr id="4" name="Slide Number Placeholder 3">
            <a:extLst>
              <a:ext uri="{FF2B5EF4-FFF2-40B4-BE49-F238E27FC236}">
                <a16:creationId xmlns:a16="http://schemas.microsoft.com/office/drawing/2014/main" id="{880AA461-BA7C-4F76-806F-80C9D472A296}"/>
              </a:ext>
            </a:extLst>
          </p:cNvPr>
          <p:cNvSpPr>
            <a:spLocks noGrp="1"/>
          </p:cNvSpPr>
          <p:nvPr>
            <p:ph type="sldNum" sz="quarter" idx="12"/>
          </p:nvPr>
        </p:nvSpPr>
        <p:spPr/>
        <p:txBody>
          <a:bodyPr/>
          <a:lstStyle/>
          <a:p>
            <a:pPr>
              <a:defRPr/>
            </a:pPr>
            <a:fld id="{F387D47D-2EC5-4C8A-B6DF-F028FC0F370E}" type="slidenum">
              <a:rPr lang="en-US" smtClean="0"/>
              <a:pPr>
                <a:defRPr/>
              </a:pPr>
              <a:t>156</a:t>
            </a:fld>
            <a:endParaRPr lang="en-US"/>
          </a:p>
        </p:txBody>
      </p:sp>
    </p:spTree>
    <p:extLst>
      <p:ext uri="{BB962C8B-B14F-4D97-AF65-F5344CB8AC3E}">
        <p14:creationId xmlns:p14="http://schemas.microsoft.com/office/powerpoint/2010/main" val="20376120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Temp\Temporary Internet Files\Content.IE5\OOMP2XGK\MC900105220[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600200"/>
            <a:ext cx="5257800" cy="42062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BC6A6C0-20BC-4AEA-86C6-7614ADA13F5A}"/>
              </a:ext>
            </a:extLst>
          </p:cNvPr>
          <p:cNvSpPr>
            <a:spLocks noGrp="1"/>
          </p:cNvSpPr>
          <p:nvPr>
            <p:ph type="sldNum" sz="quarter" idx="12"/>
          </p:nvPr>
        </p:nvSpPr>
        <p:spPr/>
        <p:txBody>
          <a:bodyPr/>
          <a:lstStyle/>
          <a:p>
            <a:pPr>
              <a:defRPr/>
            </a:pPr>
            <a:fld id="{DC67F174-7BE9-45A4-BEE2-DEA37C34124D}" type="slidenum">
              <a:rPr lang="en-US" smtClean="0"/>
              <a:pPr>
                <a:defRPr/>
              </a:pPr>
              <a:t>157</a:t>
            </a:fld>
            <a:endParaRPr lang="en-US"/>
          </a:p>
        </p:txBody>
      </p:sp>
    </p:spTree>
    <p:extLst>
      <p:ext uri="{BB962C8B-B14F-4D97-AF65-F5344CB8AC3E}">
        <p14:creationId xmlns:p14="http://schemas.microsoft.com/office/powerpoint/2010/main" val="328016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Course Settings</a:t>
            </a:r>
          </a:p>
        </p:txBody>
      </p:sp>
      <p:pic>
        <p:nvPicPr>
          <p:cNvPr id="4" name="Content Placeholder 3" descr="Screen Shot 2014-11-03 at 7.01.02 AM.png"/>
          <p:cNvPicPr>
            <a:picLocks noGrp="1" noChangeAspect="1"/>
          </p:cNvPicPr>
          <p:nvPr>
            <p:ph idx="1"/>
          </p:nvPr>
        </p:nvPicPr>
        <p:blipFill>
          <a:blip r:embed="rId3">
            <a:extLst>
              <a:ext uri="{28A0092B-C50C-407E-A947-70E740481C1C}">
                <a14:useLocalDpi xmlns:a14="http://schemas.microsoft.com/office/drawing/2010/main" val="0"/>
              </a:ext>
            </a:extLst>
          </a:blip>
          <a:srcRect l="323" r="323"/>
          <a:stretch>
            <a:fillRect/>
          </a:stretch>
        </p:blipFill>
        <p:spPr/>
      </p:pic>
      <p:sp>
        <p:nvSpPr>
          <p:cNvPr id="3" name="Slide Number Placeholder 2">
            <a:extLst>
              <a:ext uri="{FF2B5EF4-FFF2-40B4-BE49-F238E27FC236}">
                <a16:creationId xmlns:a16="http://schemas.microsoft.com/office/drawing/2014/main" id="{A5107685-6616-460D-A09D-192424CA0031}"/>
              </a:ext>
            </a:extLst>
          </p:cNvPr>
          <p:cNvSpPr>
            <a:spLocks noGrp="1"/>
          </p:cNvSpPr>
          <p:nvPr>
            <p:ph type="sldNum" sz="quarter" idx="12"/>
          </p:nvPr>
        </p:nvSpPr>
        <p:spPr/>
        <p:txBody>
          <a:bodyPr/>
          <a:lstStyle/>
          <a:p>
            <a:pPr>
              <a:defRPr/>
            </a:pPr>
            <a:fld id="{F387D47D-2EC5-4C8A-B6DF-F028FC0F370E}" type="slidenum">
              <a:rPr lang="en-US" smtClean="0"/>
              <a:pPr>
                <a:defRPr/>
              </a:pPr>
              <a:t>16</a:t>
            </a:fld>
            <a:endParaRPr lang="en-US"/>
          </a:p>
        </p:txBody>
      </p:sp>
    </p:spTree>
    <p:extLst>
      <p:ext uri="{BB962C8B-B14F-4D97-AF65-F5344CB8AC3E}">
        <p14:creationId xmlns:p14="http://schemas.microsoft.com/office/powerpoint/2010/main" val="431203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Course Settings	</a:t>
            </a:r>
          </a:p>
        </p:txBody>
      </p:sp>
      <p:sp>
        <p:nvSpPr>
          <p:cNvPr id="7" name="Content Placeholder 6"/>
          <p:cNvSpPr>
            <a:spLocks noGrp="1"/>
          </p:cNvSpPr>
          <p:nvPr>
            <p:ph idx="1"/>
          </p:nvPr>
        </p:nvSpPr>
        <p:spPr>
          <a:xfrm>
            <a:off x="457200" y="1676400"/>
            <a:ext cx="8229600" cy="4525963"/>
          </a:xfrm>
        </p:spPr>
        <p:txBody>
          <a:bodyPr>
            <a:normAutofit lnSpcReduction="10000"/>
          </a:bodyPr>
          <a:lstStyle/>
          <a:p>
            <a:r>
              <a:rPr lang="en-US" dirty="0"/>
              <a:t>Set from left to right on the heading</a:t>
            </a:r>
          </a:p>
          <a:p>
            <a:r>
              <a:rPr lang="en-US" dirty="0"/>
              <a:t>Sections:  check to see right number of sections, correct teacher</a:t>
            </a:r>
          </a:p>
          <a:p>
            <a:r>
              <a:rPr lang="en-US" dirty="0"/>
              <a:t>Grading tasks:  Make sure these are set—teachers will be lost without them (be especially careful of changes or additions)</a:t>
            </a:r>
          </a:p>
          <a:p>
            <a:r>
              <a:rPr lang="en-US" b="1" dirty="0"/>
              <a:t>Grading tasks (choose default score group for teachers) This is one area I see a lot of errors in.  </a:t>
            </a:r>
            <a:r>
              <a:rPr lang="en-US" dirty="0"/>
              <a:t>Cannot mix grading scales in a course!</a:t>
            </a:r>
          </a:p>
          <a:p>
            <a:endParaRPr lang="en-US" dirty="0"/>
          </a:p>
        </p:txBody>
      </p:sp>
      <p:sp>
        <p:nvSpPr>
          <p:cNvPr id="3" name="Slide Number Placeholder 2">
            <a:extLst>
              <a:ext uri="{FF2B5EF4-FFF2-40B4-BE49-F238E27FC236}">
                <a16:creationId xmlns:a16="http://schemas.microsoft.com/office/drawing/2014/main" id="{ED24E2AD-03C0-46D9-A0F0-7FA5416528F3}"/>
              </a:ext>
            </a:extLst>
          </p:cNvPr>
          <p:cNvSpPr>
            <a:spLocks noGrp="1"/>
          </p:cNvSpPr>
          <p:nvPr>
            <p:ph type="sldNum" sz="quarter" idx="12"/>
          </p:nvPr>
        </p:nvSpPr>
        <p:spPr/>
        <p:txBody>
          <a:bodyPr/>
          <a:lstStyle/>
          <a:p>
            <a:pPr>
              <a:defRPr/>
            </a:pPr>
            <a:fld id="{F387D47D-2EC5-4C8A-B6DF-F028FC0F370E}" type="slidenum">
              <a:rPr lang="en-US" smtClean="0"/>
              <a:pPr>
                <a:defRPr/>
              </a:pPr>
              <a:t>17</a:t>
            </a:fld>
            <a:endParaRPr lang="en-US"/>
          </a:p>
        </p:txBody>
      </p:sp>
    </p:spTree>
    <p:extLst>
      <p:ext uri="{BB962C8B-B14F-4D97-AF65-F5344CB8AC3E}">
        <p14:creationId xmlns:p14="http://schemas.microsoft.com/office/powerpoint/2010/main" val="1695047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Course Set Up</a:t>
            </a:r>
          </a:p>
        </p:txBody>
      </p:sp>
      <p:sp>
        <p:nvSpPr>
          <p:cNvPr id="3" name="Content Placeholder 2"/>
          <p:cNvSpPr>
            <a:spLocks noGrp="1"/>
          </p:cNvSpPr>
          <p:nvPr>
            <p:ph idx="1"/>
          </p:nvPr>
        </p:nvSpPr>
        <p:spPr>
          <a:xfrm>
            <a:off x="457200" y="1905000"/>
            <a:ext cx="8229600" cy="4191001"/>
          </a:xfrm>
        </p:spPr>
        <p:txBody>
          <a:bodyPr/>
          <a:lstStyle/>
          <a:p>
            <a:r>
              <a:rPr lang="en-US" dirty="0"/>
              <a:t>Standards:  depends on school</a:t>
            </a:r>
          </a:p>
          <a:p>
            <a:pPr lvl="1"/>
            <a:r>
              <a:rPr lang="en-US" dirty="0"/>
              <a:t>Can use built in standards</a:t>
            </a:r>
          </a:p>
          <a:p>
            <a:pPr lvl="1"/>
            <a:r>
              <a:rPr lang="en-US" dirty="0"/>
              <a:t>Can write your own (Watertown has as “I can statements”</a:t>
            </a:r>
          </a:p>
          <a:p>
            <a:pPr lvl="1"/>
            <a:r>
              <a:rPr lang="en-US" dirty="0"/>
              <a:t>Leave grading/posting open all term or just at end?</a:t>
            </a:r>
          </a:p>
          <a:p>
            <a:pPr lvl="1"/>
            <a:r>
              <a:rPr lang="en-US" dirty="0"/>
              <a:t>Lots of work to do on back side to get set up</a:t>
            </a:r>
          </a:p>
          <a:p>
            <a:endParaRPr lang="en-US" dirty="0"/>
          </a:p>
        </p:txBody>
      </p:sp>
      <p:sp>
        <p:nvSpPr>
          <p:cNvPr id="4" name="Slide Number Placeholder 3">
            <a:extLst>
              <a:ext uri="{FF2B5EF4-FFF2-40B4-BE49-F238E27FC236}">
                <a16:creationId xmlns:a16="http://schemas.microsoft.com/office/drawing/2014/main" id="{1A277BD3-72A0-4332-B2DD-21056BA3C70B}"/>
              </a:ext>
            </a:extLst>
          </p:cNvPr>
          <p:cNvSpPr>
            <a:spLocks noGrp="1"/>
          </p:cNvSpPr>
          <p:nvPr>
            <p:ph type="sldNum" sz="quarter" idx="12"/>
          </p:nvPr>
        </p:nvSpPr>
        <p:spPr/>
        <p:txBody>
          <a:bodyPr/>
          <a:lstStyle/>
          <a:p>
            <a:pPr>
              <a:defRPr/>
            </a:pPr>
            <a:fld id="{F387D47D-2EC5-4C8A-B6DF-F028FC0F370E}" type="slidenum">
              <a:rPr lang="en-US" smtClean="0"/>
              <a:pPr>
                <a:defRPr/>
              </a:pPr>
              <a:t>18</a:t>
            </a:fld>
            <a:endParaRPr lang="en-US"/>
          </a:p>
        </p:txBody>
      </p:sp>
    </p:spTree>
    <p:extLst>
      <p:ext uri="{BB962C8B-B14F-4D97-AF65-F5344CB8AC3E}">
        <p14:creationId xmlns:p14="http://schemas.microsoft.com/office/powerpoint/2010/main" val="1149979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FB1E-C549-47DA-B71E-6AD7D6CE5C7D}"/>
              </a:ext>
            </a:extLst>
          </p:cNvPr>
          <p:cNvSpPr>
            <a:spLocks noGrp="1"/>
          </p:cNvSpPr>
          <p:nvPr>
            <p:ph type="title"/>
          </p:nvPr>
        </p:nvSpPr>
        <p:spPr>
          <a:xfrm>
            <a:off x="457200" y="1066800"/>
            <a:ext cx="8229600" cy="914400"/>
          </a:xfrm>
        </p:spPr>
        <p:txBody>
          <a:bodyPr/>
          <a:lstStyle/>
          <a:p>
            <a:r>
              <a:rPr lang="en-US" dirty="0"/>
              <a:t>Course Set Up Cont.</a:t>
            </a:r>
          </a:p>
        </p:txBody>
      </p:sp>
      <p:sp>
        <p:nvSpPr>
          <p:cNvPr id="3" name="Content Placeholder 2">
            <a:extLst>
              <a:ext uri="{FF2B5EF4-FFF2-40B4-BE49-F238E27FC236}">
                <a16:creationId xmlns:a16="http://schemas.microsoft.com/office/drawing/2014/main" id="{C295A6BD-74E2-48F4-836F-7DC4A6A7BA9F}"/>
              </a:ext>
            </a:extLst>
          </p:cNvPr>
          <p:cNvSpPr>
            <a:spLocks noGrp="1"/>
          </p:cNvSpPr>
          <p:nvPr>
            <p:ph idx="1"/>
          </p:nvPr>
        </p:nvSpPr>
        <p:spPr>
          <a:xfrm>
            <a:off x="457200" y="2209800"/>
            <a:ext cx="8229600" cy="3916363"/>
          </a:xfrm>
        </p:spPr>
        <p:txBody>
          <a:bodyPr/>
          <a:lstStyle/>
          <a:p>
            <a:r>
              <a:rPr lang="en-US" dirty="0"/>
              <a:t>Composite Grading:  Admin set or teacher?</a:t>
            </a:r>
          </a:p>
          <a:p>
            <a:pPr lvl="1"/>
            <a:r>
              <a:rPr lang="en-US" dirty="0"/>
              <a:t>Works either way, but help staff set up if their choice so they understand what they want Vs. what they say</a:t>
            </a:r>
          </a:p>
          <a:p>
            <a:r>
              <a:rPr lang="en-US" dirty="0"/>
              <a:t>Course rules are for scheduling—may or may not have them</a:t>
            </a:r>
          </a:p>
          <a:p>
            <a:r>
              <a:rPr lang="en-US" dirty="0"/>
              <a:t>Fees:  if you use them, add them here</a:t>
            </a:r>
          </a:p>
          <a:p>
            <a:endParaRPr lang="en-US" dirty="0"/>
          </a:p>
        </p:txBody>
      </p:sp>
      <p:sp>
        <p:nvSpPr>
          <p:cNvPr id="4" name="Slide Number Placeholder 3">
            <a:extLst>
              <a:ext uri="{FF2B5EF4-FFF2-40B4-BE49-F238E27FC236}">
                <a16:creationId xmlns:a16="http://schemas.microsoft.com/office/drawing/2014/main" id="{0CC8C432-7D9C-4985-B068-C23FF3773180}"/>
              </a:ext>
            </a:extLst>
          </p:cNvPr>
          <p:cNvSpPr>
            <a:spLocks noGrp="1"/>
          </p:cNvSpPr>
          <p:nvPr>
            <p:ph type="sldNum" sz="quarter" idx="12"/>
          </p:nvPr>
        </p:nvSpPr>
        <p:spPr/>
        <p:txBody>
          <a:bodyPr/>
          <a:lstStyle/>
          <a:p>
            <a:pPr>
              <a:defRPr/>
            </a:pPr>
            <a:fld id="{F387D47D-2EC5-4C8A-B6DF-F028FC0F370E}" type="slidenum">
              <a:rPr lang="en-US" smtClean="0"/>
              <a:pPr>
                <a:defRPr/>
              </a:pPr>
              <a:t>19</a:t>
            </a:fld>
            <a:endParaRPr lang="en-US"/>
          </a:p>
        </p:txBody>
      </p:sp>
    </p:spTree>
    <p:extLst>
      <p:ext uri="{BB962C8B-B14F-4D97-AF65-F5344CB8AC3E}">
        <p14:creationId xmlns:p14="http://schemas.microsoft.com/office/powerpoint/2010/main" val="292617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838200"/>
            <a:ext cx="8229600" cy="1143000"/>
          </a:xfrm>
        </p:spPr>
        <p:txBody>
          <a:bodyPr/>
          <a:lstStyle/>
          <a:p>
            <a:r>
              <a:rPr lang="en-US" dirty="0"/>
              <a:t>Deb Fredrickson</a:t>
            </a:r>
          </a:p>
        </p:txBody>
      </p:sp>
      <p:pic>
        <p:nvPicPr>
          <p:cNvPr id="1027" name="Picture 3" descr="C:\Temp\Temporary Internet Files\Content.IE5\BEL46ZH8\MC90006014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905000"/>
            <a:ext cx="3885591" cy="424403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9A8160A-73D2-416E-96C2-A012B4F34179}"/>
              </a:ext>
            </a:extLst>
          </p:cNvPr>
          <p:cNvSpPr>
            <a:spLocks noGrp="1"/>
          </p:cNvSpPr>
          <p:nvPr>
            <p:ph type="sldNum" sz="quarter" idx="12"/>
          </p:nvPr>
        </p:nvSpPr>
        <p:spPr/>
        <p:txBody>
          <a:bodyPr/>
          <a:lstStyle/>
          <a:p>
            <a:pPr>
              <a:defRPr/>
            </a:pPr>
            <a:fld id="{DC67F174-7BE9-45A4-BEE2-DEA37C34124D}" type="slidenum">
              <a:rPr lang="en-US" smtClean="0"/>
              <a:pPr>
                <a:defRPr/>
              </a:pPr>
              <a:t>2</a:t>
            </a:fld>
            <a:endParaRPr lang="en-US"/>
          </a:p>
        </p:txBody>
      </p:sp>
    </p:spTree>
    <p:extLst>
      <p:ext uri="{BB962C8B-B14F-4D97-AF65-F5344CB8AC3E}">
        <p14:creationId xmlns:p14="http://schemas.microsoft.com/office/powerpoint/2010/main" val="736182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Section Set Up</a:t>
            </a:r>
          </a:p>
        </p:txBody>
      </p:sp>
      <p:sp>
        <p:nvSpPr>
          <p:cNvPr id="3" name="Content Placeholder 2"/>
          <p:cNvSpPr>
            <a:spLocks noGrp="1"/>
          </p:cNvSpPr>
          <p:nvPr>
            <p:ph idx="1"/>
          </p:nvPr>
        </p:nvSpPr>
        <p:spPr/>
        <p:txBody>
          <a:bodyPr/>
          <a:lstStyle/>
          <a:p>
            <a:r>
              <a:rPr lang="en-US" dirty="0"/>
              <a:t>Click on a section name</a:t>
            </a:r>
          </a:p>
          <a:p>
            <a:endParaRPr lang="en-US" dirty="0"/>
          </a:p>
        </p:txBody>
      </p:sp>
      <p:pic>
        <p:nvPicPr>
          <p:cNvPr id="4" name="Picture 3" descr="Screen Shot 2014-11-03 at 7.1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869" y="2168178"/>
            <a:ext cx="4132135" cy="4313369"/>
          </a:xfrm>
          <a:prstGeom prst="rect">
            <a:avLst/>
          </a:prstGeom>
        </p:spPr>
      </p:pic>
      <p:sp>
        <p:nvSpPr>
          <p:cNvPr id="5" name="Slide Number Placeholder 4">
            <a:extLst>
              <a:ext uri="{FF2B5EF4-FFF2-40B4-BE49-F238E27FC236}">
                <a16:creationId xmlns:a16="http://schemas.microsoft.com/office/drawing/2014/main" id="{2B116AA2-2824-4033-AD01-984ABF5BE7E6}"/>
              </a:ext>
            </a:extLst>
          </p:cNvPr>
          <p:cNvSpPr>
            <a:spLocks noGrp="1"/>
          </p:cNvSpPr>
          <p:nvPr>
            <p:ph type="sldNum" sz="quarter" idx="12"/>
          </p:nvPr>
        </p:nvSpPr>
        <p:spPr/>
        <p:txBody>
          <a:bodyPr/>
          <a:lstStyle/>
          <a:p>
            <a:pPr>
              <a:defRPr/>
            </a:pPr>
            <a:fld id="{F387D47D-2EC5-4C8A-B6DF-F028FC0F370E}" type="slidenum">
              <a:rPr lang="en-US" smtClean="0"/>
              <a:pPr>
                <a:defRPr/>
              </a:pPr>
              <a:t>20</a:t>
            </a:fld>
            <a:endParaRPr lang="en-US"/>
          </a:p>
        </p:txBody>
      </p:sp>
    </p:spTree>
    <p:extLst>
      <p:ext uri="{BB962C8B-B14F-4D97-AF65-F5344CB8AC3E}">
        <p14:creationId xmlns:p14="http://schemas.microsoft.com/office/powerpoint/2010/main" val="58065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Section Set Up	</a:t>
            </a:r>
          </a:p>
        </p:txBody>
      </p:sp>
      <p:sp>
        <p:nvSpPr>
          <p:cNvPr id="3" name="Content Placeholder 2"/>
          <p:cNvSpPr>
            <a:spLocks noGrp="1"/>
          </p:cNvSpPr>
          <p:nvPr>
            <p:ph idx="1"/>
          </p:nvPr>
        </p:nvSpPr>
        <p:spPr>
          <a:xfrm>
            <a:off x="457200" y="1905000"/>
            <a:ext cx="8229600" cy="4525963"/>
          </a:xfrm>
        </p:spPr>
        <p:txBody>
          <a:bodyPr/>
          <a:lstStyle/>
          <a:p>
            <a:r>
              <a:rPr lang="en-US" dirty="0"/>
              <a:t>Notice the setting—check marks for terms very important</a:t>
            </a:r>
          </a:p>
          <a:p>
            <a:r>
              <a:rPr lang="en-US" dirty="0"/>
              <a:t>Options:  Lunch count, display name (will show in portal and on report cards), room number, skinny sequence, new—online over-ride, max number students</a:t>
            </a:r>
          </a:p>
          <a:p>
            <a:endParaRPr lang="en-US" dirty="0"/>
          </a:p>
        </p:txBody>
      </p:sp>
      <p:sp>
        <p:nvSpPr>
          <p:cNvPr id="4" name="Slide Number Placeholder 3">
            <a:extLst>
              <a:ext uri="{FF2B5EF4-FFF2-40B4-BE49-F238E27FC236}">
                <a16:creationId xmlns:a16="http://schemas.microsoft.com/office/drawing/2014/main" id="{B230EB47-CF11-476E-AC9F-F1BF836582E4}"/>
              </a:ext>
            </a:extLst>
          </p:cNvPr>
          <p:cNvSpPr>
            <a:spLocks noGrp="1"/>
          </p:cNvSpPr>
          <p:nvPr>
            <p:ph type="sldNum" sz="quarter" idx="12"/>
          </p:nvPr>
        </p:nvSpPr>
        <p:spPr/>
        <p:txBody>
          <a:bodyPr/>
          <a:lstStyle/>
          <a:p>
            <a:pPr>
              <a:defRPr/>
            </a:pPr>
            <a:fld id="{F387D47D-2EC5-4C8A-B6DF-F028FC0F370E}" type="slidenum">
              <a:rPr lang="en-US" smtClean="0"/>
              <a:pPr>
                <a:defRPr/>
              </a:pPr>
              <a:t>21</a:t>
            </a:fld>
            <a:endParaRPr lang="en-US"/>
          </a:p>
        </p:txBody>
      </p:sp>
    </p:spTree>
    <p:extLst>
      <p:ext uri="{BB962C8B-B14F-4D97-AF65-F5344CB8AC3E}">
        <p14:creationId xmlns:p14="http://schemas.microsoft.com/office/powerpoint/2010/main" val="104920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Section Set Up</a:t>
            </a:r>
          </a:p>
        </p:txBody>
      </p:sp>
      <p:sp>
        <p:nvSpPr>
          <p:cNvPr id="3" name="Content Placeholder 2"/>
          <p:cNvSpPr>
            <a:spLocks noGrp="1"/>
          </p:cNvSpPr>
          <p:nvPr>
            <p:ph idx="1"/>
          </p:nvPr>
        </p:nvSpPr>
        <p:spPr/>
        <p:txBody>
          <a:bodyPr>
            <a:normAutofit/>
          </a:bodyPr>
          <a:lstStyle/>
          <a:p>
            <a:r>
              <a:rPr lang="en-US" dirty="0"/>
              <a:t>Staff history—use for new instructor or to add more (inclusion, team teaching, student teachers, Multi-district, </a:t>
            </a:r>
            <a:r>
              <a:rPr lang="en-US" dirty="0" err="1"/>
              <a:t>etc</a:t>
            </a:r>
            <a:r>
              <a:rPr lang="en-US" dirty="0"/>
              <a:t>)</a:t>
            </a:r>
          </a:p>
          <a:p>
            <a:r>
              <a:rPr lang="en-US" dirty="0"/>
              <a:t>Grading by task and grading by student—can help staff here with posting if need be</a:t>
            </a:r>
          </a:p>
          <a:p>
            <a:r>
              <a:rPr lang="en-US" dirty="0"/>
              <a:t>Roster—shows who is in the course</a:t>
            </a:r>
          </a:p>
          <a:p>
            <a:r>
              <a:rPr lang="en-US" dirty="0"/>
              <a:t>Roster Set-up tab (use until school starts)</a:t>
            </a:r>
          </a:p>
          <a:p>
            <a:r>
              <a:rPr lang="en-US" dirty="0"/>
              <a:t>Roster Copy can be your best friend</a:t>
            </a:r>
          </a:p>
        </p:txBody>
      </p:sp>
      <p:sp>
        <p:nvSpPr>
          <p:cNvPr id="4" name="Slide Number Placeholder 3">
            <a:extLst>
              <a:ext uri="{FF2B5EF4-FFF2-40B4-BE49-F238E27FC236}">
                <a16:creationId xmlns:a16="http://schemas.microsoft.com/office/drawing/2014/main" id="{DDE13D07-C4F2-49F3-9C80-A04341F23253}"/>
              </a:ext>
            </a:extLst>
          </p:cNvPr>
          <p:cNvSpPr>
            <a:spLocks noGrp="1"/>
          </p:cNvSpPr>
          <p:nvPr>
            <p:ph type="sldNum" sz="quarter" idx="12"/>
          </p:nvPr>
        </p:nvSpPr>
        <p:spPr/>
        <p:txBody>
          <a:bodyPr/>
          <a:lstStyle/>
          <a:p>
            <a:pPr>
              <a:defRPr/>
            </a:pPr>
            <a:fld id="{F387D47D-2EC5-4C8A-B6DF-F028FC0F370E}" type="slidenum">
              <a:rPr lang="en-US" smtClean="0"/>
              <a:pPr>
                <a:defRPr/>
              </a:pPr>
              <a:t>22</a:t>
            </a:fld>
            <a:endParaRPr lang="en-US"/>
          </a:p>
        </p:txBody>
      </p:sp>
    </p:spTree>
    <p:extLst>
      <p:ext uri="{BB962C8B-B14F-4D97-AF65-F5344CB8AC3E}">
        <p14:creationId xmlns:p14="http://schemas.microsoft.com/office/powerpoint/2010/main" val="389804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User Groups</a:t>
            </a:r>
          </a:p>
        </p:txBody>
      </p:sp>
      <p:sp>
        <p:nvSpPr>
          <p:cNvPr id="3" name="Content Placeholder 2"/>
          <p:cNvSpPr>
            <a:spLocks noGrp="1"/>
          </p:cNvSpPr>
          <p:nvPr>
            <p:ph idx="1"/>
          </p:nvPr>
        </p:nvSpPr>
        <p:spPr/>
        <p:txBody>
          <a:bodyPr/>
          <a:lstStyle/>
          <a:p>
            <a:r>
              <a:rPr lang="en-US" dirty="0"/>
              <a:t>Why have user groups?</a:t>
            </a:r>
          </a:p>
          <a:p>
            <a:pPr lvl="1"/>
            <a:r>
              <a:rPr lang="en-US" dirty="0"/>
              <a:t>Giving calendar rights</a:t>
            </a:r>
          </a:p>
          <a:p>
            <a:pPr lvl="1"/>
            <a:r>
              <a:rPr lang="en-US" dirty="0"/>
              <a:t>Helpful in scheduling</a:t>
            </a:r>
          </a:p>
          <a:p>
            <a:pPr lvl="1"/>
            <a:r>
              <a:rPr lang="en-US" dirty="0"/>
              <a:t>This can save you TIME!</a:t>
            </a:r>
          </a:p>
          <a:p>
            <a:pPr lvl="1"/>
            <a:r>
              <a:rPr lang="en-US" dirty="0"/>
              <a:t>Use the groups to build Ad Hoc reports for staff</a:t>
            </a:r>
          </a:p>
          <a:p>
            <a:pPr lvl="2"/>
            <a:r>
              <a:rPr lang="en-US" dirty="0"/>
              <a:t>Always make yourself a copy and save it to your account</a:t>
            </a:r>
          </a:p>
          <a:p>
            <a:pPr lvl="1"/>
            <a:r>
              <a:rPr lang="en-US" dirty="0"/>
              <a:t>Edit and view rights</a:t>
            </a:r>
          </a:p>
          <a:p>
            <a:pPr lvl="1"/>
            <a:r>
              <a:rPr lang="en-US" dirty="0"/>
              <a:t>Membership summary</a:t>
            </a:r>
          </a:p>
        </p:txBody>
      </p:sp>
      <p:sp>
        <p:nvSpPr>
          <p:cNvPr id="4" name="Slide Number Placeholder 3">
            <a:extLst>
              <a:ext uri="{FF2B5EF4-FFF2-40B4-BE49-F238E27FC236}">
                <a16:creationId xmlns:a16="http://schemas.microsoft.com/office/drawing/2014/main" id="{0DA08F85-26FA-4654-8581-E7829E0E4FED}"/>
              </a:ext>
            </a:extLst>
          </p:cNvPr>
          <p:cNvSpPr>
            <a:spLocks noGrp="1"/>
          </p:cNvSpPr>
          <p:nvPr>
            <p:ph type="sldNum" sz="quarter" idx="12"/>
          </p:nvPr>
        </p:nvSpPr>
        <p:spPr/>
        <p:txBody>
          <a:bodyPr/>
          <a:lstStyle/>
          <a:p>
            <a:pPr>
              <a:defRPr/>
            </a:pPr>
            <a:fld id="{F387D47D-2EC5-4C8A-B6DF-F028FC0F370E}" type="slidenum">
              <a:rPr lang="en-US" smtClean="0"/>
              <a:pPr>
                <a:defRPr/>
              </a:pPr>
              <a:t>23</a:t>
            </a:fld>
            <a:endParaRPr lang="en-US"/>
          </a:p>
        </p:txBody>
      </p:sp>
    </p:spTree>
    <p:extLst>
      <p:ext uri="{BB962C8B-B14F-4D97-AF65-F5344CB8AC3E}">
        <p14:creationId xmlns:p14="http://schemas.microsoft.com/office/powerpoint/2010/main" val="150915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Groups	</a:t>
            </a:r>
          </a:p>
        </p:txBody>
      </p:sp>
      <p:sp>
        <p:nvSpPr>
          <p:cNvPr id="3" name="Content Placeholder 2"/>
          <p:cNvSpPr>
            <a:spLocks noGrp="1"/>
          </p:cNvSpPr>
          <p:nvPr>
            <p:ph idx="1"/>
          </p:nvPr>
        </p:nvSpPr>
        <p:spPr>
          <a:xfrm>
            <a:off x="457200" y="2209800"/>
            <a:ext cx="8229600" cy="4525963"/>
          </a:xfrm>
        </p:spPr>
        <p:txBody>
          <a:bodyPr/>
          <a:lstStyle/>
          <a:p>
            <a:r>
              <a:rPr lang="en-US" dirty="0"/>
              <a:t>Never remove people from Campus</a:t>
            </a:r>
          </a:p>
          <a:p>
            <a:pPr lvl="1"/>
            <a:r>
              <a:rPr lang="en-US" dirty="0"/>
              <a:t>Only remove their rights</a:t>
            </a:r>
          </a:p>
          <a:p>
            <a:r>
              <a:rPr lang="en-US" dirty="0"/>
              <a:t>Are you a Campus Administrator?</a:t>
            </a:r>
          </a:p>
          <a:p>
            <a:pPr lvl="1"/>
            <a:r>
              <a:rPr lang="en-US" dirty="0"/>
              <a:t>Add yourself to the groups</a:t>
            </a:r>
          </a:p>
          <a:p>
            <a:pPr lvl="1"/>
            <a:r>
              <a:rPr lang="en-US" dirty="0"/>
              <a:t>Refresh your rights after each update</a:t>
            </a:r>
          </a:p>
        </p:txBody>
      </p:sp>
      <p:sp>
        <p:nvSpPr>
          <p:cNvPr id="4" name="Slide Number Placeholder 3">
            <a:extLst>
              <a:ext uri="{FF2B5EF4-FFF2-40B4-BE49-F238E27FC236}">
                <a16:creationId xmlns:a16="http://schemas.microsoft.com/office/drawing/2014/main" id="{AD662285-49DB-49F9-9EBA-7A2F03E923E7}"/>
              </a:ext>
            </a:extLst>
          </p:cNvPr>
          <p:cNvSpPr>
            <a:spLocks noGrp="1"/>
          </p:cNvSpPr>
          <p:nvPr>
            <p:ph type="sldNum" sz="quarter" idx="12"/>
          </p:nvPr>
        </p:nvSpPr>
        <p:spPr/>
        <p:txBody>
          <a:bodyPr/>
          <a:lstStyle/>
          <a:p>
            <a:pPr>
              <a:defRPr/>
            </a:pPr>
            <a:fld id="{F387D47D-2EC5-4C8A-B6DF-F028FC0F370E}" type="slidenum">
              <a:rPr lang="en-US" smtClean="0"/>
              <a:pPr>
                <a:defRPr/>
              </a:pPr>
              <a:t>24</a:t>
            </a:fld>
            <a:endParaRPr lang="en-US"/>
          </a:p>
        </p:txBody>
      </p:sp>
    </p:spTree>
    <p:extLst>
      <p:ext uri="{BB962C8B-B14F-4D97-AF65-F5344CB8AC3E}">
        <p14:creationId xmlns:p14="http://schemas.microsoft.com/office/powerpoint/2010/main" val="70925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15962"/>
          </a:xfrm>
        </p:spPr>
        <p:txBody>
          <a:bodyPr>
            <a:normAutofit/>
          </a:bodyPr>
          <a:lstStyle/>
          <a:p>
            <a:r>
              <a:rPr lang="en-US" sz="3200" dirty="0"/>
              <a:t>User Security</a:t>
            </a:r>
          </a:p>
        </p:txBody>
      </p:sp>
      <p:sp>
        <p:nvSpPr>
          <p:cNvPr id="3" name="Content Placeholder 2"/>
          <p:cNvSpPr>
            <a:spLocks noGrp="1"/>
          </p:cNvSpPr>
          <p:nvPr>
            <p:ph idx="1"/>
          </p:nvPr>
        </p:nvSpPr>
        <p:spPr>
          <a:xfrm>
            <a:off x="457200" y="1752600"/>
            <a:ext cx="8229600" cy="4983163"/>
          </a:xfrm>
        </p:spPr>
        <p:txBody>
          <a:bodyPr>
            <a:normAutofit/>
          </a:bodyPr>
          <a:lstStyle/>
          <a:p>
            <a:pPr marL="0" indent="0">
              <a:buNone/>
            </a:pPr>
            <a:r>
              <a:rPr lang="en-US" sz="2000" b="1" dirty="0">
                <a:hlinkClick r:id="rId3"/>
              </a:rPr>
              <a:t>User Groups</a:t>
            </a:r>
            <a:endParaRPr lang="en-US" sz="2000" b="1" dirty="0"/>
          </a:p>
          <a:p>
            <a:pPr marL="0" indent="0">
              <a:buNone/>
            </a:pPr>
            <a:r>
              <a:rPr lang="en-US" sz="1600" dirty="0"/>
              <a:t>User groups can be used to consistently assign rights across the district.  </a:t>
            </a:r>
          </a:p>
          <a:p>
            <a:r>
              <a:rPr lang="en-US" sz="1600" dirty="0"/>
              <a:t>Under System Administration, User Security, User Groups, select </a:t>
            </a:r>
            <a:r>
              <a:rPr lang="en-US" sz="1600" b="1" dirty="0"/>
              <a:t>Create a New User Group</a:t>
            </a:r>
          </a:p>
          <a:p>
            <a:r>
              <a:rPr lang="en-US" sz="1600" dirty="0"/>
              <a:t>On the </a:t>
            </a:r>
            <a:r>
              <a:rPr lang="en-US" sz="1600" b="1" dirty="0"/>
              <a:t>Tool Rights</a:t>
            </a:r>
            <a:r>
              <a:rPr lang="en-US" sz="1600" dirty="0"/>
              <a:t> tab, select the appropriate user tools </a:t>
            </a:r>
          </a:p>
          <a:p>
            <a:pPr marL="0" indent="0">
              <a:buNone/>
            </a:pPr>
            <a:endParaRPr lang="en-US" sz="1600" dirty="0"/>
          </a:p>
          <a:p>
            <a:pPr marL="0" indent="0">
              <a:buNone/>
            </a:pPr>
            <a:r>
              <a:rPr lang="en-US" sz="2000" b="1" dirty="0">
                <a:hlinkClick r:id="rId4"/>
              </a:rPr>
              <a:t>Calendar Rights</a:t>
            </a:r>
            <a:endParaRPr lang="en-US" sz="2000" b="1" dirty="0"/>
          </a:p>
          <a:p>
            <a:pPr marL="0" indent="0">
              <a:buNone/>
            </a:pPr>
            <a:r>
              <a:rPr lang="en-US" sz="1600" dirty="0"/>
              <a:t>Calendar rights determine the schools and years a user or group of users can see.  These should be assigned to a group that does not have tool rights</a:t>
            </a:r>
          </a:p>
          <a:p>
            <a:r>
              <a:rPr lang="en-US" sz="1600" dirty="0"/>
              <a:t>Assign the appropriate calendar year and school on the </a:t>
            </a:r>
            <a:r>
              <a:rPr lang="en-US" sz="1600" b="1" dirty="0"/>
              <a:t>Calendar Rights</a:t>
            </a:r>
            <a:r>
              <a:rPr lang="en-US" sz="1600" dirty="0"/>
              <a:t> tab.  The modify checkbox determines read or inquiry only rights for the specified </a:t>
            </a:r>
            <a:r>
              <a:rPr lang="en-US" sz="1600" dirty="0" err="1"/>
              <a:t>caledar</a:t>
            </a:r>
            <a:r>
              <a:rPr lang="en-US" sz="1600" dirty="0"/>
              <a:t>. </a:t>
            </a:r>
          </a:p>
          <a:p>
            <a:endParaRPr lang="en-US" sz="1600" dirty="0"/>
          </a:p>
          <a:p>
            <a:pPr marL="0" indent="0">
              <a:buNone/>
            </a:pPr>
            <a:r>
              <a:rPr lang="en-US" sz="2000" b="1" dirty="0">
                <a:hlinkClick r:id="rId5"/>
              </a:rPr>
              <a:t>User Accounts</a:t>
            </a:r>
            <a:endParaRPr lang="en-US" sz="2000" b="1" dirty="0"/>
          </a:p>
          <a:p>
            <a:pPr marL="0" indent="0">
              <a:buNone/>
            </a:pPr>
            <a:r>
              <a:rPr lang="en-US" sz="1600" dirty="0"/>
              <a:t>User accounts can only be created after a person record has been created.  Each user should be assigned to the appropriate tool groups and calendar groups.  </a:t>
            </a:r>
          </a:p>
        </p:txBody>
      </p:sp>
      <p:sp>
        <p:nvSpPr>
          <p:cNvPr id="4" name="Slide Number Placeholder 3">
            <a:extLst>
              <a:ext uri="{FF2B5EF4-FFF2-40B4-BE49-F238E27FC236}">
                <a16:creationId xmlns:a16="http://schemas.microsoft.com/office/drawing/2014/main" id="{F4E8AB30-5151-4418-99AA-5330E8C5522E}"/>
              </a:ext>
            </a:extLst>
          </p:cNvPr>
          <p:cNvSpPr>
            <a:spLocks noGrp="1"/>
          </p:cNvSpPr>
          <p:nvPr>
            <p:ph type="sldNum" sz="quarter" idx="12"/>
          </p:nvPr>
        </p:nvSpPr>
        <p:spPr/>
        <p:txBody>
          <a:bodyPr/>
          <a:lstStyle/>
          <a:p>
            <a:pPr>
              <a:defRPr/>
            </a:pPr>
            <a:fld id="{F387D47D-2EC5-4C8A-B6DF-F028FC0F370E}" type="slidenum">
              <a:rPr lang="en-US" smtClean="0"/>
              <a:pPr>
                <a:defRPr/>
              </a:pPr>
              <a:t>25</a:t>
            </a:fld>
            <a:endParaRPr lang="en-US"/>
          </a:p>
        </p:txBody>
      </p:sp>
    </p:spTree>
    <p:extLst>
      <p:ext uri="{BB962C8B-B14F-4D97-AF65-F5344CB8AC3E}">
        <p14:creationId xmlns:p14="http://schemas.microsoft.com/office/powerpoint/2010/main" val="3951238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Denise Cavigielli</a:t>
            </a:r>
          </a:p>
        </p:txBody>
      </p:sp>
      <p:pic>
        <p:nvPicPr>
          <p:cNvPr id="3074" name="Picture 2" descr="C:\Temp\Temporary Internet Files\Content.IE5\CFAWQG73\MC90005611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343" y="1992086"/>
            <a:ext cx="5486400" cy="43762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932B837-AB4A-46E5-8A6E-A7BF8873FEDF}"/>
              </a:ext>
            </a:extLst>
          </p:cNvPr>
          <p:cNvSpPr>
            <a:spLocks noGrp="1"/>
          </p:cNvSpPr>
          <p:nvPr>
            <p:ph type="sldNum" sz="quarter" idx="12"/>
          </p:nvPr>
        </p:nvSpPr>
        <p:spPr/>
        <p:txBody>
          <a:bodyPr/>
          <a:lstStyle/>
          <a:p>
            <a:pPr>
              <a:defRPr/>
            </a:pPr>
            <a:fld id="{F41BAF23-B808-4891-8291-DFF58C436678}" type="slidenum">
              <a:rPr lang="en-US" smtClean="0"/>
              <a:pPr>
                <a:defRPr/>
              </a:pPr>
              <a:t>26</a:t>
            </a:fld>
            <a:endParaRPr lang="en-US"/>
          </a:p>
        </p:txBody>
      </p:sp>
    </p:spTree>
    <p:extLst>
      <p:ext uri="{BB962C8B-B14F-4D97-AF65-F5344CB8AC3E}">
        <p14:creationId xmlns:p14="http://schemas.microsoft.com/office/powerpoint/2010/main" val="16415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84238"/>
          </a:xfrm>
        </p:spPr>
        <p:txBody>
          <a:bodyPr/>
          <a:lstStyle/>
          <a:p>
            <a:r>
              <a:rPr lang="en-US" dirty="0"/>
              <a:t>Locker Maintenance</a:t>
            </a:r>
          </a:p>
        </p:txBody>
      </p:sp>
      <p:sp>
        <p:nvSpPr>
          <p:cNvPr id="7" name="Content Placeholder 2"/>
          <p:cNvSpPr>
            <a:spLocks noGrp="1"/>
          </p:cNvSpPr>
          <p:nvPr>
            <p:ph sz="half" idx="2"/>
          </p:nvPr>
        </p:nvSpPr>
        <p:spPr>
          <a:xfrm>
            <a:off x="457200" y="1752600"/>
            <a:ext cx="4040188" cy="3951288"/>
          </a:xfrm>
        </p:spPr>
        <p:txBody>
          <a:bodyPr>
            <a:normAutofit fontScale="85000" lnSpcReduction="20000"/>
          </a:bodyPr>
          <a:lstStyle/>
          <a:p>
            <a:pPr marL="0" indent="0">
              <a:buNone/>
            </a:pPr>
            <a:r>
              <a:rPr lang="en-US" sz="2000" b="1" dirty="0"/>
              <a:t>Combination Rotation</a:t>
            </a:r>
            <a:endParaRPr lang="en-US" sz="2800" b="1" dirty="0"/>
          </a:p>
          <a:p>
            <a:r>
              <a:rPr lang="en-US" sz="1600" dirty="0"/>
              <a:t>Rotate the combination number sequence using the Combination Rotation Wizard located under System Administration-&gt;Lockers</a:t>
            </a:r>
          </a:p>
          <a:p>
            <a:endParaRPr lang="en-US" sz="1600" dirty="0"/>
          </a:p>
          <a:p>
            <a:endParaRPr lang="en-US" sz="1600" dirty="0"/>
          </a:p>
          <a:p>
            <a:pPr marL="0" indent="0">
              <a:buNone/>
            </a:pPr>
            <a:r>
              <a:rPr lang="en-US" sz="2000" b="1" dirty="0"/>
              <a:t>Locker Batch End Wizard</a:t>
            </a:r>
          </a:p>
          <a:p>
            <a:r>
              <a:rPr lang="en-US" sz="1600" dirty="0"/>
              <a:t>Use the Locker Batch End Wizard located under System Administration-&gt;Lockers to end locker assignments for last year’s students.  Note the Locker Effective Date should be a date when students would still be assigned to lockers (typically the last day of school). </a:t>
            </a:r>
          </a:p>
          <a:p>
            <a:endParaRPr lang="en-US" sz="1600" dirty="0"/>
          </a:p>
          <a:p>
            <a:endParaRPr lang="en-US" sz="1600" dirty="0"/>
          </a:p>
          <a:p>
            <a:pPr marL="0" indent="0">
              <a:buNone/>
            </a:pPr>
            <a:r>
              <a:rPr lang="en-US" sz="2000" b="1" dirty="0"/>
              <a:t>Locker Schedule Wizard</a:t>
            </a:r>
          </a:p>
          <a:p>
            <a:r>
              <a:rPr lang="en-US" sz="1600" dirty="0"/>
              <a:t>Use the Locker Schedule Wizard located under System Administration-&gt;Lockers to assign students to lockers. </a:t>
            </a:r>
          </a:p>
          <a:p>
            <a:pPr marL="0" indent="0">
              <a:buNone/>
            </a:pPr>
            <a:endParaRPr lang="en-US" sz="2000" b="1" dirty="0"/>
          </a:p>
        </p:txBody>
      </p:sp>
      <p:pic>
        <p:nvPicPr>
          <p:cNvPr id="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815104" y="1524000"/>
            <a:ext cx="3485715" cy="220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810000"/>
            <a:ext cx="3505200" cy="255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E2057304-31D4-4944-98C1-69E02715F1C9}"/>
              </a:ext>
            </a:extLst>
          </p:cNvPr>
          <p:cNvSpPr>
            <a:spLocks noGrp="1"/>
          </p:cNvSpPr>
          <p:nvPr>
            <p:ph type="sldNum" sz="quarter" idx="12"/>
          </p:nvPr>
        </p:nvSpPr>
        <p:spPr/>
        <p:txBody>
          <a:bodyPr/>
          <a:lstStyle/>
          <a:p>
            <a:pPr>
              <a:defRPr/>
            </a:pPr>
            <a:fld id="{21A70D33-E27E-44C7-BE21-BE6215086D2E}" type="slidenum">
              <a:rPr lang="en-US" smtClean="0"/>
              <a:pPr>
                <a:defRPr/>
              </a:pPr>
              <a:t>27</a:t>
            </a:fld>
            <a:endParaRPr lang="en-US"/>
          </a:p>
        </p:txBody>
      </p:sp>
    </p:spTree>
    <p:extLst>
      <p:ext uri="{BB962C8B-B14F-4D97-AF65-F5344CB8AC3E}">
        <p14:creationId xmlns:p14="http://schemas.microsoft.com/office/powerpoint/2010/main" val="116520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a:bodyPr>
          <a:lstStyle/>
          <a:p>
            <a:r>
              <a:rPr lang="en-US" sz="3600" dirty="0"/>
              <a:t>Parent Portal Accounts</a:t>
            </a:r>
          </a:p>
        </p:txBody>
      </p:sp>
      <p:sp>
        <p:nvSpPr>
          <p:cNvPr id="3" name="Content Placeholder 2"/>
          <p:cNvSpPr>
            <a:spLocks noGrp="1"/>
          </p:cNvSpPr>
          <p:nvPr>
            <p:ph idx="1"/>
          </p:nvPr>
        </p:nvSpPr>
        <p:spPr>
          <a:xfrm>
            <a:off x="457200" y="1752600"/>
            <a:ext cx="8229600" cy="4373563"/>
          </a:xfrm>
        </p:spPr>
        <p:txBody>
          <a:bodyPr>
            <a:normAutofit/>
          </a:bodyPr>
          <a:lstStyle/>
          <a:p>
            <a:pPr marL="0" indent="0">
              <a:buNone/>
            </a:pPr>
            <a:r>
              <a:rPr lang="en-US" sz="2000" dirty="0"/>
              <a:t>Use the tools in the Batch and Import Wizards located under System Administration-&gt; User Security to create parent/guardian accounts or create a message to send to parents to create their own account.  </a:t>
            </a:r>
          </a:p>
          <a:p>
            <a:pPr marL="0" indent="0">
              <a:buNone/>
            </a:pPr>
            <a:endParaRPr lang="en-US" sz="1600" dirty="0"/>
          </a:p>
          <a:p>
            <a:pPr marL="0" indent="0">
              <a:buNone/>
            </a:pPr>
            <a:r>
              <a:rPr lang="en-US" sz="1600" dirty="0"/>
              <a:t>	</a:t>
            </a:r>
          </a:p>
          <a:p>
            <a:pPr marL="0" indent="0">
              <a:buNone/>
            </a:pPr>
            <a:endParaRPr lang="en-US" sz="2000" dirty="0"/>
          </a:p>
          <a:p>
            <a:endParaRPr lang="en-US"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95600"/>
            <a:ext cx="5943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62C2169-E701-4C6E-A45B-CC64BD469111}"/>
              </a:ext>
            </a:extLst>
          </p:cNvPr>
          <p:cNvSpPr>
            <a:spLocks noGrp="1"/>
          </p:cNvSpPr>
          <p:nvPr>
            <p:ph type="sldNum" sz="quarter" idx="12"/>
          </p:nvPr>
        </p:nvSpPr>
        <p:spPr/>
        <p:txBody>
          <a:bodyPr/>
          <a:lstStyle/>
          <a:p>
            <a:pPr>
              <a:defRPr/>
            </a:pPr>
            <a:fld id="{F387D47D-2EC5-4C8A-B6DF-F028FC0F370E}" type="slidenum">
              <a:rPr lang="en-US" smtClean="0"/>
              <a:pPr>
                <a:defRPr/>
              </a:pPr>
              <a:t>28</a:t>
            </a:fld>
            <a:endParaRPr lang="en-US"/>
          </a:p>
        </p:txBody>
      </p:sp>
    </p:spTree>
    <p:extLst>
      <p:ext uri="{BB962C8B-B14F-4D97-AF65-F5344CB8AC3E}">
        <p14:creationId xmlns:p14="http://schemas.microsoft.com/office/powerpoint/2010/main" val="1155983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6492"/>
            <a:ext cx="8229600" cy="609600"/>
          </a:xfrm>
        </p:spPr>
        <p:txBody>
          <a:bodyPr/>
          <a:lstStyle/>
          <a:p>
            <a:r>
              <a:rPr lang="en-US" dirty="0"/>
              <a:t>Preferences</a:t>
            </a:r>
          </a:p>
        </p:txBody>
      </p:sp>
      <p:sp>
        <p:nvSpPr>
          <p:cNvPr id="4" name="Content Placeholder 2"/>
          <p:cNvSpPr>
            <a:spLocks noGrp="1"/>
          </p:cNvSpPr>
          <p:nvPr>
            <p:ph idx="1"/>
          </p:nvPr>
        </p:nvSpPr>
        <p:spPr/>
        <p:txBody>
          <a:bodyPr>
            <a:normAutofit/>
          </a:bodyPr>
          <a:lstStyle/>
          <a:p>
            <a:pPr marL="0" indent="0">
              <a:buNone/>
            </a:pPr>
            <a:r>
              <a:rPr lang="en-US" sz="1600" dirty="0"/>
              <a:t>	</a:t>
            </a:r>
          </a:p>
          <a:p>
            <a:pPr marL="0" indent="0">
              <a:buNone/>
            </a:pPr>
            <a:endParaRPr lang="en-US" sz="2000" dirty="0"/>
          </a:p>
          <a:p>
            <a:endParaRPr lang="en-US" sz="1600" dirty="0"/>
          </a:p>
        </p:txBody>
      </p:sp>
      <p:sp>
        <p:nvSpPr>
          <p:cNvPr id="6" name="Content Placeholder 2"/>
          <p:cNvSpPr txBox="1">
            <a:spLocks/>
          </p:cNvSpPr>
          <p:nvPr/>
        </p:nvSpPr>
        <p:spPr bwMode="auto">
          <a:xfrm>
            <a:off x="457200" y="1828800"/>
            <a:ext cx="38862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a:hlinkClick r:id="rId2"/>
              </a:rPr>
              <a:t>Portal Preferences</a:t>
            </a:r>
            <a:endParaRPr lang="en-US" sz="2000" b="1" dirty="0"/>
          </a:p>
          <a:p>
            <a:r>
              <a:rPr lang="en-US" sz="1600" dirty="0"/>
              <a:t>Portal preferences allows districts to choose what features are available to parents in the portal view.  Preference setup is located under System Administration, Portal, Preferences.  The preferences are specific to each school.</a:t>
            </a:r>
          </a:p>
          <a:p>
            <a:pPr marL="0" indent="0">
              <a:buFont typeface="Arial" charset="0"/>
              <a:buNone/>
            </a:pPr>
            <a:endParaRPr lang="en-US" sz="1600" dirty="0"/>
          </a:p>
          <a:p>
            <a:pPr marL="0" indent="0">
              <a:buFont typeface="Arial" charset="0"/>
              <a:buNone/>
            </a:pPr>
            <a:r>
              <a:rPr lang="en-US" sz="2000" b="1" dirty="0">
                <a:hlinkClick r:id="rId3"/>
              </a:rPr>
              <a:t>Report Preferences</a:t>
            </a:r>
            <a:endParaRPr lang="en-US" sz="2000" b="1" dirty="0"/>
          </a:p>
          <a:p>
            <a:r>
              <a:rPr lang="en-US" sz="1600" dirty="0"/>
              <a:t>Report preferences allow districts to configure schedule, report card and transcript reports.</a:t>
            </a:r>
          </a:p>
          <a:p>
            <a:r>
              <a:rPr lang="en-US" sz="1600" dirty="0"/>
              <a:t>Reports can be rolled forward each year using the </a:t>
            </a:r>
            <a:r>
              <a:rPr lang="en-US" sz="1600" dirty="0">
                <a:hlinkClick r:id="rId4"/>
              </a:rPr>
              <a:t>Report Roll Forward</a:t>
            </a:r>
            <a:r>
              <a:rPr lang="en-US" sz="1600" dirty="0"/>
              <a:t> tool.  </a:t>
            </a:r>
          </a:p>
          <a:p>
            <a:endParaRPr lang="en-US" sz="1600" dirty="0"/>
          </a:p>
          <a:p>
            <a:pPr marL="0" indent="0">
              <a:buFont typeface="Arial" charset="0"/>
              <a:buNone/>
            </a:pPr>
            <a:r>
              <a:rPr lang="en-US" sz="2000" b="1" dirty="0">
                <a:hlinkClick r:id="rId5"/>
              </a:rPr>
              <a:t>Resources</a:t>
            </a:r>
            <a:endParaRPr lang="en-US" sz="2000" b="1" dirty="0"/>
          </a:p>
          <a:p>
            <a:pPr marL="0" indent="0">
              <a:buFont typeface="Arial" charset="0"/>
              <a:buNone/>
            </a:pPr>
            <a:r>
              <a:rPr lang="en-US" sz="1600" dirty="0"/>
              <a:t>User the Resources tools to manage departments, rooms, standards and lockers, locks and locker locations.  </a:t>
            </a:r>
          </a:p>
          <a:p>
            <a:pPr marL="0" indent="0">
              <a:buFont typeface="Arial" charset="0"/>
              <a:buNone/>
            </a:pPr>
            <a:endParaRPr lang="en-US" sz="1600" dirty="0"/>
          </a:p>
          <a:p>
            <a:pPr marL="0" indent="0">
              <a:buFont typeface="Arial" charset="0"/>
              <a:buNone/>
            </a:pPr>
            <a:endParaRPr lang="en-US" sz="2000" b="1" dirty="0"/>
          </a:p>
          <a:p>
            <a:endParaRPr lang="en-US" sz="1600" dirty="0"/>
          </a:p>
          <a:p>
            <a:pPr marL="0" indent="0">
              <a:buFont typeface="Arial" charset="0"/>
              <a:buNone/>
            </a:pPr>
            <a:endParaRPr lang="en-US" sz="1600" dirty="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438401"/>
            <a:ext cx="2514600" cy="2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60BBD370-2690-4D34-B1EE-69A31AC819FA}"/>
              </a:ext>
            </a:extLst>
          </p:cNvPr>
          <p:cNvSpPr>
            <a:spLocks noGrp="1"/>
          </p:cNvSpPr>
          <p:nvPr>
            <p:ph type="sldNum" sz="quarter" idx="12"/>
          </p:nvPr>
        </p:nvSpPr>
        <p:spPr/>
        <p:txBody>
          <a:bodyPr/>
          <a:lstStyle/>
          <a:p>
            <a:pPr>
              <a:defRPr/>
            </a:pPr>
            <a:fld id="{F387D47D-2EC5-4C8A-B6DF-F028FC0F370E}" type="slidenum">
              <a:rPr lang="en-US" smtClean="0"/>
              <a:pPr>
                <a:defRPr/>
              </a:pPr>
              <a:t>29</a:t>
            </a:fld>
            <a:endParaRPr lang="en-US"/>
          </a:p>
        </p:txBody>
      </p:sp>
    </p:spTree>
    <p:extLst>
      <p:ext uri="{BB962C8B-B14F-4D97-AF65-F5344CB8AC3E}">
        <p14:creationId xmlns:p14="http://schemas.microsoft.com/office/powerpoint/2010/main" val="1291370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1-03 at 5.45.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409" y="1867648"/>
            <a:ext cx="6314809" cy="4075346"/>
          </a:xfrm>
          <a:prstGeom prst="rect">
            <a:avLst/>
          </a:prstGeom>
        </p:spPr>
      </p:pic>
      <p:sp>
        <p:nvSpPr>
          <p:cNvPr id="4" name="Title 3"/>
          <p:cNvSpPr>
            <a:spLocks noGrp="1"/>
          </p:cNvSpPr>
          <p:nvPr>
            <p:ph type="title"/>
          </p:nvPr>
        </p:nvSpPr>
        <p:spPr>
          <a:xfrm>
            <a:off x="457200" y="737658"/>
            <a:ext cx="8229600" cy="1143000"/>
          </a:xfrm>
        </p:spPr>
        <p:txBody>
          <a:bodyPr/>
          <a:lstStyle/>
          <a:p>
            <a:r>
              <a:rPr lang="en-US" dirty="0"/>
              <a:t>Step 1:  Create School Year</a:t>
            </a:r>
          </a:p>
        </p:txBody>
      </p:sp>
      <p:sp>
        <p:nvSpPr>
          <p:cNvPr id="2" name="Slide Number Placeholder 1">
            <a:extLst>
              <a:ext uri="{FF2B5EF4-FFF2-40B4-BE49-F238E27FC236}">
                <a16:creationId xmlns:a16="http://schemas.microsoft.com/office/drawing/2014/main" id="{C75372AE-85CE-4112-B99E-3EBCA08EF0B6}"/>
              </a:ext>
            </a:extLst>
          </p:cNvPr>
          <p:cNvSpPr>
            <a:spLocks noGrp="1"/>
          </p:cNvSpPr>
          <p:nvPr>
            <p:ph type="sldNum" sz="quarter" idx="12"/>
          </p:nvPr>
        </p:nvSpPr>
        <p:spPr/>
        <p:txBody>
          <a:bodyPr/>
          <a:lstStyle/>
          <a:p>
            <a:pPr>
              <a:defRPr/>
            </a:pPr>
            <a:fld id="{76A9002D-79C9-45F7-8AD1-CD79CCBD870A}" type="slidenum">
              <a:rPr lang="en-US" smtClean="0"/>
              <a:pPr>
                <a:defRPr/>
              </a:pPr>
              <a:t>3</a:t>
            </a:fld>
            <a:endParaRPr lang="en-US"/>
          </a:p>
        </p:txBody>
      </p:sp>
    </p:spTree>
    <p:extLst>
      <p:ext uri="{BB962C8B-B14F-4D97-AF65-F5344CB8AC3E}">
        <p14:creationId xmlns:p14="http://schemas.microsoft.com/office/powerpoint/2010/main" val="111582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914400"/>
          </a:xfrm>
        </p:spPr>
        <p:txBody>
          <a:bodyPr>
            <a:normAutofit/>
          </a:bodyPr>
          <a:lstStyle/>
          <a:p>
            <a:r>
              <a:rPr lang="en-US" sz="3600" dirty="0"/>
              <a:t>Preferences Cont.</a:t>
            </a:r>
          </a:p>
        </p:txBody>
      </p:sp>
      <p:sp>
        <p:nvSpPr>
          <p:cNvPr id="3" name="Content Placeholder 2"/>
          <p:cNvSpPr>
            <a:spLocks noGrp="1"/>
          </p:cNvSpPr>
          <p:nvPr>
            <p:ph idx="1"/>
          </p:nvPr>
        </p:nvSpPr>
        <p:spPr>
          <a:xfrm>
            <a:off x="457200" y="1447800"/>
            <a:ext cx="8229600" cy="4953000"/>
          </a:xfrm>
        </p:spPr>
        <p:txBody>
          <a:bodyPr>
            <a:normAutofit/>
          </a:bodyPr>
          <a:lstStyle/>
          <a:p>
            <a:pPr marL="0" indent="0">
              <a:buNone/>
            </a:pPr>
            <a:r>
              <a:rPr lang="en-US" sz="2000" dirty="0"/>
              <a:t>Photo file export</a:t>
            </a:r>
          </a:p>
          <a:p>
            <a:r>
              <a:rPr lang="en-US" sz="1600" dirty="0"/>
              <a:t>Use the Photo Export option under System Administration-&gt;Student to create a student file for photography company use. </a:t>
            </a:r>
          </a:p>
          <a:p>
            <a:endParaRPr lang="en-US" sz="1600" dirty="0"/>
          </a:p>
          <a:p>
            <a:pPr marL="0" indent="0">
              <a:buNone/>
            </a:pPr>
            <a:r>
              <a:rPr lang="en-US" sz="2000" dirty="0"/>
              <a:t>Photo Import</a:t>
            </a:r>
          </a:p>
          <a:p>
            <a:r>
              <a:rPr lang="en-US" sz="1600" dirty="0"/>
              <a:t>Use the Photo Import option to load student photos  from photography companies into Infinite Campus.  </a:t>
            </a:r>
          </a:p>
          <a:p>
            <a:pPr marL="0" indent="0">
              <a:buNone/>
            </a:pPr>
            <a:r>
              <a:rPr lang="en-US" sz="1600" dirty="0"/>
              <a:t>	</a:t>
            </a:r>
          </a:p>
          <a:p>
            <a:pPr marL="0" indent="0">
              <a:buNone/>
            </a:pPr>
            <a:endParaRPr lang="en-US" sz="2000" dirty="0"/>
          </a:p>
          <a:p>
            <a:endParaRPr lang="en-US"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76601"/>
            <a:ext cx="4495800" cy="233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29995E96-E394-4886-98E2-75D8981EAB5D}"/>
              </a:ext>
            </a:extLst>
          </p:cNvPr>
          <p:cNvSpPr>
            <a:spLocks noGrp="1"/>
          </p:cNvSpPr>
          <p:nvPr>
            <p:ph type="sldNum" sz="quarter" idx="12"/>
          </p:nvPr>
        </p:nvSpPr>
        <p:spPr/>
        <p:txBody>
          <a:bodyPr/>
          <a:lstStyle/>
          <a:p>
            <a:pPr>
              <a:defRPr/>
            </a:pPr>
            <a:fld id="{F387D47D-2EC5-4C8A-B6DF-F028FC0F370E}" type="slidenum">
              <a:rPr lang="en-US" smtClean="0"/>
              <a:pPr>
                <a:defRPr/>
              </a:pPr>
              <a:t>30</a:t>
            </a:fld>
            <a:endParaRPr lang="en-US"/>
          </a:p>
        </p:txBody>
      </p:sp>
    </p:spTree>
    <p:extLst>
      <p:ext uri="{BB962C8B-B14F-4D97-AF65-F5344CB8AC3E}">
        <p14:creationId xmlns:p14="http://schemas.microsoft.com/office/powerpoint/2010/main" val="1769050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dirty="0"/>
              <a:t>Campus Instruction Messenger</a:t>
            </a:r>
          </a:p>
        </p:txBody>
      </p:sp>
      <p:sp>
        <p:nvSpPr>
          <p:cNvPr id="3" name="Content Placeholder 2"/>
          <p:cNvSpPr>
            <a:spLocks noGrp="1"/>
          </p:cNvSpPr>
          <p:nvPr>
            <p:ph idx="1"/>
          </p:nvPr>
        </p:nvSpPr>
        <p:spPr/>
        <p:txBody>
          <a:bodyPr/>
          <a:lstStyle/>
          <a:p>
            <a:pPr marL="0" indent="0">
              <a:buNone/>
            </a:pPr>
            <a:r>
              <a:rPr lang="en-US" sz="1800" dirty="0"/>
              <a:t>Teachers can use the Message Center to send class messages, missing assignment messages and failing grade messages to their class. </a:t>
            </a:r>
          </a:p>
          <a:p>
            <a:pPr marL="0" indent="0">
              <a:buNone/>
            </a:pPr>
            <a:r>
              <a:rPr lang="en-US" sz="1800" dirty="0"/>
              <a:t>To create a message, select           within the Message Center.  Follow the prompts within to create a message to either parents/guardians or students.  </a:t>
            </a:r>
          </a:p>
          <a:p>
            <a:pPr marL="0" indent="0">
              <a:buNone/>
            </a:pPr>
            <a:endParaRPr lang="en-US" sz="1100" dirty="0">
              <a:solidFill>
                <a:schemeClr val="lt1"/>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276600"/>
            <a:ext cx="6019800" cy="328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95600"/>
            <a:ext cx="6019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85389" y="2305228"/>
            <a:ext cx="533400" cy="1524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NEW</a:t>
            </a:r>
          </a:p>
        </p:txBody>
      </p:sp>
      <p:sp>
        <p:nvSpPr>
          <p:cNvPr id="4" name="Slide Number Placeholder 3">
            <a:extLst>
              <a:ext uri="{FF2B5EF4-FFF2-40B4-BE49-F238E27FC236}">
                <a16:creationId xmlns:a16="http://schemas.microsoft.com/office/drawing/2014/main" id="{397AEAF6-274E-4354-B91D-DFE99A8A7548}"/>
              </a:ext>
            </a:extLst>
          </p:cNvPr>
          <p:cNvSpPr>
            <a:spLocks noGrp="1"/>
          </p:cNvSpPr>
          <p:nvPr>
            <p:ph type="sldNum" sz="quarter" idx="12"/>
          </p:nvPr>
        </p:nvSpPr>
        <p:spPr/>
        <p:txBody>
          <a:bodyPr/>
          <a:lstStyle/>
          <a:p>
            <a:pPr>
              <a:defRPr/>
            </a:pPr>
            <a:fld id="{F387D47D-2EC5-4C8A-B6DF-F028FC0F370E}" type="slidenum">
              <a:rPr lang="en-US" smtClean="0"/>
              <a:pPr>
                <a:defRPr/>
              </a:pPr>
              <a:t>31</a:t>
            </a:fld>
            <a:endParaRPr lang="en-US"/>
          </a:p>
        </p:txBody>
      </p:sp>
    </p:spTree>
    <p:extLst>
      <p:ext uri="{BB962C8B-B14F-4D97-AF65-F5344CB8AC3E}">
        <p14:creationId xmlns:p14="http://schemas.microsoft.com/office/powerpoint/2010/main" val="3283396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55" y="816428"/>
            <a:ext cx="8229600" cy="1143000"/>
          </a:xfrm>
        </p:spPr>
        <p:txBody>
          <a:bodyPr/>
          <a:lstStyle/>
          <a:p>
            <a:r>
              <a:rPr lang="en-US" dirty="0"/>
              <a:t>Martin Sieverding</a:t>
            </a:r>
          </a:p>
        </p:txBody>
      </p:sp>
      <p:pic>
        <p:nvPicPr>
          <p:cNvPr id="2051" name="Picture 3" descr="C:\Temp\Temporary Internet Files\Content.IE5\BEL46ZH8\MP9004225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37657"/>
            <a:ext cx="5434310" cy="45022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1D94D0E-ECB4-486E-98B8-28B0AD272539}"/>
              </a:ext>
            </a:extLst>
          </p:cNvPr>
          <p:cNvSpPr>
            <a:spLocks noGrp="1"/>
          </p:cNvSpPr>
          <p:nvPr>
            <p:ph type="sldNum" sz="quarter" idx="12"/>
          </p:nvPr>
        </p:nvSpPr>
        <p:spPr/>
        <p:txBody>
          <a:bodyPr/>
          <a:lstStyle/>
          <a:p>
            <a:pPr>
              <a:defRPr/>
            </a:pPr>
            <a:fld id="{F41BAF23-B808-4891-8291-DFF58C436678}" type="slidenum">
              <a:rPr lang="en-US" smtClean="0"/>
              <a:pPr>
                <a:defRPr/>
              </a:pPr>
              <a:t>32</a:t>
            </a:fld>
            <a:endParaRPr lang="en-US"/>
          </a:p>
        </p:txBody>
      </p:sp>
    </p:spTree>
    <p:extLst>
      <p:ext uri="{BB962C8B-B14F-4D97-AF65-F5344CB8AC3E}">
        <p14:creationId xmlns:p14="http://schemas.microsoft.com/office/powerpoint/2010/main" val="254130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lstStyle/>
          <a:p>
            <a:r>
              <a:rPr lang="en-US" dirty="0"/>
              <a:t>Census</a:t>
            </a:r>
          </a:p>
        </p:txBody>
      </p:sp>
      <p:sp>
        <p:nvSpPr>
          <p:cNvPr id="5" name="Content Placeholder 4"/>
          <p:cNvSpPr>
            <a:spLocks noGrp="1"/>
          </p:cNvSpPr>
          <p:nvPr>
            <p:ph idx="1"/>
          </p:nvPr>
        </p:nvSpPr>
        <p:spPr/>
        <p:txBody>
          <a:bodyPr>
            <a:normAutofit lnSpcReduction="10000"/>
          </a:bodyPr>
          <a:lstStyle/>
          <a:p>
            <a:r>
              <a:rPr lang="en-US" dirty="0"/>
              <a:t>Create Household</a:t>
            </a:r>
          </a:p>
          <a:p>
            <a:r>
              <a:rPr lang="en-US" dirty="0"/>
              <a:t>Use Census Wizard</a:t>
            </a:r>
          </a:p>
          <a:p>
            <a:r>
              <a:rPr lang="en-US" dirty="0"/>
              <a:t>People</a:t>
            </a:r>
          </a:p>
          <a:p>
            <a:r>
              <a:rPr lang="en-US" dirty="0"/>
              <a:t>Address/Contact Information</a:t>
            </a:r>
          </a:p>
          <a:p>
            <a:r>
              <a:rPr lang="en-US" dirty="0"/>
              <a:t>Relationships</a:t>
            </a:r>
          </a:p>
          <a:p>
            <a:r>
              <a:rPr lang="en-US" dirty="0"/>
              <a:t>Creating New Identity</a:t>
            </a:r>
          </a:p>
          <a:p>
            <a:r>
              <a:rPr lang="en-US" dirty="0"/>
              <a:t>Former Student as Staff or Parent</a:t>
            </a:r>
          </a:p>
          <a:p>
            <a:r>
              <a:rPr lang="en-US" dirty="0"/>
              <a:t>Staff Employment/Assignment Records</a:t>
            </a:r>
          </a:p>
        </p:txBody>
      </p:sp>
      <p:sp>
        <p:nvSpPr>
          <p:cNvPr id="2" name="Slide Number Placeholder 1">
            <a:extLst>
              <a:ext uri="{FF2B5EF4-FFF2-40B4-BE49-F238E27FC236}">
                <a16:creationId xmlns:a16="http://schemas.microsoft.com/office/drawing/2014/main" id="{93BC09B8-064E-451B-8EA3-F9286ABBD12D}"/>
              </a:ext>
            </a:extLst>
          </p:cNvPr>
          <p:cNvSpPr>
            <a:spLocks noGrp="1"/>
          </p:cNvSpPr>
          <p:nvPr>
            <p:ph type="sldNum" sz="quarter" idx="12"/>
          </p:nvPr>
        </p:nvSpPr>
        <p:spPr/>
        <p:txBody>
          <a:bodyPr/>
          <a:lstStyle/>
          <a:p>
            <a:pPr>
              <a:defRPr/>
            </a:pPr>
            <a:fld id="{F387D47D-2EC5-4C8A-B6DF-F028FC0F370E}" type="slidenum">
              <a:rPr lang="en-US" smtClean="0"/>
              <a:pPr>
                <a:defRPr/>
              </a:pPr>
              <a:t>33</a:t>
            </a:fld>
            <a:endParaRPr lang="en-US"/>
          </a:p>
        </p:txBody>
      </p:sp>
    </p:spTree>
    <p:extLst>
      <p:ext uri="{BB962C8B-B14F-4D97-AF65-F5344CB8AC3E}">
        <p14:creationId xmlns:p14="http://schemas.microsoft.com/office/powerpoint/2010/main" val="1989681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06" y="609600"/>
            <a:ext cx="8229600" cy="1143000"/>
          </a:xfrm>
        </p:spPr>
        <p:txBody>
          <a:bodyPr/>
          <a:lstStyle/>
          <a:p>
            <a:r>
              <a:rPr lang="en-US" dirty="0"/>
              <a:t>Create Household</a:t>
            </a:r>
          </a:p>
        </p:txBody>
      </p:sp>
      <p:sp>
        <p:nvSpPr>
          <p:cNvPr id="3" name="Content Placeholder 2"/>
          <p:cNvSpPr>
            <a:spLocks noGrp="1"/>
          </p:cNvSpPr>
          <p:nvPr>
            <p:ph idx="1"/>
          </p:nvPr>
        </p:nvSpPr>
        <p:spPr>
          <a:xfrm>
            <a:off x="524106" y="1447800"/>
            <a:ext cx="8229600" cy="1219200"/>
          </a:xfrm>
        </p:spPr>
        <p:txBody>
          <a:bodyPr>
            <a:normAutofit fontScale="55000" lnSpcReduction="20000"/>
          </a:bodyPr>
          <a:lstStyle/>
          <a:p>
            <a:r>
              <a:rPr lang="en-US" dirty="0"/>
              <a:t>Census&gt;&gt;Add Household</a:t>
            </a:r>
          </a:p>
          <a:p>
            <a:r>
              <a:rPr lang="en-US" dirty="0"/>
              <a:t>Always do a Household Search</a:t>
            </a:r>
          </a:p>
          <a:p>
            <a:r>
              <a:rPr lang="en-US" dirty="0"/>
              <a:t>Avoid creating a duplicate</a:t>
            </a:r>
          </a:p>
          <a:p>
            <a:r>
              <a:rPr lang="en-US" dirty="0"/>
              <a:t>Then click “New Household”</a:t>
            </a: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95" r="34309" b="26626"/>
          <a:stretch/>
        </p:blipFill>
        <p:spPr bwMode="auto">
          <a:xfrm>
            <a:off x="133814" y="2667001"/>
            <a:ext cx="8844253" cy="365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5D39DE-8779-4550-ABF0-FD3B50ACB33F}"/>
              </a:ext>
            </a:extLst>
          </p:cNvPr>
          <p:cNvSpPr>
            <a:spLocks noGrp="1"/>
          </p:cNvSpPr>
          <p:nvPr>
            <p:ph type="sldNum" sz="quarter" idx="12"/>
          </p:nvPr>
        </p:nvSpPr>
        <p:spPr/>
        <p:txBody>
          <a:bodyPr/>
          <a:lstStyle/>
          <a:p>
            <a:pPr>
              <a:defRPr/>
            </a:pPr>
            <a:fld id="{F387D47D-2EC5-4C8A-B6DF-F028FC0F370E}" type="slidenum">
              <a:rPr lang="en-US" smtClean="0"/>
              <a:pPr>
                <a:defRPr/>
              </a:pPr>
              <a:t>34</a:t>
            </a:fld>
            <a:endParaRPr lang="en-US"/>
          </a:p>
        </p:txBody>
      </p:sp>
    </p:spTree>
    <p:extLst>
      <p:ext uri="{BB962C8B-B14F-4D97-AF65-F5344CB8AC3E}">
        <p14:creationId xmlns:p14="http://schemas.microsoft.com/office/powerpoint/2010/main" val="193375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Create Household</a:t>
            </a:r>
          </a:p>
        </p:txBody>
      </p:sp>
      <p:sp>
        <p:nvSpPr>
          <p:cNvPr id="3" name="Content Placeholder 2"/>
          <p:cNvSpPr>
            <a:spLocks noGrp="1"/>
          </p:cNvSpPr>
          <p:nvPr>
            <p:ph idx="1"/>
          </p:nvPr>
        </p:nvSpPr>
        <p:spPr>
          <a:xfrm>
            <a:off x="457200" y="1600200"/>
            <a:ext cx="8229600" cy="1066800"/>
          </a:xfrm>
        </p:spPr>
        <p:txBody>
          <a:bodyPr>
            <a:normAutofit fontScale="70000" lnSpcReduction="20000"/>
          </a:bodyPr>
          <a:lstStyle/>
          <a:p>
            <a:r>
              <a:rPr lang="en-US" dirty="0"/>
              <a:t>Household name and Phone number</a:t>
            </a:r>
          </a:p>
          <a:p>
            <a:r>
              <a:rPr lang="en-US" dirty="0"/>
              <a:t>Naming Convention</a:t>
            </a:r>
          </a:p>
          <a:p>
            <a:r>
              <a:rPr lang="en-US" dirty="0"/>
              <a:t>Click Save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98" t="25457" r="37398" b="33704"/>
          <a:stretch/>
        </p:blipFill>
        <p:spPr bwMode="auto">
          <a:xfrm>
            <a:off x="685800" y="2971800"/>
            <a:ext cx="7571678" cy="33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9DE2003C-318B-4BAE-8A1E-9A131E42AA80}"/>
              </a:ext>
            </a:extLst>
          </p:cNvPr>
          <p:cNvSpPr>
            <a:spLocks noGrp="1"/>
          </p:cNvSpPr>
          <p:nvPr>
            <p:ph type="sldNum" sz="quarter" idx="12"/>
          </p:nvPr>
        </p:nvSpPr>
        <p:spPr/>
        <p:txBody>
          <a:bodyPr/>
          <a:lstStyle/>
          <a:p>
            <a:pPr>
              <a:defRPr/>
            </a:pPr>
            <a:fld id="{F387D47D-2EC5-4C8A-B6DF-F028FC0F370E}" type="slidenum">
              <a:rPr lang="en-US" smtClean="0"/>
              <a:pPr>
                <a:defRPr/>
              </a:pPr>
              <a:t>35</a:t>
            </a:fld>
            <a:endParaRPr lang="en-US"/>
          </a:p>
        </p:txBody>
      </p:sp>
    </p:spTree>
    <p:extLst>
      <p:ext uri="{BB962C8B-B14F-4D97-AF65-F5344CB8AC3E}">
        <p14:creationId xmlns:p14="http://schemas.microsoft.com/office/powerpoint/2010/main" val="1949641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54" y="609600"/>
            <a:ext cx="8229600" cy="1143000"/>
          </a:xfrm>
        </p:spPr>
        <p:txBody>
          <a:bodyPr/>
          <a:lstStyle/>
          <a:p>
            <a:r>
              <a:rPr lang="en-US" dirty="0"/>
              <a:t>Create Household</a:t>
            </a:r>
          </a:p>
        </p:txBody>
      </p:sp>
      <p:sp>
        <p:nvSpPr>
          <p:cNvPr id="3" name="Content Placeholder 2"/>
          <p:cNvSpPr>
            <a:spLocks noGrp="1"/>
          </p:cNvSpPr>
          <p:nvPr>
            <p:ph idx="1"/>
          </p:nvPr>
        </p:nvSpPr>
        <p:spPr>
          <a:xfrm>
            <a:off x="457200" y="1600200"/>
            <a:ext cx="8229600" cy="1066800"/>
          </a:xfrm>
        </p:spPr>
        <p:txBody>
          <a:bodyPr>
            <a:normAutofit fontScale="70000" lnSpcReduction="20000"/>
          </a:bodyPr>
          <a:lstStyle/>
          <a:p>
            <a:r>
              <a:rPr lang="en-US" dirty="0"/>
              <a:t>Household created</a:t>
            </a:r>
          </a:p>
          <a:p>
            <a:r>
              <a:rPr lang="en-US" dirty="0"/>
              <a:t>No members</a:t>
            </a:r>
          </a:p>
          <a:p>
            <a:r>
              <a:rPr lang="en-US" dirty="0"/>
              <a:t>No addresses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58" t="24095" r="47968" b="35201"/>
          <a:stretch/>
        </p:blipFill>
        <p:spPr bwMode="auto">
          <a:xfrm>
            <a:off x="1861457" y="3200400"/>
            <a:ext cx="5441795" cy="333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4EECB82-BDCF-487D-9EAB-9E96456889B0}"/>
              </a:ext>
            </a:extLst>
          </p:cNvPr>
          <p:cNvSpPr>
            <a:spLocks noGrp="1"/>
          </p:cNvSpPr>
          <p:nvPr>
            <p:ph type="sldNum" sz="quarter" idx="12"/>
          </p:nvPr>
        </p:nvSpPr>
        <p:spPr/>
        <p:txBody>
          <a:bodyPr/>
          <a:lstStyle/>
          <a:p>
            <a:pPr>
              <a:defRPr/>
            </a:pPr>
            <a:fld id="{F387D47D-2EC5-4C8A-B6DF-F028FC0F370E}" type="slidenum">
              <a:rPr lang="en-US" smtClean="0"/>
              <a:pPr>
                <a:defRPr/>
              </a:pPr>
              <a:t>36</a:t>
            </a:fld>
            <a:endParaRPr lang="en-US"/>
          </a:p>
        </p:txBody>
      </p:sp>
    </p:spTree>
    <p:extLst>
      <p:ext uri="{BB962C8B-B14F-4D97-AF65-F5344CB8AC3E}">
        <p14:creationId xmlns:p14="http://schemas.microsoft.com/office/powerpoint/2010/main" val="2711088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dirty="0"/>
              <a:t>Add an Address to Household</a:t>
            </a:r>
          </a:p>
        </p:txBody>
      </p:sp>
      <p:sp>
        <p:nvSpPr>
          <p:cNvPr id="3" name="Content Placeholder 2"/>
          <p:cNvSpPr>
            <a:spLocks noGrp="1"/>
          </p:cNvSpPr>
          <p:nvPr>
            <p:ph idx="1"/>
          </p:nvPr>
        </p:nvSpPr>
        <p:spPr/>
        <p:txBody>
          <a:bodyPr/>
          <a:lstStyle/>
          <a:p>
            <a:r>
              <a:rPr lang="en-US" dirty="0"/>
              <a:t>Click on Address tab</a:t>
            </a:r>
          </a:p>
          <a:p>
            <a:r>
              <a:rPr lang="en-US" dirty="0"/>
              <a:t>Search for address – then Create New</a:t>
            </a:r>
          </a:p>
          <a:p>
            <a:r>
              <a:rPr lang="en-US" dirty="0"/>
              <a:t>Add pertinent information</a:t>
            </a:r>
          </a:p>
        </p:txBody>
      </p:sp>
      <p:pic>
        <p:nvPicPr>
          <p:cNvPr id="4" name="Picture 3"/>
          <p:cNvPicPr>
            <a:picLocks noChangeAspect="1"/>
          </p:cNvPicPr>
          <p:nvPr/>
        </p:nvPicPr>
        <p:blipFill rotWithShape="1">
          <a:blip r:embed="rId2"/>
          <a:srcRect l="19167" t="25145" r="41667" b="28253"/>
          <a:stretch/>
        </p:blipFill>
        <p:spPr>
          <a:xfrm>
            <a:off x="1905000" y="3429000"/>
            <a:ext cx="5334000" cy="2821021"/>
          </a:xfrm>
          <a:prstGeom prst="rect">
            <a:avLst/>
          </a:prstGeom>
        </p:spPr>
      </p:pic>
      <p:sp>
        <p:nvSpPr>
          <p:cNvPr id="5" name="Slide Number Placeholder 4">
            <a:extLst>
              <a:ext uri="{FF2B5EF4-FFF2-40B4-BE49-F238E27FC236}">
                <a16:creationId xmlns:a16="http://schemas.microsoft.com/office/drawing/2014/main" id="{5D1A5366-E96F-433B-A6E1-951F623851EA}"/>
              </a:ext>
            </a:extLst>
          </p:cNvPr>
          <p:cNvSpPr>
            <a:spLocks noGrp="1"/>
          </p:cNvSpPr>
          <p:nvPr>
            <p:ph type="sldNum" sz="quarter" idx="12"/>
          </p:nvPr>
        </p:nvSpPr>
        <p:spPr/>
        <p:txBody>
          <a:bodyPr/>
          <a:lstStyle/>
          <a:p>
            <a:pPr>
              <a:defRPr/>
            </a:pPr>
            <a:fld id="{F387D47D-2EC5-4C8A-B6DF-F028FC0F370E}" type="slidenum">
              <a:rPr lang="en-US" smtClean="0"/>
              <a:pPr>
                <a:defRPr/>
              </a:pPr>
              <a:t>37</a:t>
            </a:fld>
            <a:endParaRPr lang="en-US"/>
          </a:p>
        </p:txBody>
      </p:sp>
    </p:spTree>
    <p:extLst>
      <p:ext uri="{BB962C8B-B14F-4D97-AF65-F5344CB8AC3E}">
        <p14:creationId xmlns:p14="http://schemas.microsoft.com/office/powerpoint/2010/main" val="1716000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228600" y="152400"/>
          <a:ext cx="8686800" cy="6324597"/>
        </p:xfrm>
        <a:graphic>
          <a:graphicData uri="http://schemas.openxmlformats.org/drawingml/2006/table">
            <a:tbl>
              <a:tblPr>
                <a:tableStyleId>{5C22544A-7EE6-4342-B048-85BDC9FD1C3A}</a:tableStyleId>
              </a:tblPr>
              <a:tblGrid>
                <a:gridCol w="1419959">
                  <a:extLst>
                    <a:ext uri="{9D8B030D-6E8A-4147-A177-3AD203B41FA5}">
                      <a16:colId xmlns:a16="http://schemas.microsoft.com/office/drawing/2014/main" val="20000"/>
                    </a:ext>
                  </a:extLst>
                </a:gridCol>
                <a:gridCol w="7266841">
                  <a:extLst>
                    <a:ext uri="{9D8B030D-6E8A-4147-A177-3AD203B41FA5}">
                      <a16:colId xmlns:a16="http://schemas.microsoft.com/office/drawing/2014/main" val="20001"/>
                    </a:ext>
                  </a:extLst>
                </a:gridCol>
              </a:tblGrid>
              <a:tr h="284386">
                <a:tc>
                  <a:txBody>
                    <a:bodyPr/>
                    <a:lstStyle/>
                    <a:p>
                      <a:pPr marL="0" marR="0">
                        <a:lnSpc>
                          <a:spcPct val="115000"/>
                        </a:lnSpc>
                        <a:spcBef>
                          <a:spcPts val="0"/>
                        </a:spcBef>
                        <a:spcAft>
                          <a:spcPts val="1000"/>
                        </a:spcAft>
                      </a:pPr>
                      <a:r>
                        <a:rPr lang="en-US" sz="1400" kern="1200" dirty="0">
                          <a:effectLst/>
                        </a:rPr>
                        <a:t>Field</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Definition</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0"/>
                  </a:ext>
                </a:extLst>
              </a:tr>
              <a:tr h="260347">
                <a:tc>
                  <a:txBody>
                    <a:bodyPr/>
                    <a:lstStyle/>
                    <a:p>
                      <a:pPr marL="0" marR="0">
                        <a:lnSpc>
                          <a:spcPts val="1695"/>
                        </a:lnSpc>
                        <a:spcBef>
                          <a:spcPts val="0"/>
                        </a:spcBef>
                        <a:spcAft>
                          <a:spcPts val="1000"/>
                        </a:spcAft>
                      </a:pPr>
                      <a:r>
                        <a:rPr lang="en-US" sz="1400" kern="1200" dirty="0">
                          <a:effectLst/>
                        </a:rPr>
                        <a:t>Post Office Box</a:t>
                      </a:r>
                      <a:endParaRPr lang="en-US" sz="1100" dirty="0">
                        <a:effectLst/>
                        <a:latin typeface="Calibri"/>
                        <a:ea typeface="Calibri"/>
                        <a:cs typeface="Times New Roman"/>
                      </a:endParaRPr>
                    </a:p>
                  </a:txBody>
                  <a:tcPr marL="30480" marR="30480" marT="15240" marB="15240" anchor="ctr"/>
                </a:tc>
                <a:tc>
                  <a:txBody>
                    <a:bodyPr/>
                    <a:lstStyle/>
                    <a:p>
                      <a:pPr marL="0" marR="0">
                        <a:lnSpc>
                          <a:spcPts val="1695"/>
                        </a:lnSpc>
                        <a:spcBef>
                          <a:spcPts val="0"/>
                        </a:spcBef>
                        <a:spcAft>
                          <a:spcPts val="1000"/>
                        </a:spcAft>
                      </a:pPr>
                      <a:r>
                        <a:rPr lang="en-US" sz="1400" kern="1200" dirty="0">
                          <a:effectLst/>
                        </a:rPr>
                        <a:t>Indicates the address is not a physical location but a mailing location.</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1"/>
                  </a:ext>
                </a:extLst>
              </a:tr>
              <a:tr h="818205">
                <a:tc>
                  <a:txBody>
                    <a:bodyPr/>
                    <a:lstStyle/>
                    <a:p>
                      <a:pPr marL="0" marR="0">
                        <a:lnSpc>
                          <a:spcPct val="115000"/>
                        </a:lnSpc>
                        <a:spcBef>
                          <a:spcPts val="0"/>
                        </a:spcBef>
                        <a:spcAft>
                          <a:spcPts val="1000"/>
                        </a:spcAft>
                      </a:pPr>
                      <a:r>
                        <a:rPr lang="en-US" sz="1400" kern="1200" dirty="0">
                          <a:effectLst/>
                        </a:rPr>
                        <a:t>Number</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House Number of the address, or Box number if the address is a P.O. Box address. </a:t>
                      </a:r>
                      <a:br>
                        <a:rPr lang="en-US" sz="1400" kern="1200" dirty="0">
                          <a:effectLst/>
                        </a:rPr>
                      </a:br>
                      <a:r>
                        <a:rPr lang="en-US" sz="1400" kern="1200" dirty="0">
                          <a:effectLst/>
                        </a:rPr>
                        <a:t>In the address 7750 South Barstow Street NE, My Town MN 55555, 7750 is the number. Only enter the number of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2"/>
                  </a:ext>
                </a:extLst>
              </a:tr>
              <a:tr h="551295">
                <a:tc>
                  <a:txBody>
                    <a:bodyPr/>
                    <a:lstStyle/>
                    <a:p>
                      <a:pPr marL="0" marR="0">
                        <a:lnSpc>
                          <a:spcPct val="115000"/>
                        </a:lnSpc>
                        <a:spcBef>
                          <a:spcPts val="0"/>
                        </a:spcBef>
                        <a:spcAft>
                          <a:spcPts val="1000"/>
                        </a:spcAft>
                      </a:pPr>
                      <a:r>
                        <a:rPr lang="en-US" sz="1400" kern="1200" dirty="0">
                          <a:effectLst/>
                        </a:rPr>
                        <a:t>Prefix</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Direction of the street in the address. </a:t>
                      </a:r>
                      <a:br>
                        <a:rPr lang="en-US" sz="1400" kern="1200" dirty="0">
                          <a:effectLst/>
                        </a:rPr>
                      </a:br>
                      <a:r>
                        <a:rPr lang="en-US" sz="1400" kern="1200" dirty="0">
                          <a:effectLst/>
                        </a:rPr>
                        <a:t>In the address 7750 South Barstow Street NE, MyTown MN 55555, South is the prefix.</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3"/>
                  </a:ext>
                </a:extLst>
              </a:tr>
              <a:tr h="818205">
                <a:tc>
                  <a:txBody>
                    <a:bodyPr/>
                    <a:lstStyle/>
                    <a:p>
                      <a:pPr marL="0" marR="0">
                        <a:lnSpc>
                          <a:spcPct val="115000"/>
                        </a:lnSpc>
                        <a:spcBef>
                          <a:spcPts val="0"/>
                        </a:spcBef>
                        <a:spcAft>
                          <a:spcPts val="1000"/>
                        </a:spcAft>
                      </a:pPr>
                      <a:r>
                        <a:rPr lang="en-US" sz="1400" kern="1200" dirty="0">
                          <a:effectLst/>
                        </a:rPr>
                        <a:t>Street</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Name of the street. </a:t>
                      </a:r>
                      <a:br>
                        <a:rPr lang="en-US" sz="1400" kern="1200" dirty="0">
                          <a:effectLst/>
                        </a:rPr>
                      </a:br>
                      <a:r>
                        <a:rPr lang="en-US" sz="1400" kern="1200" dirty="0">
                          <a:effectLst/>
                        </a:rPr>
                        <a:t>In the address 7750 South Barstow Street NE, My Town MN 55555, Barstow is the street name. Enter only the name of the street.</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4"/>
                  </a:ext>
                </a:extLst>
              </a:tr>
              <a:tr h="818205">
                <a:tc>
                  <a:txBody>
                    <a:bodyPr/>
                    <a:lstStyle/>
                    <a:p>
                      <a:pPr marL="0" marR="0">
                        <a:lnSpc>
                          <a:spcPct val="115000"/>
                        </a:lnSpc>
                        <a:spcBef>
                          <a:spcPts val="0"/>
                        </a:spcBef>
                        <a:spcAft>
                          <a:spcPts val="1000"/>
                        </a:spcAft>
                      </a:pPr>
                      <a:r>
                        <a:rPr lang="en-US" sz="1400" kern="1200" dirty="0">
                          <a:effectLst/>
                        </a:rPr>
                        <a:t>Tag</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Label of the entered street - Avenue, Street, Blvd., etc. </a:t>
                      </a:r>
                      <a:br>
                        <a:rPr lang="en-US" sz="1400" kern="1200" dirty="0">
                          <a:effectLst/>
                        </a:rPr>
                      </a:br>
                      <a:r>
                        <a:rPr lang="en-US" sz="1400" kern="1200" dirty="0">
                          <a:effectLst/>
                        </a:rPr>
                        <a:t>In the address 7750 South Barstow Street NE, My Town MN 55555, Street is the tag. Enter only the tag in this field.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5"/>
                  </a:ext>
                </a:extLst>
              </a:tr>
              <a:tr h="818205">
                <a:tc>
                  <a:txBody>
                    <a:bodyPr/>
                    <a:lstStyle/>
                    <a:p>
                      <a:pPr marL="0" marR="0">
                        <a:lnSpc>
                          <a:spcPct val="115000"/>
                        </a:lnSpc>
                        <a:spcBef>
                          <a:spcPts val="0"/>
                        </a:spcBef>
                        <a:spcAft>
                          <a:spcPts val="1000"/>
                        </a:spcAft>
                      </a:pPr>
                      <a:r>
                        <a:rPr lang="en-US" sz="1400" kern="1200" dirty="0">
                          <a:effectLst/>
                        </a:rPr>
                        <a:t>Direction</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Direction indicating the placement of the street within the city limits. </a:t>
                      </a:r>
                      <a:br>
                        <a:rPr lang="en-US" sz="1400" kern="1200" dirty="0">
                          <a:effectLst/>
                        </a:rPr>
                      </a:br>
                      <a:r>
                        <a:rPr lang="en-US" sz="1400" kern="1200" dirty="0">
                          <a:effectLst/>
                        </a:rPr>
                        <a:t>In the address 7750 South Barstow Street NE, MyTown MN 55555, NE is the direction. Enter only the direction in this field.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6"/>
                  </a:ext>
                </a:extLst>
              </a:tr>
              <a:tr h="818205">
                <a:tc>
                  <a:txBody>
                    <a:bodyPr/>
                    <a:lstStyle/>
                    <a:p>
                      <a:pPr marL="0" marR="0">
                        <a:lnSpc>
                          <a:spcPct val="115000"/>
                        </a:lnSpc>
                        <a:spcBef>
                          <a:spcPts val="0"/>
                        </a:spcBef>
                        <a:spcAft>
                          <a:spcPts val="1000"/>
                        </a:spcAft>
                      </a:pPr>
                      <a:r>
                        <a:rPr lang="en-US" sz="1400" kern="1200" dirty="0">
                          <a:effectLst/>
                        </a:rPr>
                        <a:t>Apt</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Apartment number if this address is for an apartment building location. </a:t>
                      </a:r>
                      <a:br>
                        <a:rPr lang="en-US" sz="1400" kern="1200" dirty="0">
                          <a:effectLst/>
                        </a:rPr>
                      </a:br>
                      <a:r>
                        <a:rPr lang="en-US" sz="1400" kern="1200" dirty="0">
                          <a:effectLst/>
                        </a:rPr>
                        <a:t>In the address 7750 South Barstow Street NE, Apt. 101 My Town MN 55555, 101 is the Apartment number.</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7"/>
                  </a:ext>
                </a:extLst>
              </a:tr>
              <a:tr h="284386">
                <a:tc>
                  <a:txBody>
                    <a:bodyPr/>
                    <a:lstStyle/>
                    <a:p>
                      <a:pPr marL="0" marR="0">
                        <a:lnSpc>
                          <a:spcPct val="115000"/>
                        </a:lnSpc>
                        <a:spcBef>
                          <a:spcPts val="0"/>
                        </a:spcBef>
                        <a:spcAft>
                          <a:spcPts val="1000"/>
                        </a:spcAft>
                      </a:pPr>
                      <a:r>
                        <a:rPr lang="en-US" sz="1400" kern="1200" dirty="0">
                          <a:effectLst/>
                        </a:rPr>
                        <a:t>City</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Postal city for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8"/>
                  </a:ext>
                </a:extLst>
              </a:tr>
              <a:tr h="284386">
                <a:tc>
                  <a:txBody>
                    <a:bodyPr/>
                    <a:lstStyle/>
                    <a:p>
                      <a:pPr marL="0" marR="0">
                        <a:lnSpc>
                          <a:spcPct val="115000"/>
                        </a:lnSpc>
                        <a:spcBef>
                          <a:spcPts val="0"/>
                        </a:spcBef>
                        <a:spcAft>
                          <a:spcPts val="1000"/>
                        </a:spcAft>
                      </a:pPr>
                      <a:r>
                        <a:rPr lang="en-US" sz="1400" kern="1200" dirty="0">
                          <a:effectLst/>
                        </a:rPr>
                        <a:t>State</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Two-digit state code for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9"/>
                  </a:ext>
                </a:extLst>
              </a:tr>
              <a:tr h="284386">
                <a:tc>
                  <a:txBody>
                    <a:bodyPr/>
                    <a:lstStyle/>
                    <a:p>
                      <a:pPr marL="0" marR="0">
                        <a:lnSpc>
                          <a:spcPct val="115000"/>
                        </a:lnSpc>
                        <a:spcBef>
                          <a:spcPts val="0"/>
                        </a:spcBef>
                        <a:spcAft>
                          <a:spcPts val="1000"/>
                        </a:spcAft>
                      </a:pPr>
                      <a:r>
                        <a:rPr lang="en-US" sz="1400" kern="1200" dirty="0">
                          <a:effectLst/>
                        </a:rPr>
                        <a:t>Zip Code</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fr-FR" sz="1400" kern="1200" dirty="0">
                          <a:effectLst/>
                        </a:rPr>
                        <a:t>Postal zip code (plus 4 if available).</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10"/>
                  </a:ext>
                </a:extLst>
              </a:tr>
              <a:tr h="284386">
                <a:tc>
                  <a:txBody>
                    <a:bodyPr/>
                    <a:lstStyle/>
                    <a:p>
                      <a:pPr marL="0" marR="0">
                        <a:lnSpc>
                          <a:spcPct val="115000"/>
                        </a:lnSpc>
                        <a:spcBef>
                          <a:spcPts val="0"/>
                        </a:spcBef>
                        <a:spcAft>
                          <a:spcPts val="1000"/>
                        </a:spcAft>
                      </a:pPr>
                      <a:r>
                        <a:rPr lang="en-US" sz="1400" kern="1200" dirty="0">
                          <a:effectLst/>
                        </a:rPr>
                        <a:t>County</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County in which the address is located.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11"/>
                  </a:ext>
                </a:extLst>
              </a:tr>
            </a:tbl>
          </a:graphicData>
        </a:graphic>
      </p:graphicFrame>
      <p:sp>
        <p:nvSpPr>
          <p:cNvPr id="2" name="Slide Number Placeholder 1">
            <a:extLst>
              <a:ext uri="{FF2B5EF4-FFF2-40B4-BE49-F238E27FC236}">
                <a16:creationId xmlns:a16="http://schemas.microsoft.com/office/drawing/2014/main" id="{0A32E117-FB4E-4CC7-8A26-DF7BE24B0280}"/>
              </a:ext>
            </a:extLst>
          </p:cNvPr>
          <p:cNvSpPr>
            <a:spLocks noGrp="1"/>
          </p:cNvSpPr>
          <p:nvPr>
            <p:ph type="sldNum" sz="quarter" idx="12"/>
          </p:nvPr>
        </p:nvSpPr>
        <p:spPr/>
        <p:txBody>
          <a:bodyPr/>
          <a:lstStyle/>
          <a:p>
            <a:pPr>
              <a:defRPr/>
            </a:pPr>
            <a:fld id="{F387D47D-2EC5-4C8A-B6DF-F028FC0F370E}" type="slidenum">
              <a:rPr lang="en-US" smtClean="0"/>
              <a:pPr>
                <a:defRPr/>
              </a:pPr>
              <a:t>38</a:t>
            </a:fld>
            <a:endParaRPr lang="en-US"/>
          </a:p>
        </p:txBody>
      </p:sp>
    </p:spTree>
    <p:extLst>
      <p:ext uri="{BB962C8B-B14F-4D97-AF65-F5344CB8AC3E}">
        <p14:creationId xmlns:p14="http://schemas.microsoft.com/office/powerpoint/2010/main" val="2972675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en-US" dirty="0"/>
              <a:t>Add an Address to Household</a:t>
            </a:r>
          </a:p>
        </p:txBody>
      </p:sp>
      <p:sp>
        <p:nvSpPr>
          <p:cNvPr id="3" name="Content Placeholder 2"/>
          <p:cNvSpPr>
            <a:spLocks noGrp="1"/>
          </p:cNvSpPr>
          <p:nvPr>
            <p:ph idx="1"/>
          </p:nvPr>
        </p:nvSpPr>
        <p:spPr>
          <a:xfrm>
            <a:off x="457200" y="1981200"/>
            <a:ext cx="8229600" cy="4144963"/>
          </a:xfrm>
        </p:spPr>
        <p:txBody>
          <a:bodyPr/>
          <a:lstStyle/>
          <a:p>
            <a:r>
              <a:rPr lang="en-US" dirty="0"/>
              <a:t>Add a Start Date on the next screen and click Save</a:t>
            </a:r>
          </a:p>
        </p:txBody>
      </p:sp>
      <p:pic>
        <p:nvPicPr>
          <p:cNvPr id="4" name="Picture 3"/>
          <p:cNvPicPr>
            <a:picLocks noChangeAspect="1"/>
          </p:cNvPicPr>
          <p:nvPr/>
        </p:nvPicPr>
        <p:blipFill rotWithShape="1">
          <a:blip r:embed="rId2"/>
          <a:srcRect l="15834" t="46893" r="40000" b="36019"/>
          <a:stretch/>
        </p:blipFill>
        <p:spPr>
          <a:xfrm>
            <a:off x="1066800" y="2895600"/>
            <a:ext cx="6241473" cy="1524000"/>
          </a:xfrm>
          <a:prstGeom prst="rect">
            <a:avLst/>
          </a:prstGeom>
        </p:spPr>
      </p:pic>
      <p:sp>
        <p:nvSpPr>
          <p:cNvPr id="5" name="Slide Number Placeholder 4">
            <a:extLst>
              <a:ext uri="{FF2B5EF4-FFF2-40B4-BE49-F238E27FC236}">
                <a16:creationId xmlns:a16="http://schemas.microsoft.com/office/drawing/2014/main" id="{C647A896-C091-47A8-96DC-E9656BEAF527}"/>
              </a:ext>
            </a:extLst>
          </p:cNvPr>
          <p:cNvSpPr>
            <a:spLocks noGrp="1"/>
          </p:cNvSpPr>
          <p:nvPr>
            <p:ph type="sldNum" sz="quarter" idx="12"/>
          </p:nvPr>
        </p:nvSpPr>
        <p:spPr/>
        <p:txBody>
          <a:bodyPr/>
          <a:lstStyle/>
          <a:p>
            <a:pPr>
              <a:defRPr/>
            </a:pPr>
            <a:fld id="{F387D47D-2EC5-4C8A-B6DF-F028FC0F370E}" type="slidenum">
              <a:rPr lang="en-US" smtClean="0"/>
              <a:pPr>
                <a:defRPr/>
              </a:pPr>
              <a:t>39</a:t>
            </a:fld>
            <a:endParaRPr lang="en-US"/>
          </a:p>
        </p:txBody>
      </p:sp>
    </p:spTree>
    <p:extLst>
      <p:ext uri="{BB962C8B-B14F-4D97-AF65-F5344CB8AC3E}">
        <p14:creationId xmlns:p14="http://schemas.microsoft.com/office/powerpoint/2010/main" val="26784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Step 2:  Create New School Calendar</a:t>
            </a:r>
          </a:p>
        </p:txBody>
      </p:sp>
      <p:sp>
        <p:nvSpPr>
          <p:cNvPr id="4" name="Text Placeholder 3"/>
          <p:cNvSpPr>
            <a:spLocks noGrp="1"/>
          </p:cNvSpPr>
          <p:nvPr>
            <p:ph type="body" idx="1"/>
          </p:nvPr>
        </p:nvSpPr>
        <p:spPr/>
        <p:txBody>
          <a:bodyPr/>
          <a:lstStyle/>
          <a:p>
            <a:r>
              <a:rPr lang="en-US" dirty="0"/>
              <a:t>Check previous Calendar</a:t>
            </a:r>
          </a:p>
        </p:txBody>
      </p:sp>
      <p:pic>
        <p:nvPicPr>
          <p:cNvPr id="8" name="Content Placeholder 7" descr="Screen Shot 2014-11-03 at 6.04.34 AM.png"/>
          <p:cNvPicPr>
            <a:picLocks noGrp="1" noChangeAspect="1"/>
          </p:cNvPicPr>
          <p:nvPr>
            <p:ph sz="half" idx="2"/>
          </p:nvPr>
        </p:nvPicPr>
        <p:blipFill>
          <a:blip r:embed="rId3">
            <a:extLst>
              <a:ext uri="{28A0092B-C50C-407E-A947-70E740481C1C}">
                <a14:useLocalDpi xmlns:a14="http://schemas.microsoft.com/office/drawing/2010/main" val="0"/>
              </a:ext>
            </a:extLst>
          </a:blip>
          <a:srcRect l="15917" r="15917"/>
          <a:stretch>
            <a:fillRect/>
          </a:stretch>
        </p:blipFill>
        <p:spPr/>
      </p:pic>
      <p:sp>
        <p:nvSpPr>
          <p:cNvPr id="6" name="Text Placeholder 5"/>
          <p:cNvSpPr>
            <a:spLocks noGrp="1"/>
          </p:cNvSpPr>
          <p:nvPr>
            <p:ph type="body" sz="quarter" idx="3"/>
          </p:nvPr>
        </p:nvSpPr>
        <p:spPr/>
        <p:txBody>
          <a:bodyPr/>
          <a:lstStyle/>
          <a:p>
            <a:r>
              <a:rPr lang="en-US" dirty="0"/>
              <a:t>Use to create new calendar</a:t>
            </a:r>
          </a:p>
        </p:txBody>
      </p:sp>
      <p:pic>
        <p:nvPicPr>
          <p:cNvPr id="9" name="Content Placeholder 8" descr="Screen Shot 2014-11-03 at 6.06.48 AM.png"/>
          <p:cNvPicPr>
            <a:picLocks noGrp="1" noChangeAspect="1"/>
          </p:cNvPicPr>
          <p:nvPr>
            <p:ph sz="quarter" idx="4"/>
          </p:nvPr>
        </p:nvPicPr>
        <p:blipFill>
          <a:blip r:embed="rId4">
            <a:extLst>
              <a:ext uri="{28A0092B-C50C-407E-A947-70E740481C1C}">
                <a14:useLocalDpi xmlns:a14="http://schemas.microsoft.com/office/drawing/2010/main" val="0"/>
              </a:ext>
            </a:extLst>
          </a:blip>
          <a:srcRect l="20793" r="20793"/>
          <a:stretch>
            <a:fillRect/>
          </a:stretch>
        </p:blipFill>
        <p:spPr>
          <a:xfrm>
            <a:off x="4645025" y="2174875"/>
            <a:ext cx="4041775" cy="3951288"/>
          </a:xfrm>
        </p:spPr>
      </p:pic>
      <p:sp>
        <p:nvSpPr>
          <p:cNvPr id="3" name="Slide Number Placeholder 2">
            <a:extLst>
              <a:ext uri="{FF2B5EF4-FFF2-40B4-BE49-F238E27FC236}">
                <a16:creationId xmlns:a16="http://schemas.microsoft.com/office/drawing/2014/main" id="{68072992-F4E9-4D0D-8442-BEA9DE26F24F}"/>
              </a:ext>
            </a:extLst>
          </p:cNvPr>
          <p:cNvSpPr>
            <a:spLocks noGrp="1"/>
          </p:cNvSpPr>
          <p:nvPr>
            <p:ph type="sldNum" sz="quarter" idx="12"/>
          </p:nvPr>
        </p:nvSpPr>
        <p:spPr/>
        <p:txBody>
          <a:bodyPr/>
          <a:lstStyle/>
          <a:p>
            <a:pPr>
              <a:defRPr/>
            </a:pPr>
            <a:fld id="{21A70D33-E27E-44C7-BE21-BE6215086D2E}" type="slidenum">
              <a:rPr lang="en-US" smtClean="0"/>
              <a:pPr>
                <a:defRPr/>
              </a:pPr>
              <a:t>4</a:t>
            </a:fld>
            <a:endParaRPr lang="en-US"/>
          </a:p>
        </p:txBody>
      </p:sp>
    </p:spTree>
    <p:extLst>
      <p:ext uri="{BB962C8B-B14F-4D97-AF65-F5344CB8AC3E}">
        <p14:creationId xmlns:p14="http://schemas.microsoft.com/office/powerpoint/2010/main" val="1727961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 Members to Household</a:t>
            </a:r>
          </a:p>
        </p:txBody>
      </p:sp>
      <p:sp>
        <p:nvSpPr>
          <p:cNvPr id="3" name="Content Placeholder 2"/>
          <p:cNvSpPr>
            <a:spLocks noGrp="1"/>
          </p:cNvSpPr>
          <p:nvPr>
            <p:ph idx="1"/>
          </p:nvPr>
        </p:nvSpPr>
        <p:spPr>
          <a:xfrm>
            <a:off x="457200" y="1600200"/>
            <a:ext cx="8229600" cy="762000"/>
          </a:xfrm>
        </p:spPr>
        <p:txBody>
          <a:bodyPr>
            <a:normAutofit/>
          </a:bodyPr>
          <a:lstStyle/>
          <a:p>
            <a:r>
              <a:rPr lang="en-US" dirty="0"/>
              <a:t>Click on Members tab</a:t>
            </a: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38" t="21509" r="50000" b="41191"/>
          <a:stretch/>
        </p:blipFill>
        <p:spPr bwMode="auto">
          <a:xfrm>
            <a:off x="685800" y="2590800"/>
            <a:ext cx="752127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F872E12-C4E7-4691-BB35-B046F103A63D}"/>
              </a:ext>
            </a:extLst>
          </p:cNvPr>
          <p:cNvSpPr>
            <a:spLocks noGrp="1"/>
          </p:cNvSpPr>
          <p:nvPr>
            <p:ph type="sldNum" sz="quarter" idx="12"/>
          </p:nvPr>
        </p:nvSpPr>
        <p:spPr/>
        <p:txBody>
          <a:bodyPr/>
          <a:lstStyle/>
          <a:p>
            <a:pPr>
              <a:defRPr/>
            </a:pPr>
            <a:fld id="{F387D47D-2EC5-4C8A-B6DF-F028FC0F370E}" type="slidenum">
              <a:rPr lang="en-US" smtClean="0"/>
              <a:pPr>
                <a:defRPr/>
              </a:pPr>
              <a:t>40</a:t>
            </a:fld>
            <a:endParaRPr lang="en-US"/>
          </a:p>
        </p:txBody>
      </p:sp>
    </p:spTree>
    <p:extLst>
      <p:ext uri="{BB962C8B-B14F-4D97-AF65-F5344CB8AC3E}">
        <p14:creationId xmlns:p14="http://schemas.microsoft.com/office/powerpoint/2010/main" val="305494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 Members to Household</a:t>
            </a:r>
          </a:p>
        </p:txBody>
      </p:sp>
      <p:sp>
        <p:nvSpPr>
          <p:cNvPr id="3" name="Content Placeholder 2"/>
          <p:cNvSpPr>
            <a:spLocks noGrp="1"/>
          </p:cNvSpPr>
          <p:nvPr>
            <p:ph idx="1"/>
          </p:nvPr>
        </p:nvSpPr>
        <p:spPr>
          <a:xfrm>
            <a:off x="381000" y="1600200"/>
            <a:ext cx="2438400" cy="1135289"/>
          </a:xfrm>
        </p:spPr>
        <p:txBody>
          <a:bodyPr>
            <a:normAutofit fontScale="55000" lnSpcReduction="20000"/>
          </a:bodyPr>
          <a:lstStyle/>
          <a:p>
            <a:pPr marL="0" indent="0">
              <a:buNone/>
            </a:pPr>
            <a:r>
              <a:rPr lang="en-US" dirty="0"/>
              <a:t>Click Members tab</a:t>
            </a:r>
          </a:p>
          <a:p>
            <a:pPr marL="0" indent="0">
              <a:buNone/>
            </a:pPr>
            <a:endParaRPr lang="en-US" dirty="0"/>
          </a:p>
          <a:p>
            <a:pPr marL="0" indent="0">
              <a:buNone/>
            </a:pPr>
            <a:r>
              <a:rPr lang="en-US" dirty="0"/>
              <a:t>Then click Find New Member</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417" y="1520825"/>
            <a:ext cx="51514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t="28605" r="38455" b="21344"/>
          <a:stretch/>
        </p:blipFill>
        <p:spPr bwMode="auto">
          <a:xfrm>
            <a:off x="183780" y="2895600"/>
            <a:ext cx="5698273" cy="343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48400" y="4419600"/>
            <a:ext cx="2125454" cy="923330"/>
          </a:xfrm>
          <a:prstGeom prst="rect">
            <a:avLst/>
          </a:prstGeom>
          <a:noFill/>
        </p:spPr>
        <p:txBody>
          <a:bodyPr wrap="none" rtlCol="0">
            <a:spAutoFit/>
          </a:bodyPr>
          <a:lstStyle/>
          <a:p>
            <a:r>
              <a:rPr lang="en-US" dirty="0"/>
              <a:t>Note:  Always search</a:t>
            </a:r>
          </a:p>
          <a:p>
            <a:r>
              <a:rPr lang="en-US" dirty="0"/>
              <a:t>before creating a </a:t>
            </a:r>
          </a:p>
          <a:p>
            <a:r>
              <a:rPr lang="en-US" dirty="0"/>
              <a:t>new person</a:t>
            </a:r>
          </a:p>
        </p:txBody>
      </p:sp>
      <p:sp>
        <p:nvSpPr>
          <p:cNvPr id="5" name="Slide Number Placeholder 4">
            <a:extLst>
              <a:ext uri="{FF2B5EF4-FFF2-40B4-BE49-F238E27FC236}">
                <a16:creationId xmlns:a16="http://schemas.microsoft.com/office/drawing/2014/main" id="{F950AB07-24A2-44D7-9444-7AFB16C251E0}"/>
              </a:ext>
            </a:extLst>
          </p:cNvPr>
          <p:cNvSpPr>
            <a:spLocks noGrp="1"/>
          </p:cNvSpPr>
          <p:nvPr>
            <p:ph type="sldNum" sz="quarter" idx="12"/>
          </p:nvPr>
        </p:nvSpPr>
        <p:spPr/>
        <p:txBody>
          <a:bodyPr/>
          <a:lstStyle/>
          <a:p>
            <a:pPr>
              <a:defRPr/>
            </a:pPr>
            <a:fld id="{F387D47D-2EC5-4C8A-B6DF-F028FC0F370E}" type="slidenum">
              <a:rPr lang="en-US" smtClean="0"/>
              <a:pPr>
                <a:defRPr/>
              </a:pPr>
              <a:t>41</a:t>
            </a:fld>
            <a:endParaRPr lang="en-US"/>
          </a:p>
        </p:txBody>
      </p:sp>
    </p:spTree>
    <p:extLst>
      <p:ext uri="{BB962C8B-B14F-4D97-AF65-F5344CB8AC3E}">
        <p14:creationId xmlns:p14="http://schemas.microsoft.com/office/powerpoint/2010/main" val="4103805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dirty="0"/>
              <a:t>Add Members to Household</a:t>
            </a:r>
          </a:p>
        </p:txBody>
      </p:sp>
      <p:sp>
        <p:nvSpPr>
          <p:cNvPr id="3" name="Content Placeholder 2"/>
          <p:cNvSpPr>
            <a:spLocks noGrp="1"/>
          </p:cNvSpPr>
          <p:nvPr>
            <p:ph idx="1"/>
          </p:nvPr>
        </p:nvSpPr>
        <p:spPr>
          <a:xfrm>
            <a:off x="304800" y="1524000"/>
            <a:ext cx="8229600" cy="685800"/>
          </a:xfrm>
        </p:spPr>
        <p:txBody>
          <a:bodyPr>
            <a:normAutofit fontScale="62500" lnSpcReduction="20000"/>
          </a:bodyPr>
          <a:lstStyle/>
          <a:p>
            <a:r>
              <a:rPr lang="en-US" dirty="0"/>
              <a:t>Do a search – only last name is required</a:t>
            </a:r>
          </a:p>
          <a:p>
            <a:r>
              <a:rPr lang="en-US" dirty="0"/>
              <a:t>Click on person to add or Create New Person</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62" t="28860" r="38700" b="21452"/>
          <a:stretch/>
        </p:blipFill>
        <p:spPr bwMode="auto">
          <a:xfrm>
            <a:off x="533400" y="2362200"/>
            <a:ext cx="5642518" cy="384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FF2A13E0-1EB1-4DD8-84D5-C6E0322AECE9}"/>
              </a:ext>
            </a:extLst>
          </p:cNvPr>
          <p:cNvSpPr>
            <a:spLocks noGrp="1"/>
          </p:cNvSpPr>
          <p:nvPr>
            <p:ph type="sldNum" sz="quarter" idx="12"/>
          </p:nvPr>
        </p:nvSpPr>
        <p:spPr/>
        <p:txBody>
          <a:bodyPr/>
          <a:lstStyle/>
          <a:p>
            <a:pPr>
              <a:defRPr/>
            </a:pPr>
            <a:fld id="{F387D47D-2EC5-4C8A-B6DF-F028FC0F370E}" type="slidenum">
              <a:rPr lang="en-US" smtClean="0"/>
              <a:pPr>
                <a:defRPr/>
              </a:pPr>
              <a:t>42</a:t>
            </a:fld>
            <a:endParaRPr lang="en-US"/>
          </a:p>
        </p:txBody>
      </p:sp>
    </p:spTree>
    <p:extLst>
      <p:ext uri="{BB962C8B-B14F-4D97-AF65-F5344CB8AC3E}">
        <p14:creationId xmlns:p14="http://schemas.microsoft.com/office/powerpoint/2010/main" val="3272813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 Members to Household</a:t>
            </a:r>
          </a:p>
        </p:txBody>
      </p:sp>
      <p:sp>
        <p:nvSpPr>
          <p:cNvPr id="3" name="Content Placeholder 2"/>
          <p:cNvSpPr>
            <a:spLocks noGrp="1"/>
          </p:cNvSpPr>
          <p:nvPr>
            <p:ph idx="1"/>
          </p:nvPr>
        </p:nvSpPr>
        <p:spPr>
          <a:xfrm>
            <a:off x="457200" y="1676400"/>
            <a:ext cx="8229600" cy="1143000"/>
          </a:xfrm>
        </p:spPr>
        <p:txBody>
          <a:bodyPr>
            <a:normAutofit fontScale="70000" lnSpcReduction="20000"/>
          </a:bodyPr>
          <a:lstStyle/>
          <a:p>
            <a:r>
              <a:rPr lang="en-US" dirty="0"/>
              <a:t>If adding existing person</a:t>
            </a:r>
          </a:p>
          <a:p>
            <a:r>
              <a:rPr lang="en-US" dirty="0"/>
              <a:t>Add start date and other information</a:t>
            </a:r>
          </a:p>
          <a:p>
            <a:r>
              <a:rPr lang="en-US" dirty="0"/>
              <a:t>Click Save</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t="24640" r="43984" b="25672"/>
          <a:stretch/>
        </p:blipFill>
        <p:spPr bwMode="auto">
          <a:xfrm>
            <a:off x="3124200" y="2514600"/>
            <a:ext cx="5229922" cy="376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429271B7-309B-4472-A384-17CCB6BB934E}"/>
              </a:ext>
            </a:extLst>
          </p:cNvPr>
          <p:cNvSpPr>
            <a:spLocks noGrp="1"/>
          </p:cNvSpPr>
          <p:nvPr>
            <p:ph type="sldNum" sz="quarter" idx="12"/>
          </p:nvPr>
        </p:nvSpPr>
        <p:spPr/>
        <p:txBody>
          <a:bodyPr/>
          <a:lstStyle/>
          <a:p>
            <a:pPr>
              <a:defRPr/>
            </a:pPr>
            <a:fld id="{F387D47D-2EC5-4C8A-B6DF-F028FC0F370E}" type="slidenum">
              <a:rPr lang="en-US" smtClean="0"/>
              <a:pPr>
                <a:defRPr/>
              </a:pPr>
              <a:t>43</a:t>
            </a:fld>
            <a:endParaRPr lang="en-US"/>
          </a:p>
        </p:txBody>
      </p:sp>
    </p:spTree>
    <p:extLst>
      <p:ext uri="{BB962C8B-B14F-4D97-AF65-F5344CB8AC3E}">
        <p14:creationId xmlns:p14="http://schemas.microsoft.com/office/powerpoint/2010/main" val="1831190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44562"/>
          </a:xfrm>
        </p:spPr>
        <p:txBody>
          <a:bodyPr/>
          <a:lstStyle/>
          <a:p>
            <a:r>
              <a:rPr lang="en-US" dirty="0"/>
              <a:t>Add Members to Household</a:t>
            </a:r>
          </a:p>
        </p:txBody>
      </p:sp>
      <p:sp>
        <p:nvSpPr>
          <p:cNvPr id="3" name="Content Placeholder 2"/>
          <p:cNvSpPr>
            <a:spLocks noGrp="1"/>
          </p:cNvSpPr>
          <p:nvPr>
            <p:ph idx="1"/>
          </p:nvPr>
        </p:nvSpPr>
        <p:spPr>
          <a:xfrm>
            <a:off x="533400" y="1524000"/>
            <a:ext cx="8229600" cy="1066800"/>
          </a:xfrm>
        </p:spPr>
        <p:txBody>
          <a:bodyPr>
            <a:normAutofit fontScale="70000" lnSpcReduction="20000"/>
          </a:bodyPr>
          <a:lstStyle/>
          <a:p>
            <a:r>
              <a:rPr lang="en-US" dirty="0"/>
              <a:t>If Create New Person</a:t>
            </a:r>
          </a:p>
          <a:p>
            <a:r>
              <a:rPr lang="en-US" dirty="0"/>
              <a:t>Add required and other information</a:t>
            </a:r>
          </a:p>
          <a:p>
            <a:r>
              <a:rPr lang="en-US" dirty="0"/>
              <a:t>Click Save</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t="32371" r="38699" b="17396"/>
          <a:stretch/>
        </p:blipFill>
        <p:spPr bwMode="auto">
          <a:xfrm>
            <a:off x="304800" y="2743200"/>
            <a:ext cx="566482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163" t="32536" r="41061" b="22945"/>
          <a:stretch/>
        </p:blipFill>
        <p:spPr bwMode="auto">
          <a:xfrm>
            <a:off x="3592286" y="2133600"/>
            <a:ext cx="5318600" cy="364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A915BA7-7965-4BC3-B6DB-A0B4CA21250B}"/>
              </a:ext>
            </a:extLst>
          </p:cNvPr>
          <p:cNvSpPr>
            <a:spLocks noGrp="1"/>
          </p:cNvSpPr>
          <p:nvPr>
            <p:ph type="sldNum" sz="quarter" idx="12"/>
          </p:nvPr>
        </p:nvSpPr>
        <p:spPr/>
        <p:txBody>
          <a:bodyPr/>
          <a:lstStyle/>
          <a:p>
            <a:pPr>
              <a:defRPr/>
            </a:pPr>
            <a:fld id="{F387D47D-2EC5-4C8A-B6DF-F028FC0F370E}" type="slidenum">
              <a:rPr lang="en-US" smtClean="0"/>
              <a:pPr>
                <a:defRPr/>
              </a:pPr>
              <a:t>44</a:t>
            </a:fld>
            <a:endParaRPr lang="en-US"/>
          </a:p>
        </p:txBody>
      </p:sp>
    </p:spTree>
    <p:extLst>
      <p:ext uri="{BB962C8B-B14F-4D97-AF65-F5344CB8AC3E}">
        <p14:creationId xmlns:p14="http://schemas.microsoft.com/office/powerpoint/2010/main" val="935913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 Members to Household</a:t>
            </a:r>
          </a:p>
        </p:txBody>
      </p:sp>
      <p:sp>
        <p:nvSpPr>
          <p:cNvPr id="3" name="Content Placeholder 2"/>
          <p:cNvSpPr>
            <a:spLocks noGrp="1"/>
          </p:cNvSpPr>
          <p:nvPr>
            <p:ph idx="1"/>
          </p:nvPr>
        </p:nvSpPr>
        <p:spPr>
          <a:xfrm>
            <a:off x="457200" y="1600200"/>
            <a:ext cx="8229600" cy="762000"/>
          </a:xfrm>
        </p:spPr>
        <p:txBody>
          <a:bodyPr>
            <a:normAutofit fontScale="70000" lnSpcReduction="20000"/>
          </a:bodyPr>
          <a:lstStyle/>
          <a:p>
            <a:r>
              <a:rPr lang="en-US" dirty="0"/>
              <a:t>Still must add start date</a:t>
            </a:r>
          </a:p>
          <a:p>
            <a:r>
              <a:rPr lang="en-US" dirty="0"/>
              <a:t>Click Save</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t="24640" r="43984" b="25672"/>
          <a:stretch/>
        </p:blipFill>
        <p:spPr bwMode="auto">
          <a:xfrm>
            <a:off x="3124200" y="2209800"/>
            <a:ext cx="5229922" cy="407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1C45DB9-B001-478C-AEC9-ED964C5FD754}"/>
              </a:ext>
            </a:extLst>
          </p:cNvPr>
          <p:cNvSpPr>
            <a:spLocks noGrp="1"/>
          </p:cNvSpPr>
          <p:nvPr>
            <p:ph type="sldNum" sz="quarter" idx="12"/>
          </p:nvPr>
        </p:nvSpPr>
        <p:spPr/>
        <p:txBody>
          <a:bodyPr/>
          <a:lstStyle/>
          <a:p>
            <a:pPr>
              <a:defRPr/>
            </a:pPr>
            <a:fld id="{F387D47D-2EC5-4C8A-B6DF-F028FC0F370E}" type="slidenum">
              <a:rPr lang="en-US" smtClean="0"/>
              <a:pPr>
                <a:defRPr/>
              </a:pPr>
              <a:t>45</a:t>
            </a:fld>
            <a:endParaRPr lang="en-US"/>
          </a:p>
        </p:txBody>
      </p:sp>
    </p:spTree>
    <p:extLst>
      <p:ext uri="{BB962C8B-B14F-4D97-AF65-F5344CB8AC3E}">
        <p14:creationId xmlns:p14="http://schemas.microsoft.com/office/powerpoint/2010/main" val="1925298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Add Members to Household</a:t>
            </a:r>
          </a:p>
        </p:txBody>
      </p:sp>
      <p:sp>
        <p:nvSpPr>
          <p:cNvPr id="3" name="Content Placeholder 2"/>
          <p:cNvSpPr>
            <a:spLocks noGrp="1"/>
          </p:cNvSpPr>
          <p:nvPr>
            <p:ph idx="1"/>
          </p:nvPr>
        </p:nvSpPr>
        <p:spPr/>
        <p:txBody>
          <a:bodyPr/>
          <a:lstStyle/>
          <a:p>
            <a:r>
              <a:rPr lang="en-US" dirty="0"/>
              <a:t>Need to set up relationships</a:t>
            </a:r>
          </a:p>
          <a:p>
            <a:r>
              <a:rPr lang="en-US" dirty="0"/>
              <a:t>Census&gt;&gt;Person   do a search</a:t>
            </a:r>
          </a:p>
          <a:p>
            <a:r>
              <a:rPr lang="en-US" dirty="0"/>
              <a:t>Click on Relationship tab</a:t>
            </a:r>
          </a:p>
          <a:p>
            <a:r>
              <a:rPr lang="en-US" dirty="0"/>
              <a:t>Check boxes for communication</a:t>
            </a: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48" t="28588" r="29919" b="39421"/>
          <a:stretch/>
        </p:blipFill>
        <p:spPr bwMode="auto">
          <a:xfrm>
            <a:off x="914400" y="3863181"/>
            <a:ext cx="7315200" cy="262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DF1D5C51-0B61-4C53-B070-3E573816EC54}"/>
              </a:ext>
            </a:extLst>
          </p:cNvPr>
          <p:cNvSpPr>
            <a:spLocks noGrp="1"/>
          </p:cNvSpPr>
          <p:nvPr>
            <p:ph type="sldNum" sz="quarter" idx="12"/>
          </p:nvPr>
        </p:nvSpPr>
        <p:spPr/>
        <p:txBody>
          <a:bodyPr/>
          <a:lstStyle/>
          <a:p>
            <a:pPr>
              <a:defRPr/>
            </a:pPr>
            <a:fld id="{F387D47D-2EC5-4C8A-B6DF-F028FC0F370E}" type="slidenum">
              <a:rPr lang="en-US" smtClean="0"/>
              <a:pPr>
                <a:defRPr/>
              </a:pPr>
              <a:t>46</a:t>
            </a:fld>
            <a:endParaRPr lang="en-US"/>
          </a:p>
        </p:txBody>
      </p:sp>
    </p:spTree>
    <p:extLst>
      <p:ext uri="{BB962C8B-B14F-4D97-AF65-F5344CB8AC3E}">
        <p14:creationId xmlns:p14="http://schemas.microsoft.com/office/powerpoint/2010/main" val="2693874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77" y="685800"/>
            <a:ext cx="8229600" cy="685800"/>
          </a:xfrm>
        </p:spPr>
        <p:txBody>
          <a:bodyPr/>
          <a:lstStyle/>
          <a:p>
            <a:r>
              <a:rPr lang="en-US" dirty="0"/>
              <a:t>Relationship Shortcut</a:t>
            </a:r>
          </a:p>
        </p:txBody>
      </p:sp>
      <p:sp>
        <p:nvSpPr>
          <p:cNvPr id="3" name="Content Placeholder 2"/>
          <p:cNvSpPr>
            <a:spLocks noGrp="1"/>
          </p:cNvSpPr>
          <p:nvPr>
            <p:ph idx="1"/>
          </p:nvPr>
        </p:nvSpPr>
        <p:spPr/>
        <p:txBody>
          <a:bodyPr/>
          <a:lstStyle/>
          <a:p>
            <a:r>
              <a:rPr lang="en-US" dirty="0"/>
              <a:t>See step 3 in Census Wizard</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t="26517" r="30325" b="1605"/>
          <a:stretch/>
        </p:blipFill>
        <p:spPr bwMode="auto">
          <a:xfrm>
            <a:off x="1676400" y="2244276"/>
            <a:ext cx="57188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78935929-A471-45EB-AE04-11D5147CA2F9}"/>
              </a:ext>
            </a:extLst>
          </p:cNvPr>
          <p:cNvSpPr>
            <a:spLocks noGrp="1"/>
          </p:cNvSpPr>
          <p:nvPr>
            <p:ph type="sldNum" sz="quarter" idx="12"/>
          </p:nvPr>
        </p:nvSpPr>
        <p:spPr/>
        <p:txBody>
          <a:bodyPr/>
          <a:lstStyle/>
          <a:p>
            <a:pPr>
              <a:defRPr/>
            </a:pPr>
            <a:fld id="{F387D47D-2EC5-4C8A-B6DF-F028FC0F370E}" type="slidenum">
              <a:rPr lang="en-US" smtClean="0"/>
              <a:pPr>
                <a:defRPr/>
              </a:pPr>
              <a:t>47</a:t>
            </a:fld>
            <a:endParaRPr lang="en-US"/>
          </a:p>
        </p:txBody>
      </p:sp>
    </p:spTree>
    <p:extLst>
      <p:ext uri="{BB962C8B-B14F-4D97-AF65-F5344CB8AC3E}">
        <p14:creationId xmlns:p14="http://schemas.microsoft.com/office/powerpoint/2010/main" val="1496488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Add Person to a Secondary Household</a:t>
            </a:r>
          </a:p>
        </p:txBody>
      </p:sp>
      <p:sp>
        <p:nvSpPr>
          <p:cNvPr id="3" name="Content Placeholder 2"/>
          <p:cNvSpPr>
            <a:spLocks noGrp="1"/>
          </p:cNvSpPr>
          <p:nvPr>
            <p:ph idx="1"/>
          </p:nvPr>
        </p:nvSpPr>
        <p:spPr/>
        <p:txBody>
          <a:bodyPr/>
          <a:lstStyle/>
          <a:p>
            <a:r>
              <a:rPr lang="en-US" dirty="0"/>
              <a:t>Census&gt;&gt;People   do a search</a:t>
            </a:r>
          </a:p>
          <a:p>
            <a:r>
              <a:rPr lang="en-US" dirty="0"/>
              <a:t>Click on Households tab</a:t>
            </a:r>
          </a:p>
          <a:p>
            <a:r>
              <a:rPr lang="en-US" dirty="0"/>
              <a:t>Click New Household Membership</a:t>
            </a:r>
          </a:p>
          <a:p>
            <a:r>
              <a:rPr lang="en-US" dirty="0"/>
              <a:t>New Window – Search for household or Create New</a:t>
            </a:r>
          </a:p>
          <a:p>
            <a:r>
              <a:rPr lang="en-US" dirty="0"/>
              <a:t>Be sure to mark as Secondary or it will replace the Primary</a:t>
            </a:r>
          </a:p>
          <a:p>
            <a:r>
              <a:rPr lang="en-US" dirty="0"/>
              <a:t>Set Relationships</a:t>
            </a:r>
          </a:p>
        </p:txBody>
      </p:sp>
      <p:sp>
        <p:nvSpPr>
          <p:cNvPr id="4" name="Slide Number Placeholder 3">
            <a:extLst>
              <a:ext uri="{FF2B5EF4-FFF2-40B4-BE49-F238E27FC236}">
                <a16:creationId xmlns:a16="http://schemas.microsoft.com/office/drawing/2014/main" id="{A7B22657-0A16-439C-A4BC-CB510C0FAEE3}"/>
              </a:ext>
            </a:extLst>
          </p:cNvPr>
          <p:cNvSpPr>
            <a:spLocks noGrp="1"/>
          </p:cNvSpPr>
          <p:nvPr>
            <p:ph type="sldNum" sz="quarter" idx="12"/>
          </p:nvPr>
        </p:nvSpPr>
        <p:spPr/>
        <p:txBody>
          <a:bodyPr/>
          <a:lstStyle/>
          <a:p>
            <a:pPr>
              <a:defRPr/>
            </a:pPr>
            <a:fld id="{F387D47D-2EC5-4C8A-B6DF-F028FC0F370E}" type="slidenum">
              <a:rPr lang="en-US" smtClean="0"/>
              <a:pPr>
                <a:defRPr/>
              </a:pPr>
              <a:t>48</a:t>
            </a:fld>
            <a:endParaRPr lang="en-US"/>
          </a:p>
        </p:txBody>
      </p:sp>
    </p:spTree>
    <p:extLst>
      <p:ext uri="{BB962C8B-B14F-4D97-AF65-F5344CB8AC3E}">
        <p14:creationId xmlns:p14="http://schemas.microsoft.com/office/powerpoint/2010/main" val="1745436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en-US" dirty="0"/>
              <a:t>Census – adding individual items</a:t>
            </a:r>
          </a:p>
        </p:txBody>
      </p:sp>
      <p:sp>
        <p:nvSpPr>
          <p:cNvPr id="3" name="Content Placeholder 2"/>
          <p:cNvSpPr>
            <a:spLocks noGrp="1"/>
          </p:cNvSpPr>
          <p:nvPr>
            <p:ph idx="1"/>
          </p:nvPr>
        </p:nvSpPr>
        <p:spPr>
          <a:xfrm>
            <a:off x="457200" y="1752600"/>
            <a:ext cx="8229600" cy="4373563"/>
          </a:xfrm>
        </p:spPr>
        <p:txBody>
          <a:bodyPr/>
          <a:lstStyle/>
          <a:p>
            <a:r>
              <a:rPr lang="en-US" dirty="0"/>
              <a:t>The next section explains adding items to the Census prior to creating a Household. You can then use the Census Wizard to create the Household and add the Address and People to that Household</a:t>
            </a:r>
          </a:p>
        </p:txBody>
      </p:sp>
      <p:sp>
        <p:nvSpPr>
          <p:cNvPr id="4" name="Slide Number Placeholder 3">
            <a:extLst>
              <a:ext uri="{FF2B5EF4-FFF2-40B4-BE49-F238E27FC236}">
                <a16:creationId xmlns:a16="http://schemas.microsoft.com/office/drawing/2014/main" id="{3A2C838B-2B47-4223-8CB2-B606B85D1BF1}"/>
              </a:ext>
            </a:extLst>
          </p:cNvPr>
          <p:cNvSpPr>
            <a:spLocks noGrp="1"/>
          </p:cNvSpPr>
          <p:nvPr>
            <p:ph type="sldNum" sz="quarter" idx="12"/>
          </p:nvPr>
        </p:nvSpPr>
        <p:spPr/>
        <p:txBody>
          <a:bodyPr/>
          <a:lstStyle/>
          <a:p>
            <a:pPr>
              <a:defRPr/>
            </a:pPr>
            <a:fld id="{F387D47D-2EC5-4C8A-B6DF-F028FC0F370E}" type="slidenum">
              <a:rPr lang="en-US" smtClean="0"/>
              <a:pPr>
                <a:defRPr/>
              </a:pPr>
              <a:t>49</a:t>
            </a:fld>
            <a:endParaRPr lang="en-US"/>
          </a:p>
        </p:txBody>
      </p:sp>
    </p:spTree>
    <p:extLst>
      <p:ext uri="{BB962C8B-B14F-4D97-AF65-F5344CB8AC3E}">
        <p14:creationId xmlns:p14="http://schemas.microsoft.com/office/powerpoint/2010/main" val="4032928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09600"/>
            <a:ext cx="8229600" cy="1143000"/>
          </a:xfrm>
        </p:spPr>
        <p:txBody>
          <a:bodyPr/>
          <a:lstStyle/>
          <a:p>
            <a:r>
              <a:rPr lang="en-US" dirty="0"/>
              <a:t>Use Wizard to Roll Calendar</a:t>
            </a:r>
          </a:p>
        </p:txBody>
      </p:sp>
      <p:pic>
        <p:nvPicPr>
          <p:cNvPr id="9" name="Content Placeholder 8" descr="Screen Shot 2014-11-03 at 6.08.26 AM.png"/>
          <p:cNvPicPr>
            <a:picLocks noGrp="1" noChangeAspect="1"/>
          </p:cNvPicPr>
          <p:nvPr>
            <p:ph idx="1"/>
          </p:nvPr>
        </p:nvPicPr>
        <p:blipFill>
          <a:blip r:embed="rId3">
            <a:extLst>
              <a:ext uri="{28A0092B-C50C-407E-A947-70E740481C1C}">
                <a14:useLocalDpi xmlns:a14="http://schemas.microsoft.com/office/drawing/2010/main" val="0"/>
              </a:ext>
            </a:extLst>
          </a:blip>
          <a:srcRect t="4209" b="4209"/>
          <a:stretch>
            <a:fillRect/>
          </a:stretch>
        </p:blipFill>
        <p:spPr/>
      </p:pic>
      <p:sp>
        <p:nvSpPr>
          <p:cNvPr id="2" name="Slide Number Placeholder 1">
            <a:extLst>
              <a:ext uri="{FF2B5EF4-FFF2-40B4-BE49-F238E27FC236}">
                <a16:creationId xmlns:a16="http://schemas.microsoft.com/office/drawing/2014/main" id="{5DB1B215-1F0B-405C-B2FC-0EA8F3428A0D}"/>
              </a:ext>
            </a:extLst>
          </p:cNvPr>
          <p:cNvSpPr>
            <a:spLocks noGrp="1"/>
          </p:cNvSpPr>
          <p:nvPr>
            <p:ph type="sldNum" sz="quarter" idx="12"/>
          </p:nvPr>
        </p:nvSpPr>
        <p:spPr/>
        <p:txBody>
          <a:bodyPr/>
          <a:lstStyle/>
          <a:p>
            <a:pPr>
              <a:defRPr/>
            </a:pPr>
            <a:fld id="{F387D47D-2EC5-4C8A-B6DF-F028FC0F370E}" type="slidenum">
              <a:rPr lang="en-US" smtClean="0"/>
              <a:pPr>
                <a:defRPr/>
              </a:pPr>
              <a:t>5</a:t>
            </a:fld>
            <a:endParaRPr lang="en-US"/>
          </a:p>
        </p:txBody>
      </p:sp>
    </p:spTree>
    <p:extLst>
      <p:ext uri="{BB962C8B-B14F-4D97-AF65-F5344CB8AC3E}">
        <p14:creationId xmlns:p14="http://schemas.microsoft.com/office/powerpoint/2010/main" val="4083776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 Person to Census</a:t>
            </a:r>
          </a:p>
        </p:txBody>
      </p:sp>
      <p:sp>
        <p:nvSpPr>
          <p:cNvPr id="3" name="Content Placeholder 2"/>
          <p:cNvSpPr>
            <a:spLocks noGrp="1"/>
          </p:cNvSpPr>
          <p:nvPr>
            <p:ph idx="1"/>
          </p:nvPr>
        </p:nvSpPr>
        <p:spPr>
          <a:xfrm>
            <a:off x="381000" y="1600200"/>
            <a:ext cx="8229600" cy="762000"/>
          </a:xfrm>
        </p:spPr>
        <p:txBody>
          <a:bodyPr>
            <a:normAutofit fontScale="70000" lnSpcReduction="20000"/>
          </a:bodyPr>
          <a:lstStyle/>
          <a:p>
            <a:r>
              <a:rPr lang="en-US" dirty="0"/>
              <a:t>Census&gt;&gt;Add Person</a:t>
            </a:r>
          </a:p>
          <a:p>
            <a:r>
              <a:rPr lang="en-US" dirty="0"/>
              <a:t>Always search BEFORE you create new</a:t>
            </a: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0" t="22507" r="39512" b="42235"/>
          <a:stretch/>
        </p:blipFill>
        <p:spPr bwMode="auto">
          <a:xfrm>
            <a:off x="228600" y="2536637"/>
            <a:ext cx="8207297" cy="288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30E6FFD-7216-4BE6-93B3-2FDBA6FF713E}"/>
              </a:ext>
            </a:extLst>
          </p:cNvPr>
          <p:cNvSpPr>
            <a:spLocks noGrp="1"/>
          </p:cNvSpPr>
          <p:nvPr>
            <p:ph type="sldNum" sz="quarter" idx="12"/>
          </p:nvPr>
        </p:nvSpPr>
        <p:spPr/>
        <p:txBody>
          <a:bodyPr/>
          <a:lstStyle/>
          <a:p>
            <a:pPr>
              <a:defRPr/>
            </a:pPr>
            <a:fld id="{F387D47D-2EC5-4C8A-B6DF-F028FC0F370E}" type="slidenum">
              <a:rPr lang="en-US" smtClean="0"/>
              <a:pPr>
                <a:defRPr/>
              </a:pPr>
              <a:t>50</a:t>
            </a:fld>
            <a:endParaRPr lang="en-US"/>
          </a:p>
        </p:txBody>
      </p:sp>
    </p:spTree>
    <p:extLst>
      <p:ext uri="{BB962C8B-B14F-4D97-AF65-F5344CB8AC3E}">
        <p14:creationId xmlns:p14="http://schemas.microsoft.com/office/powerpoint/2010/main" val="2001957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715"/>
            <a:ext cx="8229600" cy="1143000"/>
          </a:xfrm>
        </p:spPr>
        <p:txBody>
          <a:bodyPr/>
          <a:lstStyle/>
          <a:p>
            <a:r>
              <a:rPr lang="en-US" dirty="0"/>
              <a:t>Add Person to Census</a:t>
            </a:r>
          </a:p>
        </p:txBody>
      </p:sp>
      <p:sp>
        <p:nvSpPr>
          <p:cNvPr id="3" name="Content Placeholder 2"/>
          <p:cNvSpPr>
            <a:spLocks noGrp="1"/>
          </p:cNvSpPr>
          <p:nvPr>
            <p:ph idx="1"/>
          </p:nvPr>
        </p:nvSpPr>
        <p:spPr>
          <a:xfrm>
            <a:off x="533400" y="1562099"/>
            <a:ext cx="8229600" cy="838200"/>
          </a:xfrm>
        </p:spPr>
        <p:txBody>
          <a:bodyPr>
            <a:normAutofit fontScale="77500" lnSpcReduction="20000"/>
          </a:bodyPr>
          <a:lstStyle/>
          <a:p>
            <a:r>
              <a:rPr lang="en-US" dirty="0"/>
              <a:t>Add required and other information</a:t>
            </a:r>
          </a:p>
          <a:p>
            <a:r>
              <a:rPr lang="en-US" dirty="0"/>
              <a:t>Click Save</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t="32371" r="38699" b="17396"/>
          <a:stretch/>
        </p:blipFill>
        <p:spPr bwMode="auto">
          <a:xfrm>
            <a:off x="304800" y="2743200"/>
            <a:ext cx="566482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163" t="32536" r="41061" b="22945"/>
          <a:stretch/>
        </p:blipFill>
        <p:spPr bwMode="auto">
          <a:xfrm>
            <a:off x="3581400" y="1981199"/>
            <a:ext cx="5318600" cy="358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92479FE-FCD8-4A71-959D-E731144B07A9}"/>
              </a:ext>
            </a:extLst>
          </p:cNvPr>
          <p:cNvSpPr>
            <a:spLocks noGrp="1"/>
          </p:cNvSpPr>
          <p:nvPr>
            <p:ph type="sldNum" sz="quarter" idx="12"/>
          </p:nvPr>
        </p:nvSpPr>
        <p:spPr/>
        <p:txBody>
          <a:bodyPr/>
          <a:lstStyle/>
          <a:p>
            <a:pPr>
              <a:defRPr/>
            </a:pPr>
            <a:fld id="{F387D47D-2EC5-4C8A-B6DF-F028FC0F370E}" type="slidenum">
              <a:rPr lang="en-US" smtClean="0"/>
              <a:pPr>
                <a:defRPr/>
              </a:pPr>
              <a:t>51</a:t>
            </a:fld>
            <a:endParaRPr lang="en-US"/>
          </a:p>
        </p:txBody>
      </p:sp>
    </p:spTree>
    <p:extLst>
      <p:ext uri="{BB962C8B-B14F-4D97-AF65-F5344CB8AC3E}">
        <p14:creationId xmlns:p14="http://schemas.microsoft.com/office/powerpoint/2010/main" val="1943338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Add Person to Census</a:t>
            </a:r>
          </a:p>
        </p:txBody>
      </p:sp>
      <p:sp>
        <p:nvSpPr>
          <p:cNvPr id="3" name="Content Placeholder 2"/>
          <p:cNvSpPr>
            <a:spLocks noGrp="1"/>
          </p:cNvSpPr>
          <p:nvPr>
            <p:ph idx="1"/>
          </p:nvPr>
        </p:nvSpPr>
        <p:spPr>
          <a:xfrm>
            <a:off x="228600" y="2209800"/>
            <a:ext cx="8224024" cy="3048000"/>
          </a:xfrm>
        </p:spPr>
        <p:txBody>
          <a:bodyPr>
            <a:normAutofit/>
          </a:bodyPr>
          <a:lstStyle/>
          <a:p>
            <a:r>
              <a:rPr lang="en-US" dirty="0"/>
              <a:t>Repeat as needed</a:t>
            </a:r>
          </a:p>
          <a:p>
            <a:r>
              <a:rPr lang="en-US" dirty="0"/>
              <a:t>For students and future students</a:t>
            </a:r>
          </a:p>
          <a:p>
            <a:pPr lvl="1"/>
            <a:r>
              <a:rPr lang="en-US" dirty="0"/>
              <a:t>Add Birthday during process</a:t>
            </a:r>
          </a:p>
          <a:p>
            <a:r>
              <a:rPr lang="en-US" dirty="0"/>
              <a:t>Does not connect with Household yet</a:t>
            </a:r>
          </a:p>
        </p:txBody>
      </p:sp>
      <p:sp>
        <p:nvSpPr>
          <p:cNvPr id="4" name="Slide Number Placeholder 3">
            <a:extLst>
              <a:ext uri="{FF2B5EF4-FFF2-40B4-BE49-F238E27FC236}">
                <a16:creationId xmlns:a16="http://schemas.microsoft.com/office/drawing/2014/main" id="{6191D027-4CEF-46E1-AB6A-4E9099067B02}"/>
              </a:ext>
            </a:extLst>
          </p:cNvPr>
          <p:cNvSpPr>
            <a:spLocks noGrp="1"/>
          </p:cNvSpPr>
          <p:nvPr>
            <p:ph type="sldNum" sz="quarter" idx="12"/>
          </p:nvPr>
        </p:nvSpPr>
        <p:spPr/>
        <p:txBody>
          <a:bodyPr/>
          <a:lstStyle/>
          <a:p>
            <a:pPr>
              <a:defRPr/>
            </a:pPr>
            <a:fld id="{F387D47D-2EC5-4C8A-B6DF-F028FC0F370E}" type="slidenum">
              <a:rPr lang="en-US" smtClean="0"/>
              <a:pPr>
                <a:defRPr/>
              </a:pPr>
              <a:t>52</a:t>
            </a:fld>
            <a:endParaRPr lang="en-US"/>
          </a:p>
        </p:txBody>
      </p:sp>
    </p:spTree>
    <p:extLst>
      <p:ext uri="{BB962C8B-B14F-4D97-AF65-F5344CB8AC3E}">
        <p14:creationId xmlns:p14="http://schemas.microsoft.com/office/powerpoint/2010/main" val="2413551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175"/>
            <a:ext cx="8229600" cy="1143000"/>
          </a:xfrm>
        </p:spPr>
        <p:txBody>
          <a:bodyPr/>
          <a:lstStyle/>
          <a:p>
            <a:r>
              <a:rPr lang="en-US" dirty="0"/>
              <a:t>Add Address </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t="32235" r="39756" b="22706"/>
          <a:stretch/>
        </p:blipFill>
        <p:spPr bwMode="auto">
          <a:xfrm>
            <a:off x="2362200" y="2133600"/>
            <a:ext cx="6096000" cy="376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429000"/>
            <a:ext cx="1744580" cy="1477328"/>
          </a:xfrm>
          <a:prstGeom prst="rect">
            <a:avLst/>
          </a:prstGeom>
          <a:noFill/>
        </p:spPr>
        <p:txBody>
          <a:bodyPr wrap="none" rtlCol="0">
            <a:spAutoFit/>
          </a:bodyPr>
          <a:lstStyle/>
          <a:p>
            <a:r>
              <a:rPr lang="en-US" dirty="0"/>
              <a:t>Notice: We do a </a:t>
            </a:r>
          </a:p>
          <a:p>
            <a:r>
              <a:rPr lang="en-US" dirty="0"/>
              <a:t>search first</a:t>
            </a:r>
          </a:p>
          <a:p>
            <a:endParaRPr lang="en-US" dirty="0"/>
          </a:p>
          <a:p>
            <a:r>
              <a:rPr lang="en-US" dirty="0"/>
              <a:t>If no results click</a:t>
            </a:r>
          </a:p>
          <a:p>
            <a:r>
              <a:rPr lang="en-US" dirty="0"/>
              <a:t>New Address</a:t>
            </a:r>
          </a:p>
        </p:txBody>
      </p:sp>
      <p:sp>
        <p:nvSpPr>
          <p:cNvPr id="6" name="TextBox 5"/>
          <p:cNvSpPr txBox="1"/>
          <p:nvPr/>
        </p:nvSpPr>
        <p:spPr>
          <a:xfrm>
            <a:off x="1045364" y="1671935"/>
            <a:ext cx="2944204" cy="461665"/>
          </a:xfrm>
          <a:prstGeom prst="rect">
            <a:avLst/>
          </a:prstGeom>
          <a:noFill/>
        </p:spPr>
        <p:txBody>
          <a:bodyPr wrap="none" rtlCol="0">
            <a:spAutoFit/>
          </a:bodyPr>
          <a:lstStyle/>
          <a:p>
            <a:r>
              <a:rPr lang="en-US" sz="2400" dirty="0"/>
              <a:t>Census&gt;&gt;Add Address</a:t>
            </a:r>
          </a:p>
        </p:txBody>
      </p:sp>
      <p:sp>
        <p:nvSpPr>
          <p:cNvPr id="3" name="Slide Number Placeholder 2">
            <a:extLst>
              <a:ext uri="{FF2B5EF4-FFF2-40B4-BE49-F238E27FC236}">
                <a16:creationId xmlns:a16="http://schemas.microsoft.com/office/drawing/2014/main" id="{06D5DBD8-23BC-4A11-A3E9-594A7B181F3D}"/>
              </a:ext>
            </a:extLst>
          </p:cNvPr>
          <p:cNvSpPr>
            <a:spLocks noGrp="1"/>
          </p:cNvSpPr>
          <p:nvPr>
            <p:ph type="sldNum" sz="quarter" idx="12"/>
          </p:nvPr>
        </p:nvSpPr>
        <p:spPr/>
        <p:txBody>
          <a:bodyPr/>
          <a:lstStyle/>
          <a:p>
            <a:pPr>
              <a:defRPr/>
            </a:pPr>
            <a:fld id="{F387D47D-2EC5-4C8A-B6DF-F028FC0F370E}" type="slidenum">
              <a:rPr lang="en-US" smtClean="0"/>
              <a:pPr>
                <a:defRPr/>
              </a:pPr>
              <a:t>53</a:t>
            </a:fld>
            <a:endParaRPr lang="en-US"/>
          </a:p>
        </p:txBody>
      </p:sp>
    </p:spTree>
    <p:extLst>
      <p:ext uri="{BB962C8B-B14F-4D97-AF65-F5344CB8AC3E}">
        <p14:creationId xmlns:p14="http://schemas.microsoft.com/office/powerpoint/2010/main" val="2117484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944562"/>
          </a:xfrm>
        </p:spPr>
        <p:txBody>
          <a:bodyPr/>
          <a:lstStyle/>
          <a:p>
            <a:r>
              <a:rPr lang="en-US" dirty="0"/>
              <a:t>Add Address</a:t>
            </a:r>
          </a:p>
        </p:txBody>
      </p:sp>
      <p:sp>
        <p:nvSpPr>
          <p:cNvPr id="3" name="Content Placeholder 2"/>
          <p:cNvSpPr>
            <a:spLocks noGrp="1"/>
          </p:cNvSpPr>
          <p:nvPr>
            <p:ph idx="1"/>
          </p:nvPr>
        </p:nvSpPr>
        <p:spPr>
          <a:xfrm>
            <a:off x="5380404" y="2286000"/>
            <a:ext cx="3276600" cy="533400"/>
          </a:xfrm>
        </p:spPr>
        <p:txBody>
          <a:bodyPr>
            <a:normAutofit fontScale="85000" lnSpcReduction="10000"/>
          </a:bodyPr>
          <a:lstStyle/>
          <a:p>
            <a:pPr marL="0" indent="0">
              <a:buNone/>
            </a:pPr>
            <a:r>
              <a:rPr lang="en-US" sz="2000" dirty="0"/>
              <a:t>Fill in information and click Save</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66" t="22053" r="46260" b="30029"/>
          <a:stretch/>
        </p:blipFill>
        <p:spPr bwMode="auto">
          <a:xfrm>
            <a:off x="152400" y="1676400"/>
            <a:ext cx="4890103" cy="375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905" t="22297" r="45772" b="33324"/>
          <a:stretch/>
        </p:blipFill>
        <p:spPr bwMode="auto">
          <a:xfrm>
            <a:off x="4267200" y="3124201"/>
            <a:ext cx="4724400" cy="335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53389" y="1828800"/>
            <a:ext cx="3603615" cy="369332"/>
          </a:xfrm>
          <a:prstGeom prst="rect">
            <a:avLst/>
          </a:prstGeom>
          <a:noFill/>
        </p:spPr>
        <p:txBody>
          <a:bodyPr wrap="none" rtlCol="0">
            <a:spAutoFit/>
          </a:bodyPr>
          <a:lstStyle/>
          <a:p>
            <a:r>
              <a:rPr lang="en-US" dirty="0"/>
              <a:t>Note: Check box if number is PO Box</a:t>
            </a:r>
          </a:p>
        </p:txBody>
      </p:sp>
      <p:sp>
        <p:nvSpPr>
          <p:cNvPr id="5" name="Slide Number Placeholder 4">
            <a:extLst>
              <a:ext uri="{FF2B5EF4-FFF2-40B4-BE49-F238E27FC236}">
                <a16:creationId xmlns:a16="http://schemas.microsoft.com/office/drawing/2014/main" id="{3D849CFA-C52A-4723-858C-49DB36A4A48E}"/>
              </a:ext>
            </a:extLst>
          </p:cNvPr>
          <p:cNvSpPr>
            <a:spLocks noGrp="1"/>
          </p:cNvSpPr>
          <p:nvPr>
            <p:ph type="sldNum" sz="quarter" idx="12"/>
          </p:nvPr>
        </p:nvSpPr>
        <p:spPr/>
        <p:txBody>
          <a:bodyPr/>
          <a:lstStyle/>
          <a:p>
            <a:pPr>
              <a:defRPr/>
            </a:pPr>
            <a:fld id="{F387D47D-2EC5-4C8A-B6DF-F028FC0F370E}" type="slidenum">
              <a:rPr lang="en-US" smtClean="0"/>
              <a:pPr>
                <a:defRPr/>
              </a:pPr>
              <a:t>54</a:t>
            </a:fld>
            <a:endParaRPr lang="en-US"/>
          </a:p>
        </p:txBody>
      </p:sp>
    </p:spTree>
    <p:extLst>
      <p:ext uri="{BB962C8B-B14F-4D97-AF65-F5344CB8AC3E}">
        <p14:creationId xmlns:p14="http://schemas.microsoft.com/office/powerpoint/2010/main" val="3409835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85644067"/>
              </p:ext>
            </p:extLst>
          </p:nvPr>
        </p:nvGraphicFramePr>
        <p:xfrm>
          <a:off x="228600" y="838199"/>
          <a:ext cx="8686800" cy="5814066"/>
        </p:xfrm>
        <a:graphic>
          <a:graphicData uri="http://schemas.openxmlformats.org/drawingml/2006/table">
            <a:tbl>
              <a:tblPr>
                <a:tableStyleId>{5C22544A-7EE6-4342-B048-85BDC9FD1C3A}</a:tableStyleId>
              </a:tblPr>
              <a:tblGrid>
                <a:gridCol w="1419959">
                  <a:extLst>
                    <a:ext uri="{9D8B030D-6E8A-4147-A177-3AD203B41FA5}">
                      <a16:colId xmlns:a16="http://schemas.microsoft.com/office/drawing/2014/main" val="20000"/>
                    </a:ext>
                  </a:extLst>
                </a:gridCol>
                <a:gridCol w="7266841">
                  <a:extLst>
                    <a:ext uri="{9D8B030D-6E8A-4147-A177-3AD203B41FA5}">
                      <a16:colId xmlns:a16="http://schemas.microsoft.com/office/drawing/2014/main" val="20001"/>
                    </a:ext>
                  </a:extLst>
                </a:gridCol>
              </a:tblGrid>
              <a:tr h="253549">
                <a:tc>
                  <a:txBody>
                    <a:bodyPr/>
                    <a:lstStyle/>
                    <a:p>
                      <a:pPr marL="0" marR="0">
                        <a:lnSpc>
                          <a:spcPct val="115000"/>
                        </a:lnSpc>
                        <a:spcBef>
                          <a:spcPts val="0"/>
                        </a:spcBef>
                        <a:spcAft>
                          <a:spcPts val="1000"/>
                        </a:spcAft>
                      </a:pPr>
                      <a:r>
                        <a:rPr lang="en-US" sz="1400" kern="1200" dirty="0">
                          <a:effectLst/>
                        </a:rPr>
                        <a:t>Field</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Definition</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0"/>
                  </a:ext>
                </a:extLst>
              </a:tr>
              <a:tr h="232117">
                <a:tc>
                  <a:txBody>
                    <a:bodyPr/>
                    <a:lstStyle/>
                    <a:p>
                      <a:pPr marL="0" marR="0">
                        <a:lnSpc>
                          <a:spcPts val="1695"/>
                        </a:lnSpc>
                        <a:spcBef>
                          <a:spcPts val="0"/>
                        </a:spcBef>
                        <a:spcAft>
                          <a:spcPts val="1000"/>
                        </a:spcAft>
                      </a:pPr>
                      <a:r>
                        <a:rPr lang="en-US" sz="1400" kern="1200" dirty="0">
                          <a:effectLst/>
                        </a:rPr>
                        <a:t>Post Office Box</a:t>
                      </a:r>
                      <a:endParaRPr lang="en-US" sz="1100" dirty="0">
                        <a:effectLst/>
                        <a:latin typeface="Calibri"/>
                        <a:ea typeface="Calibri"/>
                        <a:cs typeface="Times New Roman"/>
                      </a:endParaRPr>
                    </a:p>
                  </a:txBody>
                  <a:tcPr marL="30480" marR="30480" marT="15240" marB="15240" anchor="ctr"/>
                </a:tc>
                <a:tc>
                  <a:txBody>
                    <a:bodyPr/>
                    <a:lstStyle/>
                    <a:p>
                      <a:pPr marL="0" marR="0">
                        <a:lnSpc>
                          <a:spcPts val="1695"/>
                        </a:lnSpc>
                        <a:spcBef>
                          <a:spcPts val="0"/>
                        </a:spcBef>
                        <a:spcAft>
                          <a:spcPts val="1000"/>
                        </a:spcAft>
                      </a:pPr>
                      <a:r>
                        <a:rPr lang="en-US" sz="1400" kern="1200" dirty="0">
                          <a:effectLst/>
                        </a:rPr>
                        <a:t>Indicates the address is not a physical location but a mailing location.</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1"/>
                  </a:ext>
                </a:extLst>
              </a:tr>
              <a:tr h="729484">
                <a:tc>
                  <a:txBody>
                    <a:bodyPr/>
                    <a:lstStyle/>
                    <a:p>
                      <a:pPr marL="0" marR="0">
                        <a:lnSpc>
                          <a:spcPct val="115000"/>
                        </a:lnSpc>
                        <a:spcBef>
                          <a:spcPts val="0"/>
                        </a:spcBef>
                        <a:spcAft>
                          <a:spcPts val="1000"/>
                        </a:spcAft>
                      </a:pPr>
                      <a:r>
                        <a:rPr lang="en-US" sz="1400" kern="1200" dirty="0">
                          <a:effectLst/>
                        </a:rPr>
                        <a:t>Number</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House Number of the address, or Box number if the address is a P.O. Box address. </a:t>
                      </a:r>
                      <a:br>
                        <a:rPr lang="en-US" sz="1400" kern="1200" dirty="0">
                          <a:effectLst/>
                        </a:rPr>
                      </a:br>
                      <a:r>
                        <a:rPr lang="en-US" sz="1400" kern="1200" dirty="0">
                          <a:effectLst/>
                        </a:rPr>
                        <a:t>In the address 7750 South Barstow Street NE, My Town MN 55555, 7750 is the number. Only enter the number of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2"/>
                  </a:ext>
                </a:extLst>
              </a:tr>
              <a:tr h="491516">
                <a:tc>
                  <a:txBody>
                    <a:bodyPr/>
                    <a:lstStyle/>
                    <a:p>
                      <a:pPr marL="0" marR="0">
                        <a:lnSpc>
                          <a:spcPct val="115000"/>
                        </a:lnSpc>
                        <a:spcBef>
                          <a:spcPts val="0"/>
                        </a:spcBef>
                        <a:spcAft>
                          <a:spcPts val="1000"/>
                        </a:spcAft>
                      </a:pPr>
                      <a:r>
                        <a:rPr lang="en-US" sz="1400" kern="1200" dirty="0">
                          <a:effectLst/>
                        </a:rPr>
                        <a:t>Prefix</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Direction of the street in the address. </a:t>
                      </a:r>
                      <a:br>
                        <a:rPr lang="en-US" sz="1400" kern="1200" dirty="0">
                          <a:effectLst/>
                        </a:rPr>
                      </a:br>
                      <a:r>
                        <a:rPr lang="en-US" sz="1400" kern="1200" dirty="0">
                          <a:effectLst/>
                        </a:rPr>
                        <a:t>In the address 7750 South Barstow Street NE, MyTown MN 55555, South is the prefix.</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3"/>
                  </a:ext>
                </a:extLst>
              </a:tr>
              <a:tr h="729484">
                <a:tc>
                  <a:txBody>
                    <a:bodyPr/>
                    <a:lstStyle/>
                    <a:p>
                      <a:pPr marL="0" marR="0">
                        <a:lnSpc>
                          <a:spcPct val="115000"/>
                        </a:lnSpc>
                        <a:spcBef>
                          <a:spcPts val="0"/>
                        </a:spcBef>
                        <a:spcAft>
                          <a:spcPts val="1000"/>
                        </a:spcAft>
                      </a:pPr>
                      <a:r>
                        <a:rPr lang="en-US" sz="1400" kern="1200" dirty="0">
                          <a:effectLst/>
                        </a:rPr>
                        <a:t>Street</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Name of the street. </a:t>
                      </a:r>
                      <a:br>
                        <a:rPr lang="en-US" sz="1400" kern="1200" dirty="0">
                          <a:effectLst/>
                        </a:rPr>
                      </a:br>
                      <a:r>
                        <a:rPr lang="en-US" sz="1400" kern="1200" dirty="0">
                          <a:effectLst/>
                        </a:rPr>
                        <a:t>In the address 7750 South Barstow Street NE, My Town MN 55555, Barstow is the street name. Enter only the name of the street.</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4"/>
                  </a:ext>
                </a:extLst>
              </a:tr>
              <a:tr h="729484">
                <a:tc>
                  <a:txBody>
                    <a:bodyPr/>
                    <a:lstStyle/>
                    <a:p>
                      <a:pPr marL="0" marR="0">
                        <a:lnSpc>
                          <a:spcPct val="115000"/>
                        </a:lnSpc>
                        <a:spcBef>
                          <a:spcPts val="0"/>
                        </a:spcBef>
                        <a:spcAft>
                          <a:spcPts val="1000"/>
                        </a:spcAft>
                      </a:pPr>
                      <a:r>
                        <a:rPr lang="en-US" sz="1400" kern="1200" dirty="0">
                          <a:effectLst/>
                        </a:rPr>
                        <a:t>Tag</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Label of the entered street - Avenue, Street, Blvd., etc. </a:t>
                      </a:r>
                      <a:br>
                        <a:rPr lang="en-US" sz="1400" kern="1200" dirty="0">
                          <a:effectLst/>
                        </a:rPr>
                      </a:br>
                      <a:r>
                        <a:rPr lang="en-US" sz="1400" kern="1200" dirty="0">
                          <a:effectLst/>
                        </a:rPr>
                        <a:t>In the address 7750 South Barstow Street NE, My Town MN 55555, Street is the tag. Enter only the tag in this field.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5"/>
                  </a:ext>
                </a:extLst>
              </a:tr>
              <a:tr h="729484">
                <a:tc>
                  <a:txBody>
                    <a:bodyPr/>
                    <a:lstStyle/>
                    <a:p>
                      <a:pPr marL="0" marR="0">
                        <a:lnSpc>
                          <a:spcPct val="115000"/>
                        </a:lnSpc>
                        <a:spcBef>
                          <a:spcPts val="0"/>
                        </a:spcBef>
                        <a:spcAft>
                          <a:spcPts val="1000"/>
                        </a:spcAft>
                      </a:pPr>
                      <a:r>
                        <a:rPr lang="en-US" sz="1400" kern="1200" dirty="0">
                          <a:effectLst/>
                        </a:rPr>
                        <a:t>Direction</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Direction indicating the placement of the street within the city limits. </a:t>
                      </a:r>
                      <a:br>
                        <a:rPr lang="en-US" sz="1400" kern="1200" dirty="0">
                          <a:effectLst/>
                        </a:rPr>
                      </a:br>
                      <a:r>
                        <a:rPr lang="en-US" sz="1400" kern="1200" dirty="0">
                          <a:effectLst/>
                        </a:rPr>
                        <a:t>In the address 7750 South Barstow Street NE, MyTown MN 55555, NE is the direction. Enter only the direction in this field.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6"/>
                  </a:ext>
                </a:extLst>
              </a:tr>
              <a:tr h="729484">
                <a:tc>
                  <a:txBody>
                    <a:bodyPr/>
                    <a:lstStyle/>
                    <a:p>
                      <a:pPr marL="0" marR="0">
                        <a:lnSpc>
                          <a:spcPct val="115000"/>
                        </a:lnSpc>
                        <a:spcBef>
                          <a:spcPts val="0"/>
                        </a:spcBef>
                        <a:spcAft>
                          <a:spcPts val="1000"/>
                        </a:spcAft>
                      </a:pPr>
                      <a:r>
                        <a:rPr lang="en-US" sz="1400" kern="1200" dirty="0">
                          <a:effectLst/>
                        </a:rPr>
                        <a:t>Apt</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Apartment number if this address is for an apartment building location. </a:t>
                      </a:r>
                      <a:br>
                        <a:rPr lang="en-US" sz="1400" kern="1200" dirty="0">
                          <a:effectLst/>
                        </a:rPr>
                      </a:br>
                      <a:r>
                        <a:rPr lang="en-US" sz="1400" kern="1200" dirty="0">
                          <a:effectLst/>
                        </a:rPr>
                        <a:t>In the address 7750 South Barstow Street NE, Apt. 101 My Town MN 55555, 101 is the Apartment number.</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7"/>
                  </a:ext>
                </a:extLst>
              </a:tr>
              <a:tr h="253549">
                <a:tc>
                  <a:txBody>
                    <a:bodyPr/>
                    <a:lstStyle/>
                    <a:p>
                      <a:pPr marL="0" marR="0">
                        <a:lnSpc>
                          <a:spcPct val="115000"/>
                        </a:lnSpc>
                        <a:spcBef>
                          <a:spcPts val="0"/>
                        </a:spcBef>
                        <a:spcAft>
                          <a:spcPts val="1000"/>
                        </a:spcAft>
                      </a:pPr>
                      <a:r>
                        <a:rPr lang="en-US" sz="1400" kern="1200" dirty="0">
                          <a:effectLst/>
                        </a:rPr>
                        <a:t>City</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Postal city for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8"/>
                  </a:ext>
                </a:extLst>
              </a:tr>
              <a:tr h="253549">
                <a:tc>
                  <a:txBody>
                    <a:bodyPr/>
                    <a:lstStyle/>
                    <a:p>
                      <a:pPr marL="0" marR="0">
                        <a:lnSpc>
                          <a:spcPct val="115000"/>
                        </a:lnSpc>
                        <a:spcBef>
                          <a:spcPts val="0"/>
                        </a:spcBef>
                        <a:spcAft>
                          <a:spcPts val="1000"/>
                        </a:spcAft>
                      </a:pPr>
                      <a:r>
                        <a:rPr lang="en-US" sz="1400" kern="1200" dirty="0">
                          <a:effectLst/>
                        </a:rPr>
                        <a:t>State</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Two-digit state code for the address.</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09"/>
                  </a:ext>
                </a:extLst>
              </a:tr>
              <a:tr h="253549">
                <a:tc>
                  <a:txBody>
                    <a:bodyPr/>
                    <a:lstStyle/>
                    <a:p>
                      <a:pPr marL="0" marR="0">
                        <a:lnSpc>
                          <a:spcPct val="115000"/>
                        </a:lnSpc>
                        <a:spcBef>
                          <a:spcPts val="0"/>
                        </a:spcBef>
                        <a:spcAft>
                          <a:spcPts val="1000"/>
                        </a:spcAft>
                      </a:pPr>
                      <a:r>
                        <a:rPr lang="en-US" sz="1400" kern="1200" dirty="0">
                          <a:effectLst/>
                        </a:rPr>
                        <a:t>Zip Code</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fr-FR" sz="1400" kern="1200" dirty="0">
                          <a:effectLst/>
                        </a:rPr>
                        <a:t>Postal zip code (plus 4 if available).</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10"/>
                  </a:ext>
                </a:extLst>
              </a:tr>
              <a:tr h="253549">
                <a:tc>
                  <a:txBody>
                    <a:bodyPr/>
                    <a:lstStyle/>
                    <a:p>
                      <a:pPr marL="0" marR="0">
                        <a:lnSpc>
                          <a:spcPct val="115000"/>
                        </a:lnSpc>
                        <a:spcBef>
                          <a:spcPts val="0"/>
                        </a:spcBef>
                        <a:spcAft>
                          <a:spcPts val="1000"/>
                        </a:spcAft>
                      </a:pPr>
                      <a:r>
                        <a:rPr lang="en-US" sz="1400" kern="1200" dirty="0">
                          <a:effectLst/>
                        </a:rPr>
                        <a:t>County</a:t>
                      </a:r>
                      <a:endParaRPr lang="en-US" sz="1100" dirty="0">
                        <a:effectLst/>
                        <a:latin typeface="Calibri"/>
                        <a:ea typeface="Calibri"/>
                        <a:cs typeface="Times New Roman"/>
                      </a:endParaRPr>
                    </a:p>
                  </a:txBody>
                  <a:tcPr marL="30480" marR="30480" marT="15240" marB="15240" anchor="ctr"/>
                </a:tc>
                <a:tc>
                  <a:txBody>
                    <a:bodyPr/>
                    <a:lstStyle/>
                    <a:p>
                      <a:pPr marL="0" marR="0">
                        <a:lnSpc>
                          <a:spcPct val="115000"/>
                        </a:lnSpc>
                        <a:spcBef>
                          <a:spcPts val="0"/>
                        </a:spcBef>
                        <a:spcAft>
                          <a:spcPts val="1000"/>
                        </a:spcAft>
                      </a:pPr>
                      <a:r>
                        <a:rPr lang="en-US" sz="1400" kern="1200" dirty="0">
                          <a:effectLst/>
                        </a:rPr>
                        <a:t>County in which the address is located.</a:t>
                      </a:r>
                      <a:endParaRPr lang="en-US" sz="1100" dirty="0">
                        <a:effectLst/>
                        <a:latin typeface="Calibri"/>
                        <a:ea typeface="Calibri"/>
                        <a:cs typeface="Times New Roman"/>
                      </a:endParaRPr>
                    </a:p>
                  </a:txBody>
                  <a:tcPr marL="30480" marR="30480" marT="15240" marB="15240" anchor="ctr"/>
                </a:tc>
                <a:extLst>
                  <a:ext uri="{0D108BD9-81ED-4DB2-BD59-A6C34878D82A}">
                    <a16:rowId xmlns:a16="http://schemas.microsoft.com/office/drawing/2014/main" val="10011"/>
                  </a:ext>
                </a:extLst>
              </a:tr>
            </a:tbl>
          </a:graphicData>
        </a:graphic>
      </p:graphicFrame>
      <p:sp>
        <p:nvSpPr>
          <p:cNvPr id="2" name="Slide Number Placeholder 1">
            <a:extLst>
              <a:ext uri="{FF2B5EF4-FFF2-40B4-BE49-F238E27FC236}">
                <a16:creationId xmlns:a16="http://schemas.microsoft.com/office/drawing/2014/main" id="{ED7A6E54-8B99-4CD2-B76C-0ED8A22153F5}"/>
              </a:ext>
            </a:extLst>
          </p:cNvPr>
          <p:cNvSpPr>
            <a:spLocks noGrp="1"/>
          </p:cNvSpPr>
          <p:nvPr>
            <p:ph type="sldNum" sz="quarter" idx="12"/>
          </p:nvPr>
        </p:nvSpPr>
        <p:spPr/>
        <p:txBody>
          <a:bodyPr/>
          <a:lstStyle/>
          <a:p>
            <a:pPr>
              <a:defRPr/>
            </a:pPr>
            <a:fld id="{F387D47D-2EC5-4C8A-B6DF-F028FC0F370E}" type="slidenum">
              <a:rPr lang="en-US" smtClean="0"/>
              <a:pPr>
                <a:defRPr/>
              </a:pPr>
              <a:t>55</a:t>
            </a:fld>
            <a:endParaRPr lang="en-US"/>
          </a:p>
        </p:txBody>
      </p:sp>
    </p:spTree>
    <p:extLst>
      <p:ext uri="{BB962C8B-B14F-4D97-AF65-F5344CB8AC3E}">
        <p14:creationId xmlns:p14="http://schemas.microsoft.com/office/powerpoint/2010/main" val="2640831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Address Notes</a:t>
            </a:r>
          </a:p>
        </p:txBody>
      </p:sp>
      <p:sp>
        <p:nvSpPr>
          <p:cNvPr id="3" name="Content Placeholder 2"/>
          <p:cNvSpPr>
            <a:spLocks noGrp="1"/>
          </p:cNvSpPr>
          <p:nvPr>
            <p:ph idx="1"/>
          </p:nvPr>
        </p:nvSpPr>
        <p:spPr/>
        <p:txBody>
          <a:bodyPr/>
          <a:lstStyle/>
          <a:p>
            <a:r>
              <a:rPr lang="en-US" dirty="0"/>
              <a:t>Do not delete Addresses</a:t>
            </a:r>
          </a:p>
          <a:p>
            <a:r>
              <a:rPr lang="en-US" dirty="0"/>
              <a:t>End date instead to preserve historical data</a:t>
            </a:r>
          </a:p>
          <a:p>
            <a:r>
              <a:rPr lang="en-US" dirty="0"/>
              <a:t>Mark additional addresses as Secondary</a:t>
            </a:r>
          </a:p>
          <a:p>
            <a:pPr lvl="1"/>
            <a:r>
              <a:rPr lang="en-US" dirty="0"/>
              <a:t>If you do not, it will end date primary address</a:t>
            </a:r>
          </a:p>
          <a:p>
            <a:pPr lvl="1"/>
            <a:r>
              <a:rPr lang="en-US" dirty="0"/>
              <a:t>Necessary if household has 2 or more residences</a:t>
            </a:r>
          </a:p>
          <a:p>
            <a:pPr lvl="1"/>
            <a:r>
              <a:rPr lang="en-US" dirty="0"/>
              <a:t>Necessary if household has PO Box and street</a:t>
            </a:r>
          </a:p>
          <a:p>
            <a:r>
              <a:rPr lang="en-US" dirty="0"/>
              <a:t>Mark Private if address should not be given to 3</a:t>
            </a:r>
            <a:r>
              <a:rPr lang="en-US" baseline="30000" dirty="0"/>
              <a:t>rd</a:t>
            </a:r>
            <a:r>
              <a:rPr lang="en-US" dirty="0"/>
              <a:t> party mailing lists</a:t>
            </a:r>
          </a:p>
        </p:txBody>
      </p:sp>
      <p:sp>
        <p:nvSpPr>
          <p:cNvPr id="4" name="Slide Number Placeholder 3">
            <a:extLst>
              <a:ext uri="{FF2B5EF4-FFF2-40B4-BE49-F238E27FC236}">
                <a16:creationId xmlns:a16="http://schemas.microsoft.com/office/drawing/2014/main" id="{28D86B97-5EB8-4FCB-B6A5-0067DA1C8E18}"/>
              </a:ext>
            </a:extLst>
          </p:cNvPr>
          <p:cNvSpPr>
            <a:spLocks noGrp="1"/>
          </p:cNvSpPr>
          <p:nvPr>
            <p:ph type="sldNum" sz="quarter" idx="12"/>
          </p:nvPr>
        </p:nvSpPr>
        <p:spPr/>
        <p:txBody>
          <a:bodyPr/>
          <a:lstStyle/>
          <a:p>
            <a:pPr>
              <a:defRPr/>
            </a:pPr>
            <a:fld id="{F387D47D-2EC5-4C8A-B6DF-F028FC0F370E}" type="slidenum">
              <a:rPr lang="en-US" smtClean="0"/>
              <a:pPr>
                <a:defRPr/>
              </a:pPr>
              <a:t>56</a:t>
            </a:fld>
            <a:endParaRPr lang="en-US"/>
          </a:p>
        </p:txBody>
      </p:sp>
    </p:spTree>
    <p:extLst>
      <p:ext uri="{BB962C8B-B14F-4D97-AF65-F5344CB8AC3E}">
        <p14:creationId xmlns:p14="http://schemas.microsoft.com/office/powerpoint/2010/main" val="1510842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24" y="609600"/>
            <a:ext cx="8229600" cy="1143000"/>
          </a:xfrm>
        </p:spPr>
        <p:txBody>
          <a:bodyPr/>
          <a:lstStyle/>
          <a:p>
            <a:r>
              <a:rPr lang="en-US" dirty="0"/>
              <a:t>Census Wizard</a:t>
            </a:r>
          </a:p>
        </p:txBody>
      </p:sp>
      <p:sp>
        <p:nvSpPr>
          <p:cNvPr id="3" name="Content Placeholder 2"/>
          <p:cNvSpPr>
            <a:spLocks noGrp="1"/>
          </p:cNvSpPr>
          <p:nvPr>
            <p:ph idx="1"/>
          </p:nvPr>
        </p:nvSpPr>
        <p:spPr>
          <a:xfrm>
            <a:off x="469678" y="1371600"/>
            <a:ext cx="8229600" cy="609600"/>
          </a:xfrm>
        </p:spPr>
        <p:txBody>
          <a:bodyPr/>
          <a:lstStyle/>
          <a:p>
            <a:r>
              <a:rPr lang="en-US" dirty="0"/>
              <a:t>Census&gt;&gt;Census Wizard</a:t>
            </a:r>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t="22161" r="22846" b="23250"/>
          <a:stretch/>
        </p:blipFill>
        <p:spPr bwMode="auto">
          <a:xfrm>
            <a:off x="402771" y="1981200"/>
            <a:ext cx="8296507" cy="4471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33AC994A-2C05-45D2-9CAF-3FDC9C544D0A}"/>
              </a:ext>
            </a:extLst>
          </p:cNvPr>
          <p:cNvSpPr>
            <a:spLocks noGrp="1"/>
          </p:cNvSpPr>
          <p:nvPr>
            <p:ph type="sldNum" sz="quarter" idx="12"/>
          </p:nvPr>
        </p:nvSpPr>
        <p:spPr/>
        <p:txBody>
          <a:bodyPr/>
          <a:lstStyle/>
          <a:p>
            <a:pPr>
              <a:defRPr/>
            </a:pPr>
            <a:fld id="{F387D47D-2EC5-4C8A-B6DF-F028FC0F370E}" type="slidenum">
              <a:rPr lang="en-US" smtClean="0"/>
              <a:pPr>
                <a:defRPr/>
              </a:pPr>
              <a:t>57</a:t>
            </a:fld>
            <a:endParaRPr lang="en-US"/>
          </a:p>
        </p:txBody>
      </p:sp>
    </p:spTree>
    <p:extLst>
      <p:ext uri="{BB962C8B-B14F-4D97-AF65-F5344CB8AC3E}">
        <p14:creationId xmlns:p14="http://schemas.microsoft.com/office/powerpoint/2010/main" val="305889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Census Wizard</a:t>
            </a:r>
          </a:p>
        </p:txBody>
      </p:sp>
      <p:sp>
        <p:nvSpPr>
          <p:cNvPr id="3" name="Content Placeholder 2"/>
          <p:cNvSpPr>
            <a:spLocks noGrp="1"/>
          </p:cNvSpPr>
          <p:nvPr>
            <p:ph idx="1"/>
          </p:nvPr>
        </p:nvSpPr>
        <p:spPr/>
        <p:txBody>
          <a:bodyPr>
            <a:normAutofit fontScale="85000" lnSpcReduction="10000"/>
          </a:bodyPr>
          <a:lstStyle/>
          <a:p>
            <a:r>
              <a:rPr lang="en-US" dirty="0"/>
              <a:t>This wizard will walk you through the process of creating a new household or editing an existing household. Start by searching for a household, people or addresses. </a:t>
            </a:r>
            <a:r>
              <a:rPr lang="en-US" dirty="0">
                <a:effectLst/>
              </a:rPr>
              <a:t>To Edit a household, simply click on the Household name in the search results.</a:t>
            </a:r>
          </a:p>
          <a:p>
            <a:r>
              <a:rPr lang="en-US" dirty="0">
                <a:effectLst/>
              </a:rPr>
              <a:t>To Assemble a new household, select people and/or addresses in the search results.</a:t>
            </a:r>
          </a:p>
          <a:p>
            <a:r>
              <a:rPr lang="en-US" dirty="0"/>
              <a:t>If you enter a first and last name, you can create and link a new person into the household. If you enter a house number and street you can create and link a new address into the household. </a:t>
            </a:r>
          </a:p>
        </p:txBody>
      </p:sp>
      <p:sp>
        <p:nvSpPr>
          <p:cNvPr id="4" name="Slide Number Placeholder 3">
            <a:extLst>
              <a:ext uri="{FF2B5EF4-FFF2-40B4-BE49-F238E27FC236}">
                <a16:creationId xmlns:a16="http://schemas.microsoft.com/office/drawing/2014/main" id="{C293D440-0554-4A5A-BA38-CCCC67C8E029}"/>
              </a:ext>
            </a:extLst>
          </p:cNvPr>
          <p:cNvSpPr>
            <a:spLocks noGrp="1"/>
          </p:cNvSpPr>
          <p:nvPr>
            <p:ph type="sldNum" sz="quarter" idx="12"/>
          </p:nvPr>
        </p:nvSpPr>
        <p:spPr/>
        <p:txBody>
          <a:bodyPr/>
          <a:lstStyle/>
          <a:p>
            <a:pPr>
              <a:defRPr/>
            </a:pPr>
            <a:fld id="{F387D47D-2EC5-4C8A-B6DF-F028FC0F370E}" type="slidenum">
              <a:rPr lang="en-US" smtClean="0"/>
              <a:pPr>
                <a:defRPr/>
              </a:pPr>
              <a:t>58</a:t>
            </a:fld>
            <a:endParaRPr lang="en-US"/>
          </a:p>
        </p:txBody>
      </p:sp>
    </p:spTree>
    <p:extLst>
      <p:ext uri="{BB962C8B-B14F-4D97-AF65-F5344CB8AC3E}">
        <p14:creationId xmlns:p14="http://schemas.microsoft.com/office/powerpoint/2010/main" val="2775508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Census Wizard</a:t>
            </a:r>
          </a:p>
        </p:txBody>
      </p:sp>
      <p:sp>
        <p:nvSpPr>
          <p:cNvPr id="3" name="Content Placeholder 2"/>
          <p:cNvSpPr>
            <a:spLocks noGrp="1"/>
          </p:cNvSpPr>
          <p:nvPr>
            <p:ph idx="1"/>
          </p:nvPr>
        </p:nvSpPr>
        <p:spPr>
          <a:xfrm>
            <a:off x="457200" y="2057400"/>
            <a:ext cx="8229600" cy="4525963"/>
          </a:xfrm>
        </p:spPr>
        <p:txBody>
          <a:bodyPr/>
          <a:lstStyle/>
          <a:p>
            <a:r>
              <a:rPr lang="en-US" dirty="0"/>
              <a:t>Search by Person, Address, or Household</a:t>
            </a:r>
          </a:p>
          <a:p>
            <a:r>
              <a:rPr lang="en-US" dirty="0"/>
              <a:t>To create new household you must add people to the census first</a:t>
            </a:r>
          </a:p>
          <a:p>
            <a:r>
              <a:rPr lang="en-US" dirty="0"/>
              <a:t>If unsure about household name, search that first</a:t>
            </a:r>
          </a:p>
          <a:p>
            <a:endParaRPr lang="en-US" dirty="0"/>
          </a:p>
        </p:txBody>
      </p:sp>
      <p:sp>
        <p:nvSpPr>
          <p:cNvPr id="4" name="Slide Number Placeholder 3">
            <a:extLst>
              <a:ext uri="{FF2B5EF4-FFF2-40B4-BE49-F238E27FC236}">
                <a16:creationId xmlns:a16="http://schemas.microsoft.com/office/drawing/2014/main" id="{B16F0392-C4DB-4392-B055-1DA3B8EDEF1B}"/>
              </a:ext>
            </a:extLst>
          </p:cNvPr>
          <p:cNvSpPr>
            <a:spLocks noGrp="1"/>
          </p:cNvSpPr>
          <p:nvPr>
            <p:ph type="sldNum" sz="quarter" idx="12"/>
          </p:nvPr>
        </p:nvSpPr>
        <p:spPr/>
        <p:txBody>
          <a:bodyPr/>
          <a:lstStyle/>
          <a:p>
            <a:pPr>
              <a:defRPr/>
            </a:pPr>
            <a:fld id="{F387D47D-2EC5-4C8A-B6DF-F028FC0F370E}" type="slidenum">
              <a:rPr lang="en-US" smtClean="0"/>
              <a:pPr>
                <a:defRPr/>
              </a:pPr>
              <a:t>59</a:t>
            </a:fld>
            <a:endParaRPr lang="en-US"/>
          </a:p>
        </p:txBody>
      </p:sp>
    </p:spTree>
    <p:extLst>
      <p:ext uri="{BB962C8B-B14F-4D97-AF65-F5344CB8AC3E}">
        <p14:creationId xmlns:p14="http://schemas.microsoft.com/office/powerpoint/2010/main" val="1621909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Give Yourself Rights!</a:t>
            </a:r>
          </a:p>
        </p:txBody>
      </p:sp>
      <p:pic>
        <p:nvPicPr>
          <p:cNvPr id="4" name="Content Placeholder 3" descr="Screen Shot 2014-11-03 at 6.11.26 AM.png"/>
          <p:cNvPicPr>
            <a:picLocks noGrp="1" noChangeAspect="1"/>
          </p:cNvPicPr>
          <p:nvPr>
            <p:ph idx="1"/>
          </p:nvPr>
        </p:nvPicPr>
        <p:blipFill>
          <a:blip r:embed="rId3">
            <a:extLst>
              <a:ext uri="{28A0092B-C50C-407E-A947-70E740481C1C}">
                <a14:useLocalDpi xmlns:a14="http://schemas.microsoft.com/office/drawing/2010/main" val="0"/>
              </a:ext>
            </a:extLst>
          </a:blip>
          <a:srcRect t="2207" b="2207"/>
          <a:stretch>
            <a:fillRect/>
          </a:stretch>
        </p:blipFill>
        <p:spPr>
          <a:xfrm>
            <a:off x="457200" y="1676400"/>
            <a:ext cx="8229600" cy="4525963"/>
          </a:xfrm>
        </p:spPr>
      </p:pic>
      <p:sp>
        <p:nvSpPr>
          <p:cNvPr id="3" name="Slide Number Placeholder 2">
            <a:extLst>
              <a:ext uri="{FF2B5EF4-FFF2-40B4-BE49-F238E27FC236}">
                <a16:creationId xmlns:a16="http://schemas.microsoft.com/office/drawing/2014/main" id="{154FD85B-1336-44A3-A128-A1D7DDD58A60}"/>
              </a:ext>
            </a:extLst>
          </p:cNvPr>
          <p:cNvSpPr>
            <a:spLocks noGrp="1"/>
          </p:cNvSpPr>
          <p:nvPr>
            <p:ph type="sldNum" sz="quarter" idx="12"/>
          </p:nvPr>
        </p:nvSpPr>
        <p:spPr/>
        <p:txBody>
          <a:bodyPr/>
          <a:lstStyle/>
          <a:p>
            <a:pPr>
              <a:defRPr/>
            </a:pPr>
            <a:fld id="{F387D47D-2EC5-4C8A-B6DF-F028FC0F370E}" type="slidenum">
              <a:rPr lang="en-US" smtClean="0"/>
              <a:pPr>
                <a:defRPr/>
              </a:pPr>
              <a:t>6</a:t>
            </a:fld>
            <a:endParaRPr lang="en-US"/>
          </a:p>
        </p:txBody>
      </p:sp>
    </p:spTree>
    <p:extLst>
      <p:ext uri="{BB962C8B-B14F-4D97-AF65-F5344CB8AC3E}">
        <p14:creationId xmlns:p14="http://schemas.microsoft.com/office/powerpoint/2010/main" val="2702862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609600"/>
            <a:ext cx="8229600" cy="1143000"/>
          </a:xfrm>
        </p:spPr>
        <p:txBody>
          <a:bodyPr/>
          <a:lstStyle/>
          <a:p>
            <a:r>
              <a:rPr lang="en-US" dirty="0"/>
              <a:t>Census Wizard</a:t>
            </a:r>
          </a:p>
        </p:txBody>
      </p:sp>
      <p:sp>
        <p:nvSpPr>
          <p:cNvPr id="3" name="Content Placeholder 2"/>
          <p:cNvSpPr>
            <a:spLocks noGrp="1"/>
          </p:cNvSpPr>
          <p:nvPr>
            <p:ph idx="1"/>
          </p:nvPr>
        </p:nvSpPr>
        <p:spPr>
          <a:xfrm>
            <a:off x="337456" y="1371600"/>
            <a:ext cx="8229600" cy="914400"/>
          </a:xfrm>
        </p:spPr>
        <p:txBody>
          <a:bodyPr>
            <a:normAutofit fontScale="55000" lnSpcReduction="20000"/>
          </a:bodyPr>
          <a:lstStyle/>
          <a:p>
            <a:r>
              <a:rPr lang="en-US" dirty="0"/>
              <a:t>Search for person </a:t>
            </a:r>
          </a:p>
          <a:p>
            <a:r>
              <a:rPr lang="en-US" dirty="0"/>
              <a:t>People listed on the left</a:t>
            </a:r>
          </a:p>
          <a:p>
            <a:r>
              <a:rPr lang="en-US" dirty="0"/>
              <a:t>Click any to include in new household</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4" t="24096" r="34716" b="22541"/>
          <a:stretch/>
        </p:blipFill>
        <p:spPr bwMode="auto">
          <a:xfrm>
            <a:off x="304799" y="2382645"/>
            <a:ext cx="8458201" cy="394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92B8263-FDE4-4970-8C87-8DC73C9FD867}"/>
              </a:ext>
            </a:extLst>
          </p:cNvPr>
          <p:cNvSpPr>
            <a:spLocks noGrp="1"/>
          </p:cNvSpPr>
          <p:nvPr>
            <p:ph type="sldNum" sz="quarter" idx="12"/>
          </p:nvPr>
        </p:nvSpPr>
        <p:spPr/>
        <p:txBody>
          <a:bodyPr/>
          <a:lstStyle/>
          <a:p>
            <a:pPr>
              <a:defRPr/>
            </a:pPr>
            <a:fld id="{F387D47D-2EC5-4C8A-B6DF-F028FC0F370E}" type="slidenum">
              <a:rPr lang="en-US" smtClean="0"/>
              <a:pPr>
                <a:defRPr/>
              </a:pPr>
              <a:t>60</a:t>
            </a:fld>
            <a:endParaRPr lang="en-US"/>
          </a:p>
        </p:txBody>
      </p:sp>
    </p:spTree>
    <p:extLst>
      <p:ext uri="{BB962C8B-B14F-4D97-AF65-F5344CB8AC3E}">
        <p14:creationId xmlns:p14="http://schemas.microsoft.com/office/powerpoint/2010/main" val="3231992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03" y="609600"/>
            <a:ext cx="8229600" cy="1143000"/>
          </a:xfrm>
        </p:spPr>
        <p:txBody>
          <a:bodyPr/>
          <a:lstStyle/>
          <a:p>
            <a:r>
              <a:rPr lang="en-US" dirty="0"/>
              <a:t>Census Wizard</a:t>
            </a:r>
          </a:p>
        </p:txBody>
      </p:sp>
      <p:sp>
        <p:nvSpPr>
          <p:cNvPr id="3" name="Content Placeholder 2"/>
          <p:cNvSpPr>
            <a:spLocks noGrp="1"/>
          </p:cNvSpPr>
          <p:nvPr>
            <p:ph idx="1"/>
          </p:nvPr>
        </p:nvSpPr>
        <p:spPr>
          <a:xfrm>
            <a:off x="359627" y="1447800"/>
            <a:ext cx="8229600" cy="914400"/>
          </a:xfrm>
        </p:spPr>
        <p:txBody>
          <a:bodyPr>
            <a:normAutofit fontScale="55000" lnSpcReduction="20000"/>
          </a:bodyPr>
          <a:lstStyle/>
          <a:p>
            <a:r>
              <a:rPr lang="en-US" dirty="0"/>
              <a:t>Clear Name and Search for Address</a:t>
            </a:r>
          </a:p>
          <a:p>
            <a:r>
              <a:rPr lang="en-US" dirty="0"/>
              <a:t>Click to add to New Household</a:t>
            </a:r>
          </a:p>
          <a:p>
            <a:r>
              <a:rPr lang="en-US" dirty="0"/>
              <a:t>Click Continue – Step 2</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1" t="22598" r="33333" b="23222"/>
          <a:stretch/>
        </p:blipFill>
        <p:spPr bwMode="auto">
          <a:xfrm>
            <a:off x="228600" y="2286000"/>
            <a:ext cx="8424746" cy="413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93E88C96-156B-4C55-B098-DD9E461AF975}"/>
              </a:ext>
            </a:extLst>
          </p:cNvPr>
          <p:cNvSpPr>
            <a:spLocks noGrp="1"/>
          </p:cNvSpPr>
          <p:nvPr>
            <p:ph type="sldNum" sz="quarter" idx="12"/>
          </p:nvPr>
        </p:nvSpPr>
        <p:spPr/>
        <p:txBody>
          <a:bodyPr/>
          <a:lstStyle/>
          <a:p>
            <a:pPr>
              <a:defRPr/>
            </a:pPr>
            <a:fld id="{F387D47D-2EC5-4C8A-B6DF-F028FC0F370E}" type="slidenum">
              <a:rPr lang="en-US" smtClean="0"/>
              <a:pPr>
                <a:defRPr/>
              </a:pPr>
              <a:t>61</a:t>
            </a:fld>
            <a:endParaRPr lang="en-US"/>
          </a:p>
        </p:txBody>
      </p:sp>
    </p:spTree>
    <p:extLst>
      <p:ext uri="{BB962C8B-B14F-4D97-AF65-F5344CB8AC3E}">
        <p14:creationId xmlns:p14="http://schemas.microsoft.com/office/powerpoint/2010/main" val="3958871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Census Wizard</a:t>
            </a:r>
          </a:p>
        </p:txBody>
      </p:sp>
      <p:sp>
        <p:nvSpPr>
          <p:cNvPr id="3" name="Content Placeholder 2"/>
          <p:cNvSpPr>
            <a:spLocks noGrp="1"/>
          </p:cNvSpPr>
          <p:nvPr>
            <p:ph idx="1"/>
          </p:nvPr>
        </p:nvSpPr>
        <p:spPr>
          <a:xfrm>
            <a:off x="457200" y="1447800"/>
            <a:ext cx="8229600" cy="1143000"/>
          </a:xfrm>
        </p:spPr>
        <p:txBody>
          <a:bodyPr>
            <a:normAutofit fontScale="55000" lnSpcReduction="20000"/>
          </a:bodyPr>
          <a:lstStyle/>
          <a:p>
            <a:r>
              <a:rPr lang="en-US" dirty="0"/>
              <a:t>Add Household Name/Phone Number</a:t>
            </a:r>
          </a:p>
          <a:p>
            <a:r>
              <a:rPr lang="en-US" dirty="0"/>
              <a:t>Add Start Date for Address and All Members</a:t>
            </a:r>
          </a:p>
          <a:p>
            <a:r>
              <a:rPr lang="en-US" dirty="0"/>
              <a:t>Mark Address for Private, Secondary, and Mailing as appropriate</a:t>
            </a:r>
          </a:p>
          <a:p>
            <a:r>
              <a:rPr lang="en-US" dirty="0"/>
              <a:t>Click Save &amp; Continue – Step 3 </a:t>
            </a:r>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178" t="22053" r="38049" b="30903"/>
          <a:stretch/>
        </p:blipFill>
        <p:spPr bwMode="auto">
          <a:xfrm>
            <a:off x="990600" y="2667000"/>
            <a:ext cx="6629400" cy="385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CA0ED28-6F44-42CD-A461-DF4B036DD7ED}"/>
              </a:ext>
            </a:extLst>
          </p:cNvPr>
          <p:cNvSpPr>
            <a:spLocks noGrp="1"/>
          </p:cNvSpPr>
          <p:nvPr>
            <p:ph type="sldNum" sz="quarter" idx="12"/>
          </p:nvPr>
        </p:nvSpPr>
        <p:spPr/>
        <p:txBody>
          <a:bodyPr/>
          <a:lstStyle/>
          <a:p>
            <a:pPr>
              <a:defRPr/>
            </a:pPr>
            <a:fld id="{F387D47D-2EC5-4C8A-B6DF-F028FC0F370E}" type="slidenum">
              <a:rPr lang="en-US" smtClean="0"/>
              <a:pPr>
                <a:defRPr/>
              </a:pPr>
              <a:t>62</a:t>
            </a:fld>
            <a:endParaRPr lang="en-US"/>
          </a:p>
        </p:txBody>
      </p:sp>
    </p:spTree>
    <p:extLst>
      <p:ext uri="{BB962C8B-B14F-4D97-AF65-F5344CB8AC3E}">
        <p14:creationId xmlns:p14="http://schemas.microsoft.com/office/powerpoint/2010/main" val="3509265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Census Wizard</a:t>
            </a:r>
          </a:p>
        </p:txBody>
      </p:sp>
      <p:sp>
        <p:nvSpPr>
          <p:cNvPr id="3" name="Content Placeholder 2"/>
          <p:cNvSpPr>
            <a:spLocks noGrp="1"/>
          </p:cNvSpPr>
          <p:nvPr>
            <p:ph idx="1"/>
          </p:nvPr>
        </p:nvSpPr>
        <p:spPr>
          <a:xfrm>
            <a:off x="457200" y="1447800"/>
            <a:ext cx="8229600" cy="685800"/>
          </a:xfrm>
        </p:spPr>
        <p:txBody>
          <a:bodyPr>
            <a:normAutofit fontScale="77500" lnSpcReduction="20000"/>
          </a:bodyPr>
          <a:lstStyle/>
          <a:p>
            <a:r>
              <a:rPr lang="en-US" dirty="0"/>
              <a:t>Set Relationships, Start Date, Guardian, Mailing, Portal, etc.</a:t>
            </a:r>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6517" r="30325" b="1605"/>
          <a:stretch/>
        </p:blipFill>
        <p:spPr bwMode="auto">
          <a:xfrm>
            <a:off x="2133600" y="1905000"/>
            <a:ext cx="6248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2438400"/>
            <a:ext cx="1733936" cy="1477328"/>
          </a:xfrm>
          <a:prstGeom prst="rect">
            <a:avLst/>
          </a:prstGeom>
          <a:noFill/>
        </p:spPr>
        <p:txBody>
          <a:bodyPr wrap="none" rtlCol="0">
            <a:spAutoFit/>
          </a:bodyPr>
          <a:lstStyle/>
          <a:p>
            <a:r>
              <a:rPr lang="en-US" dirty="0"/>
              <a:t>Note: Guardian, </a:t>
            </a:r>
          </a:p>
          <a:p>
            <a:r>
              <a:rPr lang="en-US" dirty="0"/>
              <a:t>Mailing, Portal, </a:t>
            </a:r>
          </a:p>
          <a:p>
            <a:r>
              <a:rPr lang="en-US" dirty="0"/>
              <a:t>and Messenger </a:t>
            </a:r>
          </a:p>
          <a:p>
            <a:r>
              <a:rPr lang="en-US" dirty="0"/>
              <a:t>are NOT Sibling </a:t>
            </a:r>
          </a:p>
          <a:p>
            <a:r>
              <a:rPr lang="en-US" dirty="0"/>
              <a:t>to Sibling</a:t>
            </a:r>
          </a:p>
        </p:txBody>
      </p:sp>
      <p:sp>
        <p:nvSpPr>
          <p:cNvPr id="5" name="TextBox 4"/>
          <p:cNvSpPr txBox="1"/>
          <p:nvPr/>
        </p:nvSpPr>
        <p:spPr>
          <a:xfrm>
            <a:off x="228600" y="5638800"/>
            <a:ext cx="1361591" cy="646331"/>
          </a:xfrm>
          <a:prstGeom prst="rect">
            <a:avLst/>
          </a:prstGeom>
          <a:noFill/>
        </p:spPr>
        <p:txBody>
          <a:bodyPr wrap="none" rtlCol="0">
            <a:spAutoFit/>
          </a:bodyPr>
          <a:lstStyle/>
          <a:p>
            <a:r>
              <a:rPr lang="en-US" dirty="0"/>
              <a:t>Click Save &amp; </a:t>
            </a:r>
          </a:p>
          <a:p>
            <a:r>
              <a:rPr lang="en-US" dirty="0"/>
              <a:t>Done</a:t>
            </a:r>
          </a:p>
        </p:txBody>
      </p:sp>
      <p:sp>
        <p:nvSpPr>
          <p:cNvPr id="6" name="Slide Number Placeholder 5">
            <a:extLst>
              <a:ext uri="{FF2B5EF4-FFF2-40B4-BE49-F238E27FC236}">
                <a16:creationId xmlns:a16="http://schemas.microsoft.com/office/drawing/2014/main" id="{BDA6CA4E-4B23-4412-8D1F-A681F1EA3690}"/>
              </a:ext>
            </a:extLst>
          </p:cNvPr>
          <p:cNvSpPr>
            <a:spLocks noGrp="1"/>
          </p:cNvSpPr>
          <p:nvPr>
            <p:ph type="sldNum" sz="quarter" idx="12"/>
          </p:nvPr>
        </p:nvSpPr>
        <p:spPr/>
        <p:txBody>
          <a:bodyPr/>
          <a:lstStyle/>
          <a:p>
            <a:pPr>
              <a:defRPr/>
            </a:pPr>
            <a:fld id="{F387D47D-2EC5-4C8A-B6DF-F028FC0F370E}" type="slidenum">
              <a:rPr lang="en-US" smtClean="0"/>
              <a:pPr>
                <a:defRPr/>
              </a:pPr>
              <a:t>63</a:t>
            </a:fld>
            <a:endParaRPr lang="en-US"/>
          </a:p>
        </p:txBody>
      </p:sp>
    </p:spTree>
    <p:extLst>
      <p:ext uri="{BB962C8B-B14F-4D97-AF65-F5344CB8AC3E}">
        <p14:creationId xmlns:p14="http://schemas.microsoft.com/office/powerpoint/2010/main" val="1402198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3" y="762000"/>
            <a:ext cx="8229600" cy="1143000"/>
          </a:xfrm>
        </p:spPr>
        <p:txBody>
          <a:bodyPr/>
          <a:lstStyle/>
          <a:p>
            <a:r>
              <a:rPr lang="en-US" dirty="0"/>
              <a:t>What about those boxes?</a:t>
            </a:r>
          </a:p>
        </p:txBody>
      </p:sp>
      <p:sp>
        <p:nvSpPr>
          <p:cNvPr id="3" name="Content Placeholder 2"/>
          <p:cNvSpPr>
            <a:spLocks noGrp="1"/>
          </p:cNvSpPr>
          <p:nvPr>
            <p:ph idx="1"/>
          </p:nvPr>
        </p:nvSpPr>
        <p:spPr>
          <a:xfrm>
            <a:off x="446313" y="2057400"/>
            <a:ext cx="8229600" cy="1752599"/>
          </a:xfrm>
        </p:spPr>
        <p:txBody>
          <a:bodyPr>
            <a:normAutofit fontScale="70000" lnSpcReduction="20000"/>
          </a:bodyPr>
          <a:lstStyle/>
          <a:p>
            <a:r>
              <a:rPr lang="en-US" dirty="0"/>
              <a:t>Guardian – authority to make decisions on behalf of the student</a:t>
            </a:r>
          </a:p>
          <a:p>
            <a:r>
              <a:rPr lang="en-US" dirty="0"/>
              <a:t>Mailing – receive addressed reports to his/her attention</a:t>
            </a:r>
          </a:p>
          <a:p>
            <a:r>
              <a:rPr lang="en-US" dirty="0"/>
              <a:t>Portal – access to portal information of person being viewed</a:t>
            </a:r>
          </a:p>
          <a:p>
            <a:r>
              <a:rPr lang="en-US" dirty="0"/>
              <a:t>Messenger – considered a messenger contact for person</a:t>
            </a:r>
          </a:p>
          <a:p>
            <a:r>
              <a:rPr lang="en-US" dirty="0"/>
              <a:t>Private – contact information will not be printed in reports</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11" t="39343" r="30488" b="46908"/>
          <a:stretch/>
        </p:blipFill>
        <p:spPr bwMode="auto">
          <a:xfrm>
            <a:off x="457199" y="4038600"/>
            <a:ext cx="8522661" cy="136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9E635C55-8064-480E-B759-F521678D72C2}"/>
              </a:ext>
            </a:extLst>
          </p:cNvPr>
          <p:cNvSpPr>
            <a:spLocks noGrp="1"/>
          </p:cNvSpPr>
          <p:nvPr>
            <p:ph type="sldNum" sz="quarter" idx="12"/>
          </p:nvPr>
        </p:nvSpPr>
        <p:spPr/>
        <p:txBody>
          <a:bodyPr/>
          <a:lstStyle/>
          <a:p>
            <a:pPr>
              <a:defRPr/>
            </a:pPr>
            <a:fld id="{F387D47D-2EC5-4C8A-B6DF-F028FC0F370E}" type="slidenum">
              <a:rPr lang="en-US" smtClean="0"/>
              <a:pPr>
                <a:defRPr/>
              </a:pPr>
              <a:t>64</a:t>
            </a:fld>
            <a:endParaRPr lang="en-US"/>
          </a:p>
        </p:txBody>
      </p:sp>
    </p:spTree>
    <p:extLst>
      <p:ext uri="{BB962C8B-B14F-4D97-AF65-F5344CB8AC3E}">
        <p14:creationId xmlns:p14="http://schemas.microsoft.com/office/powerpoint/2010/main" val="1556486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Non-Household Relationships</a:t>
            </a:r>
          </a:p>
        </p:txBody>
      </p:sp>
      <p:sp>
        <p:nvSpPr>
          <p:cNvPr id="3" name="Content Placeholder 2"/>
          <p:cNvSpPr>
            <a:spLocks noGrp="1"/>
          </p:cNvSpPr>
          <p:nvPr>
            <p:ph idx="1"/>
          </p:nvPr>
        </p:nvSpPr>
        <p:spPr>
          <a:xfrm>
            <a:off x="457200" y="1828800"/>
            <a:ext cx="8229600" cy="4525963"/>
          </a:xfrm>
        </p:spPr>
        <p:txBody>
          <a:bodyPr/>
          <a:lstStyle/>
          <a:p>
            <a:r>
              <a:rPr lang="en-US" dirty="0"/>
              <a:t>Census&gt;&gt;People   do a search</a:t>
            </a:r>
          </a:p>
          <a:p>
            <a:r>
              <a:rPr lang="en-US" dirty="0"/>
              <a:t>Click Relationships tab</a:t>
            </a:r>
          </a:p>
          <a:p>
            <a:r>
              <a:rPr lang="en-US" dirty="0"/>
              <a:t>Click New Non-Household Relationship link</a:t>
            </a:r>
          </a:p>
          <a:p>
            <a:r>
              <a:rPr lang="en-US" dirty="0"/>
              <a:t>Search by last name or Create New</a:t>
            </a:r>
          </a:p>
          <a:p>
            <a:r>
              <a:rPr lang="en-US" dirty="0"/>
              <a:t>Set up Relationships, Start Date, check boxes</a:t>
            </a:r>
          </a:p>
          <a:p>
            <a:r>
              <a:rPr lang="en-US" dirty="0"/>
              <a:t>Examples Grandparents, Babysitter</a:t>
            </a:r>
          </a:p>
        </p:txBody>
      </p:sp>
      <p:sp>
        <p:nvSpPr>
          <p:cNvPr id="4" name="Slide Number Placeholder 3">
            <a:extLst>
              <a:ext uri="{FF2B5EF4-FFF2-40B4-BE49-F238E27FC236}">
                <a16:creationId xmlns:a16="http://schemas.microsoft.com/office/drawing/2014/main" id="{354EAFC4-9315-49DC-BAE4-F69835EB5A5B}"/>
              </a:ext>
            </a:extLst>
          </p:cNvPr>
          <p:cNvSpPr>
            <a:spLocks noGrp="1"/>
          </p:cNvSpPr>
          <p:nvPr>
            <p:ph type="sldNum" sz="quarter" idx="12"/>
          </p:nvPr>
        </p:nvSpPr>
        <p:spPr/>
        <p:txBody>
          <a:bodyPr/>
          <a:lstStyle/>
          <a:p>
            <a:pPr>
              <a:defRPr/>
            </a:pPr>
            <a:fld id="{F387D47D-2EC5-4C8A-B6DF-F028FC0F370E}" type="slidenum">
              <a:rPr lang="en-US" smtClean="0"/>
              <a:pPr>
                <a:defRPr/>
              </a:pPr>
              <a:t>65</a:t>
            </a:fld>
            <a:endParaRPr lang="en-US"/>
          </a:p>
        </p:txBody>
      </p:sp>
    </p:spTree>
    <p:extLst>
      <p:ext uri="{BB962C8B-B14F-4D97-AF65-F5344CB8AC3E}">
        <p14:creationId xmlns:p14="http://schemas.microsoft.com/office/powerpoint/2010/main" val="1769855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44" y="609600"/>
            <a:ext cx="8229600" cy="1143000"/>
          </a:xfrm>
        </p:spPr>
        <p:txBody>
          <a:bodyPr/>
          <a:lstStyle/>
          <a:p>
            <a:r>
              <a:rPr lang="en-US" dirty="0"/>
              <a:t>Foreign Exchange Student</a:t>
            </a:r>
          </a:p>
        </p:txBody>
      </p:sp>
      <p:sp>
        <p:nvSpPr>
          <p:cNvPr id="3" name="Content Placeholder 2"/>
          <p:cNvSpPr>
            <a:spLocks noGrp="1"/>
          </p:cNvSpPr>
          <p:nvPr>
            <p:ph idx="1"/>
          </p:nvPr>
        </p:nvSpPr>
        <p:spPr>
          <a:xfrm>
            <a:off x="457200" y="1447800"/>
            <a:ext cx="8229600" cy="1295399"/>
          </a:xfrm>
        </p:spPr>
        <p:txBody>
          <a:bodyPr>
            <a:normAutofit fontScale="62500" lnSpcReduction="20000"/>
          </a:bodyPr>
          <a:lstStyle/>
          <a:p>
            <a:r>
              <a:rPr lang="en-US" dirty="0"/>
              <a:t>Census&gt;&gt;Person or Student Information&gt;&gt;General</a:t>
            </a:r>
          </a:p>
          <a:p>
            <a:r>
              <a:rPr lang="en-US" dirty="0"/>
              <a:t>Enrollment tab</a:t>
            </a:r>
          </a:p>
          <a:p>
            <a:r>
              <a:rPr lang="en-US" dirty="0"/>
              <a:t>State Reporting Fields</a:t>
            </a:r>
          </a:p>
          <a:p>
            <a:r>
              <a:rPr lang="en-US" dirty="0"/>
              <a:t>Citizenship drop-down menu</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48" t="31311" r="26992" b="22541"/>
          <a:stretch/>
        </p:blipFill>
        <p:spPr bwMode="auto">
          <a:xfrm>
            <a:off x="892629" y="2667000"/>
            <a:ext cx="7716644" cy="378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7168C81-B090-4084-8CCE-37AC4759DCE4}"/>
              </a:ext>
            </a:extLst>
          </p:cNvPr>
          <p:cNvSpPr>
            <a:spLocks noGrp="1"/>
          </p:cNvSpPr>
          <p:nvPr>
            <p:ph type="sldNum" sz="quarter" idx="12"/>
          </p:nvPr>
        </p:nvSpPr>
        <p:spPr/>
        <p:txBody>
          <a:bodyPr/>
          <a:lstStyle/>
          <a:p>
            <a:pPr>
              <a:defRPr/>
            </a:pPr>
            <a:fld id="{F387D47D-2EC5-4C8A-B6DF-F028FC0F370E}" type="slidenum">
              <a:rPr lang="en-US" smtClean="0"/>
              <a:pPr>
                <a:defRPr/>
              </a:pPr>
              <a:t>66</a:t>
            </a:fld>
            <a:endParaRPr lang="en-US"/>
          </a:p>
        </p:txBody>
      </p:sp>
    </p:spTree>
    <p:extLst>
      <p:ext uri="{BB962C8B-B14F-4D97-AF65-F5344CB8AC3E}">
        <p14:creationId xmlns:p14="http://schemas.microsoft.com/office/powerpoint/2010/main" val="1936344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New Identity</a:t>
            </a:r>
          </a:p>
        </p:txBody>
      </p:sp>
      <p:sp>
        <p:nvSpPr>
          <p:cNvPr id="3" name="Content Placeholder 2"/>
          <p:cNvSpPr>
            <a:spLocks noGrp="1"/>
          </p:cNvSpPr>
          <p:nvPr>
            <p:ph idx="1"/>
          </p:nvPr>
        </p:nvSpPr>
        <p:spPr>
          <a:xfrm>
            <a:off x="457200" y="1828800"/>
            <a:ext cx="8229600" cy="4525963"/>
          </a:xfrm>
        </p:spPr>
        <p:txBody>
          <a:bodyPr/>
          <a:lstStyle/>
          <a:p>
            <a:r>
              <a:rPr lang="en-US" dirty="0"/>
              <a:t>Never delete an identity unless it is completely wrong and NOTHING is attached to it</a:t>
            </a:r>
          </a:p>
          <a:p>
            <a:r>
              <a:rPr lang="en-US" dirty="0"/>
              <a:t>Census&gt;&gt;People   Identities tab</a:t>
            </a:r>
          </a:p>
          <a:p>
            <a:r>
              <a:rPr lang="en-US" dirty="0"/>
              <a:t>Marriage, adoption (changed last name)</a:t>
            </a:r>
          </a:p>
        </p:txBody>
      </p:sp>
      <p:sp>
        <p:nvSpPr>
          <p:cNvPr id="4" name="Slide Number Placeholder 3">
            <a:extLst>
              <a:ext uri="{FF2B5EF4-FFF2-40B4-BE49-F238E27FC236}">
                <a16:creationId xmlns:a16="http://schemas.microsoft.com/office/drawing/2014/main" id="{DB4A38EA-CA5D-41EF-99FC-F27F34ACAEE3}"/>
              </a:ext>
            </a:extLst>
          </p:cNvPr>
          <p:cNvSpPr>
            <a:spLocks noGrp="1"/>
          </p:cNvSpPr>
          <p:nvPr>
            <p:ph type="sldNum" sz="quarter" idx="12"/>
          </p:nvPr>
        </p:nvSpPr>
        <p:spPr/>
        <p:txBody>
          <a:bodyPr/>
          <a:lstStyle/>
          <a:p>
            <a:pPr>
              <a:defRPr/>
            </a:pPr>
            <a:fld id="{F387D47D-2EC5-4C8A-B6DF-F028FC0F370E}" type="slidenum">
              <a:rPr lang="en-US" smtClean="0"/>
              <a:pPr>
                <a:defRPr/>
              </a:pPr>
              <a:t>67</a:t>
            </a:fld>
            <a:endParaRPr lang="en-US"/>
          </a:p>
        </p:txBody>
      </p:sp>
    </p:spTree>
    <p:extLst>
      <p:ext uri="{BB962C8B-B14F-4D97-AF65-F5344CB8AC3E}">
        <p14:creationId xmlns:p14="http://schemas.microsoft.com/office/powerpoint/2010/main" val="53823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Former Student now Staff or Parent</a:t>
            </a:r>
          </a:p>
        </p:txBody>
      </p:sp>
      <p:sp>
        <p:nvSpPr>
          <p:cNvPr id="3" name="Content Placeholder 2"/>
          <p:cNvSpPr>
            <a:spLocks noGrp="1"/>
          </p:cNvSpPr>
          <p:nvPr>
            <p:ph idx="1"/>
          </p:nvPr>
        </p:nvSpPr>
        <p:spPr>
          <a:xfrm>
            <a:off x="457200" y="1905000"/>
            <a:ext cx="8229600" cy="4525963"/>
          </a:xfrm>
        </p:spPr>
        <p:txBody>
          <a:bodyPr>
            <a:normAutofit fontScale="55000" lnSpcReduction="20000"/>
          </a:bodyPr>
          <a:lstStyle/>
          <a:p>
            <a:pPr lvl="0"/>
            <a:r>
              <a:rPr lang="en-US" dirty="0"/>
              <a:t>Find the students state ID number and copy and paste that into the Comments Section on the Demographics tab.  This way you will have it for your records.</a:t>
            </a:r>
          </a:p>
          <a:p>
            <a:pPr lvl="0"/>
            <a:r>
              <a:rPr lang="en-US" dirty="0"/>
              <a:t>Go to their census page and take out the Student number and save. If the State ID number is grayed out, you will need to submit a ticket to Support so they can updated on the backend.</a:t>
            </a:r>
          </a:p>
          <a:p>
            <a:pPr lvl="0"/>
            <a:r>
              <a:rPr lang="en-US" dirty="0"/>
              <a:t>Go to their enrollment record to see when their end date was for graduation and make that the end date as a  member to their parents household.</a:t>
            </a:r>
          </a:p>
          <a:p>
            <a:pPr lvl="0"/>
            <a:r>
              <a:rPr lang="en-US" dirty="0"/>
              <a:t>Go to the relationships tab and uncheck all parent/guardian information to the former student and their guardians.</a:t>
            </a:r>
          </a:p>
          <a:p>
            <a:pPr lvl="0"/>
            <a:r>
              <a:rPr lang="en-US" dirty="0"/>
              <a:t>Delete any dr. or emg contact relationships from when the former parent was a student and no longer needed.</a:t>
            </a:r>
          </a:p>
          <a:p>
            <a:pPr lvl="0"/>
            <a:r>
              <a:rPr lang="en-US" dirty="0"/>
              <a:t>You can keep the history of the parent household and the relationship history of parents/grandparents/siblings.</a:t>
            </a:r>
          </a:p>
          <a:p>
            <a:pPr lvl="0"/>
            <a:r>
              <a:rPr lang="en-US" dirty="0"/>
              <a:t>If the former student has a new name I go to the Identities Tab and click on New and type in the new name and comment as to why.</a:t>
            </a:r>
          </a:p>
          <a:p>
            <a:pPr lvl="0"/>
            <a:r>
              <a:rPr lang="en-US" dirty="0"/>
              <a:t>Make a new household for this former student and their new child and setup like any other household.</a:t>
            </a:r>
          </a:p>
          <a:p>
            <a:endParaRPr lang="en-US" dirty="0"/>
          </a:p>
        </p:txBody>
      </p:sp>
      <p:sp>
        <p:nvSpPr>
          <p:cNvPr id="4" name="Slide Number Placeholder 3">
            <a:extLst>
              <a:ext uri="{FF2B5EF4-FFF2-40B4-BE49-F238E27FC236}">
                <a16:creationId xmlns:a16="http://schemas.microsoft.com/office/drawing/2014/main" id="{EB0E81DE-BE3C-4519-84D0-C81134406330}"/>
              </a:ext>
            </a:extLst>
          </p:cNvPr>
          <p:cNvSpPr>
            <a:spLocks noGrp="1"/>
          </p:cNvSpPr>
          <p:nvPr>
            <p:ph type="sldNum" sz="quarter" idx="12"/>
          </p:nvPr>
        </p:nvSpPr>
        <p:spPr/>
        <p:txBody>
          <a:bodyPr/>
          <a:lstStyle/>
          <a:p>
            <a:pPr>
              <a:defRPr/>
            </a:pPr>
            <a:fld id="{F387D47D-2EC5-4C8A-B6DF-F028FC0F370E}" type="slidenum">
              <a:rPr lang="en-US" smtClean="0"/>
              <a:pPr>
                <a:defRPr/>
              </a:pPr>
              <a:t>68</a:t>
            </a:fld>
            <a:endParaRPr lang="en-US"/>
          </a:p>
        </p:txBody>
      </p:sp>
    </p:spTree>
    <p:extLst>
      <p:ext uri="{BB962C8B-B14F-4D97-AF65-F5344CB8AC3E}">
        <p14:creationId xmlns:p14="http://schemas.microsoft.com/office/powerpoint/2010/main" val="1131858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Staff – Employment/Assignment</a:t>
            </a:r>
          </a:p>
        </p:txBody>
      </p:sp>
      <p:sp>
        <p:nvSpPr>
          <p:cNvPr id="3" name="Content Placeholder 2"/>
          <p:cNvSpPr>
            <a:spLocks noGrp="1"/>
          </p:cNvSpPr>
          <p:nvPr>
            <p:ph idx="1"/>
          </p:nvPr>
        </p:nvSpPr>
        <p:spPr>
          <a:xfrm>
            <a:off x="457200" y="1981200"/>
            <a:ext cx="8229600" cy="4525963"/>
          </a:xfrm>
        </p:spPr>
        <p:txBody>
          <a:bodyPr/>
          <a:lstStyle/>
          <a:p>
            <a:r>
              <a:rPr lang="en-US" dirty="0"/>
              <a:t>Census&gt;&gt;People</a:t>
            </a:r>
          </a:p>
          <a:p>
            <a:r>
              <a:rPr lang="en-US" dirty="0"/>
              <a:t>District Employment Tab – Start Date</a:t>
            </a:r>
          </a:p>
          <a:p>
            <a:r>
              <a:rPr lang="en-US" dirty="0"/>
              <a:t>District Assignment Tab – School, Start Date, and Title for each assignment (high school, middle school, elementary school</a:t>
            </a:r>
          </a:p>
        </p:txBody>
      </p:sp>
      <p:sp>
        <p:nvSpPr>
          <p:cNvPr id="4" name="Slide Number Placeholder 3">
            <a:extLst>
              <a:ext uri="{FF2B5EF4-FFF2-40B4-BE49-F238E27FC236}">
                <a16:creationId xmlns:a16="http://schemas.microsoft.com/office/drawing/2014/main" id="{814878DF-B9DF-4888-9027-5A048EB62C0C}"/>
              </a:ext>
            </a:extLst>
          </p:cNvPr>
          <p:cNvSpPr>
            <a:spLocks noGrp="1"/>
          </p:cNvSpPr>
          <p:nvPr>
            <p:ph type="sldNum" sz="quarter" idx="12"/>
          </p:nvPr>
        </p:nvSpPr>
        <p:spPr/>
        <p:txBody>
          <a:bodyPr/>
          <a:lstStyle/>
          <a:p>
            <a:pPr>
              <a:defRPr/>
            </a:pPr>
            <a:fld id="{F387D47D-2EC5-4C8A-B6DF-F028FC0F370E}" type="slidenum">
              <a:rPr lang="en-US" smtClean="0"/>
              <a:pPr>
                <a:defRPr/>
              </a:pPr>
              <a:t>69</a:t>
            </a:fld>
            <a:endParaRPr lang="en-US"/>
          </a:p>
        </p:txBody>
      </p:sp>
    </p:spTree>
    <p:extLst>
      <p:ext uri="{BB962C8B-B14F-4D97-AF65-F5344CB8AC3E}">
        <p14:creationId xmlns:p14="http://schemas.microsoft.com/office/powerpoint/2010/main" val="314421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Calendar Set-Up</a:t>
            </a:r>
          </a:p>
        </p:txBody>
      </p:sp>
      <p:sp>
        <p:nvSpPr>
          <p:cNvPr id="3" name="Content Placeholder 2"/>
          <p:cNvSpPr>
            <a:spLocks noGrp="1"/>
          </p:cNvSpPr>
          <p:nvPr>
            <p:ph idx="1"/>
          </p:nvPr>
        </p:nvSpPr>
        <p:spPr>
          <a:xfrm>
            <a:off x="457200" y="1828800"/>
            <a:ext cx="8229600" cy="4525963"/>
          </a:xfrm>
        </p:spPr>
        <p:txBody>
          <a:bodyPr/>
          <a:lstStyle/>
          <a:p>
            <a:r>
              <a:rPr lang="en-US" dirty="0"/>
              <a:t>Check each heading for content</a:t>
            </a:r>
          </a:p>
          <a:p>
            <a:r>
              <a:rPr lang="en-US" dirty="0"/>
              <a:t>Make sure all grade levels needed are present</a:t>
            </a:r>
          </a:p>
          <a:p>
            <a:r>
              <a:rPr lang="en-US" dirty="0"/>
              <a:t>Schedule Structure:  Main (need something)</a:t>
            </a:r>
          </a:p>
          <a:p>
            <a:r>
              <a:rPr lang="en-US" dirty="0"/>
              <a:t>Set your terms (we call ours terms, some quarters, some trimesters)  Need dates from administration for this.  </a:t>
            </a:r>
          </a:p>
        </p:txBody>
      </p:sp>
      <p:sp>
        <p:nvSpPr>
          <p:cNvPr id="4" name="Slide Number Placeholder 3">
            <a:extLst>
              <a:ext uri="{FF2B5EF4-FFF2-40B4-BE49-F238E27FC236}">
                <a16:creationId xmlns:a16="http://schemas.microsoft.com/office/drawing/2014/main" id="{4097E125-07C2-4DF4-9026-3C2878516F07}"/>
              </a:ext>
            </a:extLst>
          </p:cNvPr>
          <p:cNvSpPr>
            <a:spLocks noGrp="1"/>
          </p:cNvSpPr>
          <p:nvPr>
            <p:ph type="sldNum" sz="quarter" idx="12"/>
          </p:nvPr>
        </p:nvSpPr>
        <p:spPr/>
        <p:txBody>
          <a:bodyPr/>
          <a:lstStyle/>
          <a:p>
            <a:pPr>
              <a:defRPr/>
            </a:pPr>
            <a:fld id="{F387D47D-2EC5-4C8A-B6DF-F028FC0F370E}" type="slidenum">
              <a:rPr lang="en-US" smtClean="0"/>
              <a:pPr>
                <a:defRPr/>
              </a:pPr>
              <a:t>7</a:t>
            </a:fld>
            <a:endParaRPr lang="en-US"/>
          </a:p>
        </p:txBody>
      </p:sp>
    </p:spTree>
    <p:extLst>
      <p:ext uri="{BB962C8B-B14F-4D97-AF65-F5344CB8AC3E}">
        <p14:creationId xmlns:p14="http://schemas.microsoft.com/office/powerpoint/2010/main" val="190673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a:t>Campus Community</a:t>
            </a:r>
          </a:p>
        </p:txBody>
      </p:sp>
      <p:sp>
        <p:nvSpPr>
          <p:cNvPr id="3" name="Content Placeholder 2"/>
          <p:cNvSpPr>
            <a:spLocks noGrp="1"/>
          </p:cNvSpPr>
          <p:nvPr>
            <p:ph idx="1"/>
          </p:nvPr>
        </p:nvSpPr>
        <p:spPr>
          <a:xfrm>
            <a:off x="457200" y="1905001"/>
            <a:ext cx="8229600" cy="3657600"/>
          </a:xfrm>
        </p:spPr>
        <p:txBody>
          <a:bodyPr/>
          <a:lstStyle/>
          <a:p>
            <a:pPr marL="0" indent="0">
              <a:buNone/>
            </a:pPr>
            <a:endParaRPr lang="en-US" dirty="0"/>
          </a:p>
          <a:p>
            <a:r>
              <a:rPr lang="en-US" dirty="0">
                <a:hlinkClick r:id="rId3"/>
              </a:rPr>
              <a:t>https://community.infinitecampus.com/knowledge-base/</a:t>
            </a:r>
            <a:endParaRPr lang="en-US" dirty="0"/>
          </a:p>
          <a:p>
            <a:endParaRPr lang="en-US" dirty="0"/>
          </a:p>
          <a:p>
            <a:r>
              <a:rPr lang="en-US" dirty="0"/>
              <a:t>To find information on any part of the Campus Tools section</a:t>
            </a:r>
          </a:p>
          <a:p>
            <a:pPr marL="0" indent="0">
              <a:buNone/>
            </a:pPr>
            <a:endParaRPr lang="en-US" dirty="0"/>
          </a:p>
        </p:txBody>
      </p:sp>
      <p:sp>
        <p:nvSpPr>
          <p:cNvPr id="4" name="Slide Number Placeholder 3">
            <a:extLst>
              <a:ext uri="{FF2B5EF4-FFF2-40B4-BE49-F238E27FC236}">
                <a16:creationId xmlns:a16="http://schemas.microsoft.com/office/drawing/2014/main" id="{9FBE5575-89B1-4ABF-A84A-A7F309DAB81F}"/>
              </a:ext>
            </a:extLst>
          </p:cNvPr>
          <p:cNvSpPr>
            <a:spLocks noGrp="1"/>
          </p:cNvSpPr>
          <p:nvPr>
            <p:ph type="sldNum" sz="quarter" idx="12"/>
          </p:nvPr>
        </p:nvSpPr>
        <p:spPr/>
        <p:txBody>
          <a:bodyPr/>
          <a:lstStyle/>
          <a:p>
            <a:pPr>
              <a:defRPr/>
            </a:pPr>
            <a:fld id="{F387D47D-2EC5-4C8A-B6DF-F028FC0F370E}" type="slidenum">
              <a:rPr lang="en-US" smtClean="0"/>
              <a:pPr>
                <a:defRPr/>
              </a:pPr>
              <a:t>70</a:t>
            </a:fld>
            <a:endParaRPr lang="en-US"/>
          </a:p>
        </p:txBody>
      </p:sp>
    </p:spTree>
    <p:extLst>
      <p:ext uri="{BB962C8B-B14F-4D97-AF65-F5344CB8AC3E}">
        <p14:creationId xmlns:p14="http://schemas.microsoft.com/office/powerpoint/2010/main" val="1409683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Simple Ad Hoc Reports</a:t>
            </a:r>
          </a:p>
        </p:txBody>
      </p:sp>
      <p:sp>
        <p:nvSpPr>
          <p:cNvPr id="3" name="Content Placeholder 2"/>
          <p:cNvSpPr>
            <a:spLocks noGrp="1"/>
          </p:cNvSpPr>
          <p:nvPr>
            <p:ph idx="1"/>
          </p:nvPr>
        </p:nvSpPr>
        <p:spPr/>
        <p:txBody>
          <a:bodyPr/>
          <a:lstStyle/>
          <a:p>
            <a:r>
              <a:rPr lang="en-US" dirty="0"/>
              <a:t>What is an Ad Hoc?</a:t>
            </a:r>
          </a:p>
          <a:p>
            <a:endParaRPr lang="en-US" dirty="0"/>
          </a:p>
        </p:txBody>
      </p:sp>
      <p:pic>
        <p:nvPicPr>
          <p:cNvPr id="4" name="Picture 3" descr="Screen Shot 2014-11-03 at 8.09.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89" y="2337368"/>
            <a:ext cx="6720685" cy="3788795"/>
          </a:xfrm>
          <a:prstGeom prst="rect">
            <a:avLst/>
          </a:prstGeom>
        </p:spPr>
      </p:pic>
      <p:sp>
        <p:nvSpPr>
          <p:cNvPr id="5" name="Slide Number Placeholder 4">
            <a:extLst>
              <a:ext uri="{FF2B5EF4-FFF2-40B4-BE49-F238E27FC236}">
                <a16:creationId xmlns:a16="http://schemas.microsoft.com/office/drawing/2014/main" id="{6D187F7E-4E77-4A74-A5D7-D9BE421AA8BF}"/>
              </a:ext>
            </a:extLst>
          </p:cNvPr>
          <p:cNvSpPr>
            <a:spLocks noGrp="1"/>
          </p:cNvSpPr>
          <p:nvPr>
            <p:ph type="sldNum" sz="quarter" idx="12"/>
          </p:nvPr>
        </p:nvSpPr>
        <p:spPr/>
        <p:txBody>
          <a:bodyPr/>
          <a:lstStyle/>
          <a:p>
            <a:pPr>
              <a:defRPr/>
            </a:pPr>
            <a:fld id="{F387D47D-2EC5-4C8A-B6DF-F028FC0F370E}" type="slidenum">
              <a:rPr lang="en-US" smtClean="0"/>
              <a:pPr>
                <a:defRPr/>
              </a:pPr>
              <a:t>71</a:t>
            </a:fld>
            <a:endParaRPr lang="en-US"/>
          </a:p>
        </p:txBody>
      </p:sp>
    </p:spTree>
    <p:extLst>
      <p:ext uri="{BB962C8B-B14F-4D97-AF65-F5344CB8AC3E}">
        <p14:creationId xmlns:p14="http://schemas.microsoft.com/office/powerpoint/2010/main" val="2397354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Ad Hoc (Simple)</a:t>
            </a:r>
          </a:p>
        </p:txBody>
      </p:sp>
      <p:sp>
        <p:nvSpPr>
          <p:cNvPr id="3" name="Content Placeholder 2"/>
          <p:cNvSpPr>
            <a:spLocks noGrp="1"/>
          </p:cNvSpPr>
          <p:nvPr>
            <p:ph idx="1"/>
          </p:nvPr>
        </p:nvSpPr>
        <p:spPr>
          <a:xfrm>
            <a:off x="457200" y="1828800"/>
            <a:ext cx="8229600" cy="4525963"/>
          </a:xfrm>
        </p:spPr>
        <p:txBody>
          <a:bodyPr/>
          <a:lstStyle/>
          <a:p>
            <a:r>
              <a:rPr lang="en-US" dirty="0"/>
              <a:t>Simple Query that allows you to pull information out of Campus</a:t>
            </a:r>
          </a:p>
          <a:p>
            <a:r>
              <a:rPr lang="en-US" dirty="0"/>
              <a:t>Robust or as simple as you need</a:t>
            </a:r>
          </a:p>
          <a:p>
            <a:r>
              <a:rPr lang="en-US" dirty="0"/>
              <a:t>Save to your account or save to groups</a:t>
            </a:r>
          </a:p>
          <a:p>
            <a:r>
              <a:rPr lang="en-US" dirty="0"/>
              <a:t>Understanding the data base</a:t>
            </a:r>
          </a:p>
          <a:p>
            <a:pPr lvl="1"/>
            <a:r>
              <a:rPr lang="en-US" dirty="0"/>
              <a:t>Easier said than done, patience and experimentation</a:t>
            </a:r>
          </a:p>
          <a:p>
            <a:pPr marL="0" indent="0">
              <a:buNone/>
            </a:pPr>
            <a:endParaRPr lang="en-US" dirty="0"/>
          </a:p>
        </p:txBody>
      </p:sp>
      <p:sp>
        <p:nvSpPr>
          <p:cNvPr id="4" name="Slide Number Placeholder 3">
            <a:extLst>
              <a:ext uri="{FF2B5EF4-FFF2-40B4-BE49-F238E27FC236}">
                <a16:creationId xmlns:a16="http://schemas.microsoft.com/office/drawing/2014/main" id="{A7AC3932-0AFD-4FCB-A976-E6FC50AFD485}"/>
              </a:ext>
            </a:extLst>
          </p:cNvPr>
          <p:cNvSpPr>
            <a:spLocks noGrp="1"/>
          </p:cNvSpPr>
          <p:nvPr>
            <p:ph type="sldNum" sz="quarter" idx="12"/>
          </p:nvPr>
        </p:nvSpPr>
        <p:spPr/>
        <p:txBody>
          <a:bodyPr/>
          <a:lstStyle/>
          <a:p>
            <a:pPr>
              <a:defRPr/>
            </a:pPr>
            <a:fld id="{F387D47D-2EC5-4C8A-B6DF-F028FC0F370E}" type="slidenum">
              <a:rPr lang="en-US" smtClean="0"/>
              <a:pPr>
                <a:defRPr/>
              </a:pPr>
              <a:t>72</a:t>
            </a:fld>
            <a:endParaRPr lang="en-US"/>
          </a:p>
        </p:txBody>
      </p:sp>
    </p:spTree>
    <p:extLst>
      <p:ext uri="{BB962C8B-B14F-4D97-AF65-F5344CB8AC3E}">
        <p14:creationId xmlns:p14="http://schemas.microsoft.com/office/powerpoint/2010/main" val="3725740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Ad Hoc</a:t>
            </a:r>
          </a:p>
        </p:txBody>
      </p:sp>
      <p:sp>
        <p:nvSpPr>
          <p:cNvPr id="3" name="Content Placeholder 2"/>
          <p:cNvSpPr>
            <a:spLocks noGrp="1"/>
          </p:cNvSpPr>
          <p:nvPr>
            <p:ph idx="1"/>
          </p:nvPr>
        </p:nvSpPr>
        <p:spPr/>
        <p:txBody>
          <a:bodyPr>
            <a:normAutofit lnSpcReduction="10000"/>
          </a:bodyPr>
          <a:lstStyle/>
          <a:p>
            <a:r>
              <a:rPr lang="en-US" dirty="0"/>
              <a:t>Samples Watertown Uses:</a:t>
            </a:r>
          </a:p>
          <a:p>
            <a:pPr lvl="1"/>
            <a:r>
              <a:rPr lang="en-US" dirty="0"/>
              <a:t>nurses</a:t>
            </a:r>
          </a:p>
          <a:p>
            <a:pPr lvl="1"/>
            <a:r>
              <a:rPr lang="en-US" dirty="0"/>
              <a:t>Beginning year picture lists for vendors</a:t>
            </a:r>
          </a:p>
          <a:p>
            <a:pPr lvl="1"/>
            <a:r>
              <a:rPr lang="en-US" dirty="0"/>
              <a:t>Ethnicity</a:t>
            </a:r>
          </a:p>
          <a:p>
            <a:pPr lvl="1"/>
            <a:r>
              <a:rPr lang="en-US" dirty="0"/>
              <a:t>Lists for elementary admin assistants (school reach, perfect attendance, </a:t>
            </a:r>
            <a:r>
              <a:rPr lang="en-US" dirty="0" err="1"/>
              <a:t>etc</a:t>
            </a:r>
            <a:r>
              <a:rPr lang="en-US" dirty="0"/>
              <a:t>)</a:t>
            </a:r>
          </a:p>
          <a:p>
            <a:pPr lvl="1"/>
            <a:r>
              <a:rPr lang="en-US" dirty="0"/>
              <a:t>Student list for ICU Database</a:t>
            </a:r>
          </a:p>
          <a:p>
            <a:pPr lvl="1"/>
            <a:r>
              <a:rPr lang="en-US" dirty="0"/>
              <a:t>Attendance desk for school reach calls</a:t>
            </a:r>
          </a:p>
          <a:p>
            <a:pPr lvl="1"/>
            <a:r>
              <a:rPr lang="en-US" dirty="0"/>
              <a:t>ETC, too many to mention</a:t>
            </a:r>
          </a:p>
        </p:txBody>
      </p:sp>
      <p:sp>
        <p:nvSpPr>
          <p:cNvPr id="4" name="Slide Number Placeholder 3">
            <a:extLst>
              <a:ext uri="{FF2B5EF4-FFF2-40B4-BE49-F238E27FC236}">
                <a16:creationId xmlns:a16="http://schemas.microsoft.com/office/drawing/2014/main" id="{376D877E-A8CF-4EC4-A292-5479446579A8}"/>
              </a:ext>
            </a:extLst>
          </p:cNvPr>
          <p:cNvSpPr>
            <a:spLocks noGrp="1"/>
          </p:cNvSpPr>
          <p:nvPr>
            <p:ph type="sldNum" sz="quarter" idx="12"/>
          </p:nvPr>
        </p:nvSpPr>
        <p:spPr/>
        <p:txBody>
          <a:bodyPr/>
          <a:lstStyle/>
          <a:p>
            <a:pPr>
              <a:defRPr/>
            </a:pPr>
            <a:fld id="{F387D47D-2EC5-4C8A-B6DF-F028FC0F370E}" type="slidenum">
              <a:rPr lang="en-US" smtClean="0"/>
              <a:pPr>
                <a:defRPr/>
              </a:pPr>
              <a:t>73</a:t>
            </a:fld>
            <a:endParaRPr lang="en-US"/>
          </a:p>
        </p:txBody>
      </p:sp>
    </p:spTree>
    <p:extLst>
      <p:ext uri="{BB962C8B-B14F-4D97-AF65-F5344CB8AC3E}">
        <p14:creationId xmlns:p14="http://schemas.microsoft.com/office/powerpoint/2010/main" val="1660117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524000"/>
            <a:ext cx="8229600" cy="4602163"/>
          </a:xfrm>
        </p:spPr>
        <p:txBody>
          <a:bodyPr>
            <a:normAutofit fontScale="47500" lnSpcReduction="20000"/>
          </a:bodyPr>
          <a:lstStyle/>
          <a:p>
            <a:r>
              <a:rPr lang="en-US" dirty="0"/>
              <a:t>Use the Campus Instruction Control Center to quickly take attendance or score assignments for sections</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br>
              <a:rPr lang="en-US" dirty="0"/>
            </a:br>
            <a:endParaRPr lang="en-US" dirty="0"/>
          </a:p>
          <a:p>
            <a:pPr lvl="0"/>
            <a:r>
              <a:rPr lang="en-US" dirty="0"/>
              <a:t>Enter the order in which the category should appear in the </a:t>
            </a:r>
            <a:r>
              <a:rPr lang="en-US" b="1" dirty="0"/>
              <a:t>Sequence</a:t>
            </a:r>
            <a:r>
              <a:rPr lang="en-US" dirty="0"/>
              <a:t> field. (Optional) This number will determine the order in which the groups and assignments appear on reports.</a:t>
            </a:r>
          </a:p>
          <a:p>
            <a:pPr lvl="0"/>
            <a:r>
              <a:rPr lang="en-US" dirty="0"/>
              <a:t>Select the checkboxes to activate the following choices (Optional) </a:t>
            </a:r>
          </a:p>
          <a:p>
            <a:pPr lvl="1"/>
            <a:r>
              <a:rPr lang="en-US" b="1" dirty="0"/>
              <a:t>Exclude this category from calculation</a:t>
            </a:r>
            <a:r>
              <a:rPr lang="en-US" dirty="0"/>
              <a:t>: This means the assignments in this group will not count for the overall grade. This may be an option if you want to enter student’s assignments or daily work but you do not want to calculate the assignments in the student’s overall grade.</a:t>
            </a:r>
          </a:p>
          <a:p>
            <a:pPr lvl="1"/>
            <a:r>
              <a:rPr lang="en-US" b="1" dirty="0"/>
              <a:t>Drop lowest score: </a:t>
            </a:r>
            <a:r>
              <a:rPr lang="en-US" dirty="0"/>
              <a:t>This will automatically exclude the lowest score (by percentage). As you enter scores, the lowest score will be dropped. </a:t>
            </a:r>
            <a:r>
              <a:rPr lang="en-US" b="1" dirty="0"/>
              <a:t>Important</a:t>
            </a:r>
            <a:r>
              <a:rPr lang="en-US" dirty="0"/>
              <a:t>: If using this option, it must be checked at the beginning of the term; the calculation begins on the date the box is checked. </a:t>
            </a:r>
          </a:p>
          <a:p>
            <a:pPr lvl="0"/>
            <a:r>
              <a:rPr lang="en-US" dirty="0"/>
              <a:t>Select the </a:t>
            </a:r>
            <a:r>
              <a:rPr lang="en-US" b="1" dirty="0"/>
              <a:t>Section</a:t>
            </a:r>
            <a:r>
              <a:rPr lang="en-US" dirty="0"/>
              <a:t>(s) in which to place the category.</a:t>
            </a:r>
          </a:p>
          <a:p>
            <a:pPr lvl="0"/>
            <a:r>
              <a:rPr lang="en-US" dirty="0"/>
              <a:t>Click the </a:t>
            </a:r>
            <a:r>
              <a:rPr lang="en-US" b="1" dirty="0"/>
              <a:t>Standards/Grading Tasks</a:t>
            </a:r>
            <a:r>
              <a:rPr lang="en-US" dirty="0"/>
              <a:t> you wish to include.</a:t>
            </a:r>
          </a:p>
          <a:p>
            <a:pPr lvl="0"/>
            <a:r>
              <a:rPr lang="en-US" dirty="0"/>
              <a:t>Click </a:t>
            </a:r>
            <a:r>
              <a:rPr lang="en-US" b="1" dirty="0"/>
              <a:t>Save</a:t>
            </a:r>
            <a:r>
              <a:rPr lang="en-US" dirty="0"/>
              <a:t>.</a:t>
            </a:r>
          </a:p>
          <a:p>
            <a:pPr marL="0" indent="0">
              <a:buNone/>
            </a:pPr>
            <a:endParaRPr lang="en-US" dirty="0"/>
          </a:p>
          <a:p>
            <a:endParaRPr lang="en-US" dirty="0"/>
          </a:p>
        </p:txBody>
      </p:sp>
      <p:sp>
        <p:nvSpPr>
          <p:cNvPr id="2" name="Title 1"/>
          <p:cNvSpPr>
            <a:spLocks noGrp="1"/>
          </p:cNvSpPr>
          <p:nvPr>
            <p:ph type="title"/>
          </p:nvPr>
        </p:nvSpPr>
        <p:spPr>
          <a:xfrm>
            <a:off x="457200" y="838200"/>
            <a:ext cx="8229600" cy="762000"/>
          </a:xfrm>
        </p:spPr>
        <p:txBody>
          <a:bodyPr/>
          <a:lstStyle/>
          <a:p>
            <a:r>
              <a:rPr lang="en-US" sz="3600" dirty="0"/>
              <a:t>Campus Instruction Control Center</a:t>
            </a:r>
          </a:p>
        </p:txBody>
      </p:sp>
      <p:pic>
        <p:nvPicPr>
          <p:cNvPr id="1026" name="Picture 2" descr="https://content.infinitecampus.com/sis/Campus.1829/documentation/control-center/14756fc2-4d1b-4ae4-8cf6-01b8be1522fd/images/131587335/CI_ControlCenter_1729.png?version=2&amp;modificationDate=1499725111846&amp;api=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905000"/>
            <a:ext cx="1676400" cy="12880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8A40D43-394F-410A-A8D0-332351109507}"/>
              </a:ext>
            </a:extLst>
          </p:cNvPr>
          <p:cNvSpPr>
            <a:spLocks noGrp="1"/>
          </p:cNvSpPr>
          <p:nvPr>
            <p:ph type="sldNum" sz="quarter" idx="12"/>
          </p:nvPr>
        </p:nvSpPr>
        <p:spPr/>
        <p:txBody>
          <a:bodyPr/>
          <a:lstStyle/>
          <a:p>
            <a:pPr>
              <a:defRPr/>
            </a:pPr>
            <a:fld id="{F387D47D-2EC5-4C8A-B6DF-F028FC0F370E}" type="slidenum">
              <a:rPr lang="en-US" smtClean="0"/>
              <a:pPr>
                <a:defRPr/>
              </a:pPr>
              <a:t>74</a:t>
            </a:fld>
            <a:endParaRPr lang="en-US"/>
          </a:p>
        </p:txBody>
      </p:sp>
    </p:spTree>
    <p:extLst>
      <p:ext uri="{BB962C8B-B14F-4D97-AF65-F5344CB8AC3E}">
        <p14:creationId xmlns:p14="http://schemas.microsoft.com/office/powerpoint/2010/main" val="863961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525963"/>
          </a:xfrm>
        </p:spPr>
        <p:txBody>
          <a:bodyPr>
            <a:normAutofit fontScale="40000" lnSpcReduction="20000"/>
          </a:bodyPr>
          <a:lstStyle/>
          <a:p>
            <a:pPr marL="0" indent="0">
              <a:buNone/>
            </a:pPr>
            <a:r>
              <a:rPr lang="en-US" b="1" dirty="0"/>
              <a:t>Creating Categories</a:t>
            </a:r>
          </a:p>
          <a:p>
            <a:pPr lvl="0"/>
            <a:r>
              <a:rPr lang="en-US" dirty="0"/>
              <a:t>Click on the </a:t>
            </a:r>
            <a:r>
              <a:rPr lang="en-US" b="1" dirty="0"/>
              <a:t>Settings</a:t>
            </a:r>
            <a:r>
              <a:rPr lang="en-US" dirty="0"/>
              <a:t> chevron (expansion arrows) directly to the right of the Control Center.  </a:t>
            </a:r>
          </a:p>
          <a:p>
            <a:pPr lvl="0"/>
            <a:r>
              <a:rPr lang="en-US" dirty="0"/>
              <a:t>Click on </a:t>
            </a:r>
            <a:r>
              <a:rPr lang="en-US" b="1" dirty="0"/>
              <a:t>Categories</a:t>
            </a:r>
            <a:r>
              <a:rPr lang="en-US" dirty="0"/>
              <a:t>.</a:t>
            </a:r>
          </a:p>
          <a:p>
            <a:pPr lvl="0"/>
            <a:r>
              <a:rPr lang="en-US" dirty="0"/>
              <a:t>Click on the </a:t>
            </a:r>
            <a:r>
              <a:rPr lang="en-US" b="1" dirty="0"/>
              <a:t>Add</a:t>
            </a:r>
            <a:r>
              <a:rPr lang="en-US" dirty="0"/>
              <a:t> button. </a:t>
            </a:r>
          </a:p>
          <a:p>
            <a:pPr marL="0" lvl="0" indent="0">
              <a:buNone/>
            </a:pPr>
            <a:br>
              <a:rPr lang="en-US" dirty="0"/>
            </a:br>
            <a:endParaRPr lang="en-US" dirty="0"/>
          </a:p>
          <a:p>
            <a:pPr marL="0" indent="0">
              <a:buNone/>
            </a:pPr>
            <a:r>
              <a:rPr lang="en-US" dirty="0"/>
              <a:t> </a:t>
            </a:r>
            <a:endParaRPr lang="en-US" sz="4000" dirty="0"/>
          </a:p>
          <a:p>
            <a:pPr lvl="0"/>
            <a:r>
              <a:rPr lang="en-US" dirty="0"/>
              <a:t>Type a descriptive name for the new category </a:t>
            </a:r>
            <a:br>
              <a:rPr lang="en-US" dirty="0"/>
            </a:br>
            <a:r>
              <a:rPr lang="en-US" dirty="0"/>
              <a:t>in the </a:t>
            </a:r>
            <a:r>
              <a:rPr lang="en-US" b="1" dirty="0"/>
              <a:t>Name</a:t>
            </a:r>
            <a:r>
              <a:rPr lang="en-US" dirty="0"/>
              <a:t> field (example: Assessments).</a:t>
            </a:r>
          </a:p>
          <a:p>
            <a:pPr lvl="0"/>
            <a:r>
              <a:rPr lang="en-US" dirty="0"/>
              <a:t>Enter a weight for this group in the </a:t>
            </a:r>
            <a:r>
              <a:rPr lang="en-US" b="1" dirty="0"/>
              <a:t>Weight</a:t>
            </a:r>
            <a:r>
              <a:rPr lang="en-US" dirty="0"/>
              <a:t> field </a:t>
            </a:r>
            <a:br>
              <a:rPr lang="en-US" dirty="0"/>
            </a:br>
            <a:r>
              <a:rPr lang="en-US" dirty="0"/>
              <a:t>(optional). If you do not weight your groups, leave </a:t>
            </a:r>
            <a:br>
              <a:rPr lang="en-US" dirty="0"/>
            </a:br>
            <a:r>
              <a:rPr lang="en-US" dirty="0"/>
              <a:t>it at 0. No decimal or percentage is needed.</a:t>
            </a:r>
            <a:br>
              <a:rPr lang="en-US" dirty="0"/>
            </a:br>
            <a:endParaRPr lang="en-US" dirty="0"/>
          </a:p>
          <a:p>
            <a:pPr lvl="0"/>
            <a:r>
              <a:rPr lang="en-US" dirty="0"/>
              <a:t>Enter the order in which the category should appear in the </a:t>
            </a:r>
            <a:r>
              <a:rPr lang="en-US" b="1" dirty="0"/>
              <a:t>Sequence</a:t>
            </a:r>
            <a:r>
              <a:rPr lang="en-US" dirty="0"/>
              <a:t> field. (Optional) This number will determine the order in which the groups and assignments appear on reports.</a:t>
            </a:r>
          </a:p>
          <a:p>
            <a:pPr lvl="0"/>
            <a:r>
              <a:rPr lang="en-US" dirty="0"/>
              <a:t>Select the checkboxes to activate the following choices (Optional) </a:t>
            </a:r>
          </a:p>
          <a:p>
            <a:pPr lvl="1"/>
            <a:r>
              <a:rPr lang="en-US" b="1" dirty="0"/>
              <a:t>Exclude this category from calculation</a:t>
            </a:r>
            <a:r>
              <a:rPr lang="en-US" dirty="0"/>
              <a:t>: This means the assignments in this group will not count for the overall grade. This may be an option if you want to enter student’s assignments or daily work but you do not want to calculate the assignments in the student’s overall grade.</a:t>
            </a:r>
          </a:p>
          <a:p>
            <a:pPr lvl="1"/>
            <a:r>
              <a:rPr lang="en-US" b="1" dirty="0"/>
              <a:t>Drop lowest score: </a:t>
            </a:r>
            <a:r>
              <a:rPr lang="en-US" dirty="0"/>
              <a:t>This will automatically exclude the lowest score (by percentage). As you enter scores, the lowest score will be dropped. </a:t>
            </a:r>
            <a:r>
              <a:rPr lang="en-US" b="1" dirty="0"/>
              <a:t>Important</a:t>
            </a:r>
            <a:r>
              <a:rPr lang="en-US" dirty="0"/>
              <a:t>: If using this option, it must be checked at the beginning of the term; the calculation begins on the date the box is checked. </a:t>
            </a:r>
          </a:p>
          <a:p>
            <a:pPr lvl="0"/>
            <a:r>
              <a:rPr lang="en-US" dirty="0"/>
              <a:t>Select the </a:t>
            </a:r>
            <a:r>
              <a:rPr lang="en-US" b="1" dirty="0"/>
              <a:t>Section</a:t>
            </a:r>
            <a:r>
              <a:rPr lang="en-US" dirty="0"/>
              <a:t>(s) in which to place the category.</a:t>
            </a:r>
          </a:p>
          <a:p>
            <a:pPr lvl="0"/>
            <a:r>
              <a:rPr lang="en-US" dirty="0"/>
              <a:t>Click </a:t>
            </a:r>
            <a:r>
              <a:rPr lang="en-US" b="1" dirty="0"/>
              <a:t>Save</a:t>
            </a:r>
            <a:r>
              <a:rPr lang="en-US" dirty="0"/>
              <a:t>.</a:t>
            </a:r>
          </a:p>
          <a:p>
            <a:pPr marL="0" indent="0">
              <a:buNone/>
            </a:pPr>
            <a:endParaRPr lang="en-US" dirty="0"/>
          </a:p>
          <a:p>
            <a:endParaRPr lang="en-US"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572000" y="2070610"/>
            <a:ext cx="514350" cy="867410"/>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0" y="2060028"/>
            <a:ext cx="1143000" cy="183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838200"/>
            <a:ext cx="8229600" cy="762000"/>
          </a:xfrm>
        </p:spPr>
        <p:txBody>
          <a:bodyPr/>
          <a:lstStyle/>
          <a:p>
            <a:r>
              <a:rPr lang="en-US" dirty="0"/>
              <a:t>Grade Book</a:t>
            </a:r>
          </a:p>
        </p:txBody>
      </p:sp>
      <p:sp>
        <p:nvSpPr>
          <p:cNvPr id="3" name="Slide Number Placeholder 2">
            <a:extLst>
              <a:ext uri="{FF2B5EF4-FFF2-40B4-BE49-F238E27FC236}">
                <a16:creationId xmlns:a16="http://schemas.microsoft.com/office/drawing/2014/main" id="{D93999AB-EC02-42F1-A1A7-A4BB66E74E0D}"/>
              </a:ext>
            </a:extLst>
          </p:cNvPr>
          <p:cNvSpPr>
            <a:spLocks noGrp="1"/>
          </p:cNvSpPr>
          <p:nvPr>
            <p:ph type="sldNum" sz="quarter" idx="12"/>
          </p:nvPr>
        </p:nvSpPr>
        <p:spPr/>
        <p:txBody>
          <a:bodyPr/>
          <a:lstStyle/>
          <a:p>
            <a:pPr>
              <a:defRPr/>
            </a:pPr>
            <a:fld id="{F387D47D-2EC5-4C8A-B6DF-F028FC0F370E}" type="slidenum">
              <a:rPr lang="en-US" smtClean="0"/>
              <a:pPr>
                <a:defRPr/>
              </a:pPr>
              <a:t>75</a:t>
            </a:fld>
            <a:endParaRPr lang="en-US"/>
          </a:p>
        </p:txBody>
      </p:sp>
    </p:spTree>
    <p:extLst>
      <p:ext uri="{BB962C8B-B14F-4D97-AF65-F5344CB8AC3E}">
        <p14:creationId xmlns:p14="http://schemas.microsoft.com/office/powerpoint/2010/main" val="4209608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525963"/>
          </a:xfrm>
        </p:spPr>
        <p:txBody>
          <a:bodyPr>
            <a:normAutofit fontScale="62500" lnSpcReduction="20000"/>
          </a:bodyPr>
          <a:lstStyle/>
          <a:p>
            <a:pPr marL="0" indent="0">
              <a:buNone/>
            </a:pPr>
            <a:r>
              <a:rPr lang="en-US" b="1" dirty="0"/>
              <a:t>Setting Grade </a:t>
            </a:r>
            <a:r>
              <a:rPr lang="en-US" b="1" dirty="0" err="1"/>
              <a:t>Calc</a:t>
            </a:r>
            <a:r>
              <a:rPr lang="en-US" b="1" dirty="0"/>
              <a:t> Options</a:t>
            </a:r>
          </a:p>
          <a:p>
            <a:pPr marL="400050" lvl="1" indent="0">
              <a:buNone/>
            </a:pPr>
            <a:r>
              <a:rPr lang="en-US" dirty="0"/>
              <a:t>Grade </a:t>
            </a:r>
            <a:r>
              <a:rPr lang="en-US" dirty="0" err="1"/>
              <a:t>Calc</a:t>
            </a:r>
            <a:r>
              <a:rPr lang="en-US" dirty="0"/>
              <a:t> Options determine how the student’s in-progress grade or proficiency estimate is calculated.  </a:t>
            </a:r>
            <a:r>
              <a:rPr lang="en-US" dirty="0" err="1"/>
              <a:t>Calc</a:t>
            </a:r>
            <a:r>
              <a:rPr lang="en-US" dirty="0"/>
              <a:t> options are different for grading tasks and standards.    </a:t>
            </a:r>
          </a:p>
          <a:p>
            <a:pPr lvl="0"/>
            <a:endParaRPr lang="en-US" dirty="0"/>
          </a:p>
          <a:p>
            <a:pPr lvl="0"/>
            <a:r>
              <a:rPr lang="en-US" sz="2500" dirty="0"/>
              <a:t>Select Composite to set weights on each grading task to calculate the overall grade.  For example, quarter 1 and quarter 2 each weighted at 50% to arrive at a semester grade.  This should be used only for grading tasks, not standards.  </a:t>
            </a:r>
          </a:p>
          <a:p>
            <a:pPr lvl="0"/>
            <a:r>
              <a:rPr lang="en-US" sz="2500" dirty="0"/>
              <a:t>Select Rollup to calculate a grade for a parent standard based on the scores for child standards.  This option is used for standard based grading.  </a:t>
            </a:r>
          </a:p>
          <a:p>
            <a:pPr lvl="0"/>
            <a:r>
              <a:rPr lang="en-US" sz="2500" dirty="0"/>
              <a:t>Select the Type of grade the student will receive.  In-Progress Grade is typically used for grading tasks.  Proficiency Estimate (Rubrics) is used for standard based grading.  </a:t>
            </a:r>
          </a:p>
          <a:p>
            <a:pPr lvl="0"/>
            <a:r>
              <a:rPr lang="en-US" sz="2500" dirty="0"/>
              <a:t>If grade Type is In-Progress, select an appropriate Grading Scale.  Then chose any optional setting.  </a:t>
            </a:r>
          </a:p>
          <a:p>
            <a:pPr lvl="1"/>
            <a:r>
              <a:rPr lang="en-US" sz="1700" b="1" dirty="0"/>
              <a:t>Weight Categories</a:t>
            </a:r>
            <a:r>
              <a:rPr lang="en-US" sz="1700" dirty="0"/>
              <a:t> – this weights the values entered for the category in the calculation. </a:t>
            </a:r>
          </a:p>
          <a:p>
            <a:pPr lvl="1"/>
            <a:r>
              <a:rPr lang="en-US" sz="1700" b="1" dirty="0"/>
              <a:t>Use </a:t>
            </a:r>
            <a:r>
              <a:rPr lang="en-US" sz="1700" b="1" dirty="0" err="1"/>
              <a:t>Scores’s</a:t>
            </a:r>
            <a:r>
              <a:rPr lang="en-US" sz="1700" b="1" dirty="0"/>
              <a:t> % Value</a:t>
            </a:r>
            <a:r>
              <a:rPr lang="en-US" sz="1700" dirty="0"/>
              <a:t> – this calculates the grade based on the percentage of points earned rather than the raw point value.  </a:t>
            </a:r>
          </a:p>
          <a:p>
            <a:pPr lvl="1"/>
            <a:r>
              <a:rPr lang="en-US" sz="1800" b="1" dirty="0"/>
              <a:t>Limit Assignments to Last - </a:t>
            </a:r>
            <a:r>
              <a:rPr lang="en-US" sz="1800" dirty="0"/>
              <a:t>Limits all In Progress and Proficiency Estimate calculations to the most recent scores of a specified number of assignments.</a:t>
            </a:r>
          </a:p>
          <a:p>
            <a:pPr lvl="1"/>
            <a:r>
              <a:rPr lang="en-US" sz="1800" b="1" dirty="0"/>
              <a:t>Cumulative Grading Starting - </a:t>
            </a:r>
            <a:r>
              <a:rPr lang="en-US" sz="1800" dirty="0"/>
              <a:t>Calculates In Progress and Proficiency Estimates across multiple terms in the school year, beginning with the selected term.</a:t>
            </a:r>
          </a:p>
          <a:p>
            <a:pPr lvl="1"/>
            <a:endParaRPr lang="en-US" sz="1700" dirty="0"/>
          </a:p>
          <a:p>
            <a:pPr marL="0" indent="0">
              <a:buNone/>
            </a:pPr>
            <a:endParaRPr lang="en-US" dirty="0"/>
          </a:p>
          <a:p>
            <a:endParaRPr lang="en-US" dirty="0"/>
          </a:p>
        </p:txBody>
      </p:sp>
      <p:sp>
        <p:nvSpPr>
          <p:cNvPr id="2" name="Title 1"/>
          <p:cNvSpPr>
            <a:spLocks noGrp="1"/>
          </p:cNvSpPr>
          <p:nvPr>
            <p:ph type="title"/>
          </p:nvPr>
        </p:nvSpPr>
        <p:spPr>
          <a:xfrm>
            <a:off x="457200" y="838200"/>
            <a:ext cx="8229600" cy="762000"/>
          </a:xfrm>
        </p:spPr>
        <p:txBody>
          <a:bodyPr/>
          <a:lstStyle/>
          <a:p>
            <a:r>
              <a:rPr lang="en-US" dirty="0"/>
              <a:t>Grade Book cont.</a:t>
            </a:r>
          </a:p>
        </p:txBody>
      </p:sp>
      <p:sp>
        <p:nvSpPr>
          <p:cNvPr id="3" name="Slide Number Placeholder 2">
            <a:extLst>
              <a:ext uri="{FF2B5EF4-FFF2-40B4-BE49-F238E27FC236}">
                <a16:creationId xmlns:a16="http://schemas.microsoft.com/office/drawing/2014/main" id="{2BF8144B-64A7-4940-8163-11D3F8B8F595}"/>
              </a:ext>
            </a:extLst>
          </p:cNvPr>
          <p:cNvSpPr>
            <a:spLocks noGrp="1"/>
          </p:cNvSpPr>
          <p:nvPr>
            <p:ph type="sldNum" sz="quarter" idx="12"/>
          </p:nvPr>
        </p:nvSpPr>
        <p:spPr/>
        <p:txBody>
          <a:bodyPr/>
          <a:lstStyle/>
          <a:p>
            <a:pPr>
              <a:defRPr/>
            </a:pPr>
            <a:fld id="{F387D47D-2EC5-4C8A-B6DF-F028FC0F370E}" type="slidenum">
              <a:rPr lang="en-US" smtClean="0"/>
              <a:pPr>
                <a:defRPr/>
              </a:pPr>
              <a:t>76</a:t>
            </a:fld>
            <a:endParaRPr lang="en-US"/>
          </a:p>
        </p:txBody>
      </p:sp>
    </p:spTree>
    <p:extLst>
      <p:ext uri="{BB962C8B-B14F-4D97-AF65-F5344CB8AC3E}">
        <p14:creationId xmlns:p14="http://schemas.microsoft.com/office/powerpoint/2010/main" val="4125878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525963"/>
          </a:xfrm>
        </p:spPr>
        <p:txBody>
          <a:bodyPr>
            <a:normAutofit fontScale="47500" lnSpcReduction="20000"/>
          </a:bodyPr>
          <a:lstStyle/>
          <a:p>
            <a:pPr marL="0" indent="0">
              <a:buNone/>
            </a:pPr>
            <a:r>
              <a:rPr lang="en-US" b="1" dirty="0"/>
              <a:t>Setting Grade </a:t>
            </a:r>
            <a:r>
              <a:rPr lang="en-US" b="1" dirty="0" err="1"/>
              <a:t>Calc</a:t>
            </a:r>
            <a:r>
              <a:rPr lang="en-US" b="1" dirty="0"/>
              <a:t> Options Cont. </a:t>
            </a:r>
          </a:p>
          <a:p>
            <a:pPr marL="400050" lvl="1" indent="0">
              <a:buNone/>
            </a:pPr>
            <a:endParaRPr lang="en-US" dirty="0"/>
          </a:p>
          <a:p>
            <a:r>
              <a:rPr lang="en-US" sz="2500" dirty="0"/>
              <a:t>If grade Type is </a:t>
            </a:r>
            <a:r>
              <a:rPr lang="en-US" sz="2500" dirty="0" err="1"/>
              <a:t>Proficency</a:t>
            </a:r>
            <a:r>
              <a:rPr lang="en-US" sz="2500" dirty="0"/>
              <a:t> Estimate, select an appropriate Method.  </a:t>
            </a:r>
          </a:p>
          <a:p>
            <a:pPr lvl="1"/>
            <a:r>
              <a:rPr lang="en-US" b="1" dirty="0"/>
              <a:t>Power Law - </a:t>
            </a:r>
            <a:r>
              <a:rPr lang="en-US" dirty="0"/>
              <a:t>The Power Law calculation approximates a student's proficiency by taking their scores and determining a trend line through a linear regression to the model y = m*</a:t>
            </a:r>
            <a:r>
              <a:rPr lang="en-US" dirty="0" err="1"/>
              <a:t>x^b</a:t>
            </a:r>
            <a:r>
              <a:rPr lang="en-US" dirty="0"/>
              <a:t>. </a:t>
            </a:r>
          </a:p>
          <a:p>
            <a:pPr lvl="1"/>
            <a:r>
              <a:rPr lang="en-US" b="1" dirty="0"/>
              <a:t>Highest Score - </a:t>
            </a:r>
            <a:r>
              <a:rPr lang="en-US" dirty="0"/>
              <a:t>Highest Score reports the student's estimated proficiency as the highest score entered.</a:t>
            </a:r>
          </a:p>
          <a:p>
            <a:pPr lvl="1"/>
            <a:r>
              <a:rPr lang="en-US" b="1" dirty="0"/>
              <a:t>Mode - </a:t>
            </a:r>
            <a:r>
              <a:rPr lang="en-US" dirty="0"/>
              <a:t>Mode reports the student's estimated proficiency as the most frequently occurring score amongst scores. Enter a value in “Limit Assignments to Last” to specify how many scores to calculate the mode from.</a:t>
            </a:r>
          </a:p>
          <a:p>
            <a:pPr lvl="1"/>
            <a:r>
              <a:rPr lang="en-US" b="1" dirty="0"/>
              <a:t>Most Recent - </a:t>
            </a:r>
            <a:r>
              <a:rPr lang="en-US" dirty="0"/>
              <a:t>Most Recent reports the student’s estimated proficiency as the score from their most recently graded assignment.</a:t>
            </a:r>
          </a:p>
          <a:p>
            <a:pPr lvl="1"/>
            <a:r>
              <a:rPr lang="en-US" b="1" dirty="0"/>
              <a:t>Mean - </a:t>
            </a:r>
            <a:r>
              <a:rPr lang="en-US" dirty="0"/>
              <a:t>Mean reports the student's estimated proficiency as the average score amongst scores. Calculations are based on the Mean % Value entered on the rubric.</a:t>
            </a:r>
          </a:p>
          <a:p>
            <a:pPr lvl="1"/>
            <a:r>
              <a:rPr lang="en-US" b="1" dirty="0"/>
              <a:t>Decaying Average - </a:t>
            </a:r>
            <a:r>
              <a:rPr lang="en-US" dirty="0"/>
              <a:t>Decaying Average reports the student's estimated proficiency as the average score amongst scores by giving recent scores more weight than older scores. Calculations are based on the Mean % Value entered on the rubric.</a:t>
            </a:r>
          </a:p>
          <a:p>
            <a:pPr lvl="1"/>
            <a:r>
              <a:rPr lang="en-US" b="1" dirty="0"/>
              <a:t>Limit Assignments to Last - </a:t>
            </a:r>
            <a:r>
              <a:rPr lang="en-US" dirty="0"/>
              <a:t>Limits all In Progress and Proficiency Estimate calculations to the most recent scores of a specified number of assignments.</a:t>
            </a:r>
          </a:p>
          <a:p>
            <a:pPr lvl="1"/>
            <a:r>
              <a:rPr lang="en-US" b="1" dirty="0"/>
              <a:t>Cumulative Grading Starting - </a:t>
            </a:r>
            <a:r>
              <a:rPr lang="en-US" dirty="0"/>
              <a:t>Calculates In Progress and Proficiency Estimates across multiple terms in the school year, beginning with the selected term.</a:t>
            </a:r>
          </a:p>
          <a:p>
            <a:pPr lvl="1"/>
            <a:endParaRPr lang="en-US" dirty="0"/>
          </a:p>
          <a:p>
            <a:pPr lvl="1"/>
            <a:r>
              <a:rPr lang="en-US" dirty="0"/>
              <a:t>Chose any optional setting using the checkboxes to activate the following choices (Optional) </a:t>
            </a:r>
          </a:p>
          <a:p>
            <a:pPr lvl="2"/>
            <a:r>
              <a:rPr lang="en-US" b="1" dirty="0"/>
              <a:t>Limit Assignments to Last</a:t>
            </a:r>
            <a:r>
              <a:rPr lang="en-US" dirty="0"/>
              <a:t>: This limits the grade calculation to the most recent x number of assignments.  </a:t>
            </a:r>
          </a:p>
          <a:p>
            <a:pPr lvl="2"/>
            <a:r>
              <a:rPr lang="en-US" b="1" dirty="0"/>
              <a:t>Cumulative Grading Starting : </a:t>
            </a:r>
            <a:r>
              <a:rPr lang="en-US" dirty="0"/>
              <a:t>Calculates the proficiency estimate across multiple terms in the school year, beginning with the selected term.  </a:t>
            </a:r>
          </a:p>
          <a:p>
            <a:pPr marL="0" indent="0">
              <a:buNone/>
            </a:pPr>
            <a:endParaRPr lang="en-US" dirty="0"/>
          </a:p>
          <a:p>
            <a:endParaRPr lang="en-US" dirty="0"/>
          </a:p>
        </p:txBody>
      </p:sp>
      <p:sp>
        <p:nvSpPr>
          <p:cNvPr id="2" name="Title 1"/>
          <p:cNvSpPr>
            <a:spLocks noGrp="1"/>
          </p:cNvSpPr>
          <p:nvPr>
            <p:ph type="title"/>
          </p:nvPr>
        </p:nvSpPr>
        <p:spPr>
          <a:xfrm>
            <a:off x="457200" y="838200"/>
            <a:ext cx="8229600" cy="762000"/>
          </a:xfrm>
        </p:spPr>
        <p:txBody>
          <a:bodyPr/>
          <a:lstStyle/>
          <a:p>
            <a:r>
              <a:rPr lang="en-US" dirty="0"/>
              <a:t>Grade Book cont.</a:t>
            </a:r>
          </a:p>
        </p:txBody>
      </p:sp>
      <p:sp>
        <p:nvSpPr>
          <p:cNvPr id="3" name="Slide Number Placeholder 2">
            <a:extLst>
              <a:ext uri="{FF2B5EF4-FFF2-40B4-BE49-F238E27FC236}">
                <a16:creationId xmlns:a16="http://schemas.microsoft.com/office/drawing/2014/main" id="{72941DA7-68CC-4F28-87B1-6E89040C7A29}"/>
              </a:ext>
            </a:extLst>
          </p:cNvPr>
          <p:cNvSpPr>
            <a:spLocks noGrp="1"/>
          </p:cNvSpPr>
          <p:nvPr>
            <p:ph type="sldNum" sz="quarter" idx="12"/>
          </p:nvPr>
        </p:nvSpPr>
        <p:spPr/>
        <p:txBody>
          <a:bodyPr/>
          <a:lstStyle/>
          <a:p>
            <a:pPr>
              <a:defRPr/>
            </a:pPr>
            <a:fld id="{F387D47D-2EC5-4C8A-B6DF-F028FC0F370E}" type="slidenum">
              <a:rPr lang="en-US" smtClean="0"/>
              <a:pPr>
                <a:defRPr/>
              </a:pPr>
              <a:t>77</a:t>
            </a:fld>
            <a:endParaRPr lang="en-US"/>
          </a:p>
        </p:txBody>
      </p:sp>
    </p:spTree>
    <p:extLst>
      <p:ext uri="{BB962C8B-B14F-4D97-AF65-F5344CB8AC3E}">
        <p14:creationId xmlns:p14="http://schemas.microsoft.com/office/powerpoint/2010/main" val="1638325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74837"/>
            <a:ext cx="8229600" cy="4525963"/>
          </a:xfrm>
        </p:spPr>
        <p:txBody>
          <a:bodyPr>
            <a:normAutofit/>
          </a:bodyPr>
          <a:lstStyle/>
          <a:p>
            <a:pPr lvl="0"/>
            <a:r>
              <a:rPr lang="en-US" sz="1400" dirty="0"/>
              <a:t>Click on the +Add button located in the top menu bar of Campus Instruction under Gradebook</a:t>
            </a:r>
            <a:r>
              <a:rPr lang="en-US" sz="1600" dirty="0"/>
              <a:t>.</a:t>
            </a:r>
          </a:p>
          <a:p>
            <a:pPr lvl="0"/>
            <a:endParaRPr lang="en-US" sz="1600" dirty="0"/>
          </a:p>
          <a:p>
            <a:pPr lvl="0"/>
            <a:endParaRPr lang="en-US" sz="1600" dirty="0"/>
          </a:p>
          <a:p>
            <a:pPr lvl="0"/>
            <a:endParaRPr lang="en-US" sz="1600" dirty="0"/>
          </a:p>
          <a:p>
            <a:pPr marL="0" lvl="0" indent="0">
              <a:buNone/>
            </a:pPr>
            <a:endParaRPr lang="en-US" sz="1600" dirty="0"/>
          </a:p>
          <a:p>
            <a:pPr lvl="0"/>
            <a:r>
              <a:rPr lang="en-US" sz="1600" dirty="0"/>
              <a:t>In the </a:t>
            </a:r>
            <a:r>
              <a:rPr lang="en-US" sz="1600" b="1" dirty="0"/>
              <a:t>Assignment Name </a:t>
            </a:r>
            <a:r>
              <a:rPr lang="en-US" sz="1600" dirty="0"/>
              <a:t>field, enter a descriptive name for the assignment (50 characters or less).</a:t>
            </a:r>
          </a:p>
          <a:p>
            <a:pPr lvl="0"/>
            <a:endParaRPr lang="en-US" sz="1600" dirty="0"/>
          </a:p>
          <a:p>
            <a:pPr lvl="0"/>
            <a:endParaRPr lang="en-US" sz="1600" dirty="0"/>
          </a:p>
          <a:p>
            <a:pPr lvl="0"/>
            <a:endParaRPr lang="en-US" sz="1600" dirty="0"/>
          </a:p>
          <a:p>
            <a:pPr lvl="0"/>
            <a:endParaRPr lang="en-US" sz="1600" dirty="0"/>
          </a:p>
          <a:p>
            <a:pPr lvl="0"/>
            <a:endParaRPr lang="en-US" sz="1600" dirty="0"/>
          </a:p>
          <a:p>
            <a:pPr lvl="0"/>
            <a:endParaRPr lang="en-US" sz="1600" dirty="0"/>
          </a:p>
          <a:p>
            <a:endParaRPr lang="en-US" sz="1600" dirty="0"/>
          </a:p>
        </p:txBody>
      </p:sp>
      <p:sp>
        <p:nvSpPr>
          <p:cNvPr id="4" name="Title 3"/>
          <p:cNvSpPr>
            <a:spLocks noGrp="1"/>
          </p:cNvSpPr>
          <p:nvPr>
            <p:ph type="title"/>
          </p:nvPr>
        </p:nvSpPr>
        <p:spPr>
          <a:xfrm>
            <a:off x="457200" y="990600"/>
            <a:ext cx="8229600" cy="533400"/>
          </a:xfrm>
        </p:spPr>
        <p:txBody>
          <a:bodyPr/>
          <a:lstStyle/>
          <a:p>
            <a:r>
              <a:rPr lang="en-US" dirty="0"/>
              <a:t>Creating Assignments</a:t>
            </a:r>
          </a:p>
        </p:txBody>
      </p:sp>
      <p:pic>
        <p:nvPicPr>
          <p:cNvPr id="2" name="Picture 1"/>
          <p:cNvPicPr>
            <a:picLocks noChangeAspect="1"/>
          </p:cNvPicPr>
          <p:nvPr/>
        </p:nvPicPr>
        <p:blipFill>
          <a:blip r:embed="rId2"/>
          <a:stretch>
            <a:fillRect/>
          </a:stretch>
        </p:blipFill>
        <p:spPr>
          <a:xfrm>
            <a:off x="1295400" y="2209800"/>
            <a:ext cx="5041202" cy="847600"/>
          </a:xfrm>
          <a:prstGeom prst="rect">
            <a:avLst/>
          </a:prstGeom>
        </p:spPr>
      </p:pic>
      <p:pic>
        <p:nvPicPr>
          <p:cNvPr id="6" name="Picture 5"/>
          <p:cNvPicPr>
            <a:picLocks noChangeAspect="1"/>
          </p:cNvPicPr>
          <p:nvPr/>
        </p:nvPicPr>
        <p:blipFill>
          <a:blip r:embed="rId3"/>
          <a:stretch>
            <a:fillRect/>
          </a:stretch>
        </p:blipFill>
        <p:spPr>
          <a:xfrm>
            <a:off x="1752600" y="3886200"/>
            <a:ext cx="5481038" cy="2097278"/>
          </a:xfrm>
          <a:prstGeom prst="rect">
            <a:avLst/>
          </a:prstGeom>
        </p:spPr>
      </p:pic>
      <p:sp>
        <p:nvSpPr>
          <p:cNvPr id="5" name="Slide Number Placeholder 4">
            <a:extLst>
              <a:ext uri="{FF2B5EF4-FFF2-40B4-BE49-F238E27FC236}">
                <a16:creationId xmlns:a16="http://schemas.microsoft.com/office/drawing/2014/main" id="{9C7539F1-1DEB-46CB-922D-24CCBA6682F0}"/>
              </a:ext>
            </a:extLst>
          </p:cNvPr>
          <p:cNvSpPr>
            <a:spLocks noGrp="1"/>
          </p:cNvSpPr>
          <p:nvPr>
            <p:ph type="sldNum" sz="quarter" idx="12"/>
          </p:nvPr>
        </p:nvSpPr>
        <p:spPr/>
        <p:txBody>
          <a:bodyPr/>
          <a:lstStyle/>
          <a:p>
            <a:pPr>
              <a:defRPr/>
            </a:pPr>
            <a:fld id="{F387D47D-2EC5-4C8A-B6DF-F028FC0F370E}" type="slidenum">
              <a:rPr lang="en-US" smtClean="0"/>
              <a:pPr>
                <a:defRPr/>
              </a:pPr>
              <a:t>78</a:t>
            </a:fld>
            <a:endParaRPr lang="en-US"/>
          </a:p>
        </p:txBody>
      </p:sp>
    </p:spTree>
    <p:extLst>
      <p:ext uri="{BB962C8B-B14F-4D97-AF65-F5344CB8AC3E}">
        <p14:creationId xmlns:p14="http://schemas.microsoft.com/office/powerpoint/2010/main" val="543874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74837"/>
            <a:ext cx="8229600" cy="4525963"/>
          </a:xfrm>
        </p:spPr>
        <p:txBody>
          <a:bodyPr>
            <a:normAutofit/>
          </a:bodyPr>
          <a:lstStyle/>
          <a:p>
            <a:pPr lvl="0"/>
            <a:r>
              <a:rPr lang="en-US" sz="1600" dirty="0"/>
              <a:t>In the </a:t>
            </a:r>
            <a:r>
              <a:rPr lang="en-US" sz="1600" b="1" dirty="0"/>
              <a:t>Abbreviation </a:t>
            </a:r>
            <a:r>
              <a:rPr lang="en-US" sz="1600" dirty="0"/>
              <a:t>field, type an abbreviation for the assignment (5 characters or less). </a:t>
            </a:r>
          </a:p>
          <a:p>
            <a:r>
              <a:rPr lang="en-US" sz="1600" dirty="0"/>
              <a:t>Under </a:t>
            </a:r>
            <a:r>
              <a:rPr lang="en-US" sz="1600" b="1" dirty="0"/>
              <a:t>Section, </a:t>
            </a:r>
            <a:r>
              <a:rPr lang="en-US" sz="1600" dirty="0"/>
              <a:t>chose the section this assignment should be associated with.  Additional sections can be added using the Add/Remove button below the section listed.  </a:t>
            </a:r>
          </a:p>
          <a:p>
            <a:r>
              <a:rPr lang="en-US" sz="1600" dirty="0"/>
              <a:t>Choose the appropriate category to align the assignment to under the Category drop-menu.   </a:t>
            </a:r>
          </a:p>
          <a:p>
            <a:pPr lvl="0"/>
            <a:r>
              <a:rPr lang="en-US" sz="1600" dirty="0"/>
              <a:t>Choose the Standard/Grading Task that applies to this assignment.  Additional tasks or standards can be added using the Add button below.  </a:t>
            </a:r>
          </a:p>
          <a:p>
            <a:pPr marL="0" lvl="0" indent="0">
              <a:buNone/>
            </a:pPr>
            <a:endParaRPr lang="en-US" sz="1600" dirty="0"/>
          </a:p>
          <a:p>
            <a:endParaRPr lang="en-US" sz="1600" dirty="0"/>
          </a:p>
        </p:txBody>
      </p:sp>
      <p:sp>
        <p:nvSpPr>
          <p:cNvPr id="4" name="Title 3"/>
          <p:cNvSpPr>
            <a:spLocks noGrp="1"/>
          </p:cNvSpPr>
          <p:nvPr>
            <p:ph type="title"/>
          </p:nvPr>
        </p:nvSpPr>
        <p:spPr>
          <a:xfrm>
            <a:off x="457200" y="990600"/>
            <a:ext cx="8229600" cy="533400"/>
          </a:xfrm>
        </p:spPr>
        <p:txBody>
          <a:bodyPr/>
          <a:lstStyle/>
          <a:p>
            <a:r>
              <a:rPr lang="en-US" dirty="0"/>
              <a:t>Creating Assignments cont.</a:t>
            </a:r>
          </a:p>
        </p:txBody>
      </p:sp>
      <p:sp>
        <p:nvSpPr>
          <p:cNvPr id="2" name="Slide Number Placeholder 1">
            <a:extLst>
              <a:ext uri="{FF2B5EF4-FFF2-40B4-BE49-F238E27FC236}">
                <a16:creationId xmlns:a16="http://schemas.microsoft.com/office/drawing/2014/main" id="{7A7F80A6-807C-47E4-B3A5-9DEFEE7D7670}"/>
              </a:ext>
            </a:extLst>
          </p:cNvPr>
          <p:cNvSpPr>
            <a:spLocks noGrp="1"/>
          </p:cNvSpPr>
          <p:nvPr>
            <p:ph type="sldNum" sz="quarter" idx="12"/>
          </p:nvPr>
        </p:nvSpPr>
        <p:spPr/>
        <p:txBody>
          <a:bodyPr/>
          <a:lstStyle/>
          <a:p>
            <a:pPr>
              <a:defRPr/>
            </a:pPr>
            <a:fld id="{F387D47D-2EC5-4C8A-B6DF-F028FC0F370E}" type="slidenum">
              <a:rPr lang="en-US" smtClean="0"/>
              <a:pPr>
                <a:defRPr/>
              </a:pPr>
              <a:t>79</a:t>
            </a:fld>
            <a:endParaRPr lang="en-US"/>
          </a:p>
        </p:txBody>
      </p:sp>
    </p:spTree>
    <p:extLst>
      <p:ext uri="{BB962C8B-B14F-4D97-AF65-F5344CB8AC3E}">
        <p14:creationId xmlns:p14="http://schemas.microsoft.com/office/powerpoint/2010/main" val="12612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Terms in Calendar</a:t>
            </a:r>
          </a:p>
        </p:txBody>
      </p:sp>
      <p:pic>
        <p:nvPicPr>
          <p:cNvPr id="4" name="Content Placeholder 3" descr="Screen Shot 2014-11-03 at 6.18.17 AM.png"/>
          <p:cNvPicPr>
            <a:picLocks noGrp="1" noChangeAspect="1"/>
          </p:cNvPicPr>
          <p:nvPr>
            <p:ph idx="1"/>
          </p:nvPr>
        </p:nvPicPr>
        <p:blipFill>
          <a:blip r:embed="rId3">
            <a:extLst>
              <a:ext uri="{28A0092B-C50C-407E-A947-70E740481C1C}">
                <a14:useLocalDpi xmlns:a14="http://schemas.microsoft.com/office/drawing/2010/main" val="0"/>
              </a:ext>
            </a:extLst>
          </a:blip>
          <a:srcRect t="5851" b="5851"/>
          <a:stretch>
            <a:fillRect/>
          </a:stretch>
        </p:blipFill>
        <p:spPr/>
      </p:pic>
      <p:sp>
        <p:nvSpPr>
          <p:cNvPr id="3" name="Slide Number Placeholder 2">
            <a:extLst>
              <a:ext uri="{FF2B5EF4-FFF2-40B4-BE49-F238E27FC236}">
                <a16:creationId xmlns:a16="http://schemas.microsoft.com/office/drawing/2014/main" id="{1B026C37-9DD6-4E77-8166-C5F0F5873A9C}"/>
              </a:ext>
            </a:extLst>
          </p:cNvPr>
          <p:cNvSpPr>
            <a:spLocks noGrp="1"/>
          </p:cNvSpPr>
          <p:nvPr>
            <p:ph type="sldNum" sz="quarter" idx="12"/>
          </p:nvPr>
        </p:nvSpPr>
        <p:spPr/>
        <p:txBody>
          <a:bodyPr/>
          <a:lstStyle/>
          <a:p>
            <a:pPr>
              <a:defRPr/>
            </a:pPr>
            <a:fld id="{F387D47D-2EC5-4C8A-B6DF-F028FC0F370E}" type="slidenum">
              <a:rPr lang="en-US" smtClean="0"/>
              <a:pPr>
                <a:defRPr/>
              </a:pPr>
              <a:t>8</a:t>
            </a:fld>
            <a:endParaRPr lang="en-US"/>
          </a:p>
        </p:txBody>
      </p:sp>
    </p:spTree>
    <p:extLst>
      <p:ext uri="{BB962C8B-B14F-4D97-AF65-F5344CB8AC3E}">
        <p14:creationId xmlns:p14="http://schemas.microsoft.com/office/powerpoint/2010/main" val="2200759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473F-2018-420B-886D-9691C8ADE320}"/>
              </a:ext>
            </a:extLst>
          </p:cNvPr>
          <p:cNvSpPr>
            <a:spLocks noGrp="1"/>
          </p:cNvSpPr>
          <p:nvPr>
            <p:ph type="title"/>
          </p:nvPr>
        </p:nvSpPr>
        <p:spPr>
          <a:xfrm>
            <a:off x="457200" y="762000"/>
            <a:ext cx="8229600" cy="1066800"/>
          </a:xfrm>
        </p:spPr>
        <p:txBody>
          <a:bodyPr/>
          <a:lstStyle/>
          <a:p>
            <a:r>
              <a:rPr lang="en-US" dirty="0"/>
              <a:t>Missing Assignment</a:t>
            </a:r>
          </a:p>
        </p:txBody>
      </p:sp>
      <p:pic>
        <p:nvPicPr>
          <p:cNvPr id="5" name="Content Placeholder 4">
            <a:extLst>
              <a:ext uri="{FF2B5EF4-FFF2-40B4-BE49-F238E27FC236}">
                <a16:creationId xmlns:a16="http://schemas.microsoft.com/office/drawing/2014/main" id="{D8DEE546-B378-4006-B107-21368E9EECC1}"/>
              </a:ext>
            </a:extLst>
          </p:cNvPr>
          <p:cNvPicPr>
            <a:picLocks noGrp="1" noChangeAspect="1"/>
          </p:cNvPicPr>
          <p:nvPr>
            <p:ph idx="1"/>
          </p:nvPr>
        </p:nvPicPr>
        <p:blipFill>
          <a:blip r:embed="rId2"/>
          <a:stretch>
            <a:fillRect/>
          </a:stretch>
        </p:blipFill>
        <p:spPr>
          <a:xfrm>
            <a:off x="457200" y="1971701"/>
            <a:ext cx="8229600" cy="3782961"/>
          </a:xfrm>
          <a:prstGeom prst="rect">
            <a:avLst/>
          </a:prstGeom>
        </p:spPr>
      </p:pic>
      <p:sp>
        <p:nvSpPr>
          <p:cNvPr id="4" name="Slide Number Placeholder 3">
            <a:extLst>
              <a:ext uri="{FF2B5EF4-FFF2-40B4-BE49-F238E27FC236}">
                <a16:creationId xmlns:a16="http://schemas.microsoft.com/office/drawing/2014/main" id="{CA81BD72-33C6-4FC7-8BA6-F22581D6752C}"/>
              </a:ext>
            </a:extLst>
          </p:cNvPr>
          <p:cNvSpPr>
            <a:spLocks noGrp="1"/>
          </p:cNvSpPr>
          <p:nvPr>
            <p:ph type="sldNum" sz="quarter" idx="12"/>
          </p:nvPr>
        </p:nvSpPr>
        <p:spPr/>
        <p:txBody>
          <a:bodyPr/>
          <a:lstStyle/>
          <a:p>
            <a:pPr>
              <a:defRPr/>
            </a:pPr>
            <a:fld id="{F387D47D-2EC5-4C8A-B6DF-F028FC0F370E}" type="slidenum">
              <a:rPr lang="en-US" smtClean="0"/>
              <a:pPr>
                <a:defRPr/>
              </a:pPr>
              <a:t>80</a:t>
            </a:fld>
            <a:endParaRPr lang="en-US"/>
          </a:p>
        </p:txBody>
      </p:sp>
    </p:spTree>
    <p:extLst>
      <p:ext uri="{BB962C8B-B14F-4D97-AF65-F5344CB8AC3E}">
        <p14:creationId xmlns:p14="http://schemas.microsoft.com/office/powerpoint/2010/main" val="1919567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normAutofit lnSpcReduction="10000"/>
          </a:bodyPr>
          <a:lstStyle/>
          <a:p>
            <a:pPr marL="0" indent="0">
              <a:buNone/>
            </a:pPr>
            <a:endParaRPr lang="en-US" sz="2000" dirty="0"/>
          </a:p>
          <a:p>
            <a:pPr marL="0" indent="0">
              <a:buNone/>
            </a:pPr>
            <a:r>
              <a:rPr lang="en-US" sz="2000" dirty="0"/>
              <a:t>Assignment scoring can be accessed through the Control Center, Gradebook or the Assignment Overview.</a:t>
            </a:r>
          </a:p>
          <a:p>
            <a:pPr marL="0" indent="0">
              <a:buNone/>
            </a:pPr>
            <a:endParaRPr lang="en-US" sz="1600" dirty="0"/>
          </a:p>
          <a:p>
            <a:pPr marL="0" indent="0">
              <a:buNone/>
            </a:pPr>
            <a:r>
              <a:rPr lang="en-US" sz="1600" dirty="0"/>
              <a:t>Enter </a:t>
            </a:r>
            <a:r>
              <a:rPr lang="en-US" sz="1600" b="1" dirty="0"/>
              <a:t>scores</a:t>
            </a:r>
            <a:r>
              <a:rPr lang="en-US" sz="1600" dirty="0"/>
              <a:t> for an assignment in the appropriate column, based on the scoring options selected for that assignment, such as points or rubrics. Use the Arrow, Tab and Enter keys to navigate among the score cells.</a:t>
            </a:r>
          </a:p>
          <a:p>
            <a:r>
              <a:rPr lang="en-US" sz="1600" b="1" dirty="0"/>
              <a:t>Flag Assignments </a:t>
            </a:r>
          </a:p>
          <a:p>
            <a:pPr lvl="1"/>
            <a:r>
              <a:rPr lang="en-US" sz="1200" dirty="0"/>
              <a:t>Assignments can be flagged as Turned In (T), Missing (M), Late (L), Incomplete (I), Cheated (</a:t>
            </a:r>
            <a:r>
              <a:rPr lang="en-US" sz="1200" dirty="0" err="1"/>
              <a:t>Ch</a:t>
            </a:r>
            <a:r>
              <a:rPr lang="en-US" sz="1200" dirty="0"/>
              <a:t>), Exempt (X) or Dropped (D).</a:t>
            </a:r>
          </a:p>
          <a:p>
            <a:pPr lvl="0"/>
            <a:r>
              <a:rPr lang="en-US" sz="1600" dirty="0"/>
              <a:t>Enter a comment to attach to the score in the </a:t>
            </a:r>
            <a:r>
              <a:rPr lang="en-US" sz="1600" b="1" dirty="0"/>
              <a:t>Comment</a:t>
            </a:r>
            <a:r>
              <a:rPr lang="en-US" sz="1600" dirty="0"/>
              <a:t> box (optional). Comments can be up to 255 characters in length. If you enter a comment on a score, a red indicator displays in the top right corner of the score grid. Hovering over the score displays the comment.</a:t>
            </a:r>
          </a:p>
          <a:p>
            <a:pPr lvl="0"/>
            <a:r>
              <a:rPr lang="en-US" sz="1600" dirty="0"/>
              <a:t>Fill Options: Use the fill options for an assignment to save time entering scores or proficiency levels. Click the </a:t>
            </a:r>
            <a:r>
              <a:rPr lang="en-US" sz="1600" b="1" dirty="0"/>
              <a:t>Fill</a:t>
            </a:r>
            <a:r>
              <a:rPr lang="en-US" sz="1600" dirty="0"/>
              <a:t> </a:t>
            </a:r>
            <a:r>
              <a:rPr lang="en-US" sz="1600" b="1" dirty="0"/>
              <a:t>Scores/Comments</a:t>
            </a:r>
            <a:r>
              <a:rPr lang="en-US" sz="1600" dirty="0"/>
              <a:t> link. This will open the Fill Scores/Comments window.</a:t>
            </a:r>
          </a:p>
          <a:p>
            <a:pPr lvl="0"/>
            <a:r>
              <a:rPr lang="en-US" sz="1600" dirty="0"/>
              <a:t>Indicate whether you want to fill </a:t>
            </a:r>
            <a:r>
              <a:rPr lang="en-US" sz="1600" b="1" dirty="0"/>
              <a:t>Scores</a:t>
            </a:r>
            <a:r>
              <a:rPr lang="en-US" sz="1600" dirty="0"/>
              <a:t>, </a:t>
            </a:r>
            <a:r>
              <a:rPr lang="en-US" sz="1600" b="1" dirty="0"/>
              <a:t>Comments</a:t>
            </a:r>
            <a:r>
              <a:rPr lang="en-US" sz="1600" dirty="0"/>
              <a:t> or both using the checkboxes. Enter the score and/or comment to add. Then select which students should be given the score and/or comment. </a:t>
            </a:r>
          </a:p>
          <a:p>
            <a:pPr lvl="0"/>
            <a:r>
              <a:rPr lang="en-US" sz="1600" dirty="0"/>
              <a:t>Click </a:t>
            </a:r>
            <a:r>
              <a:rPr lang="en-US" sz="1600" b="1" dirty="0"/>
              <a:t>Fill</a:t>
            </a:r>
            <a:r>
              <a:rPr lang="en-US" sz="1600" dirty="0"/>
              <a:t> to fill scores and/or comments.</a:t>
            </a:r>
          </a:p>
          <a:p>
            <a:pPr marL="0" indent="0">
              <a:buNone/>
            </a:pPr>
            <a:endParaRPr lang="en-US" sz="1600" dirty="0"/>
          </a:p>
        </p:txBody>
      </p:sp>
      <p:sp>
        <p:nvSpPr>
          <p:cNvPr id="4" name="Title 3"/>
          <p:cNvSpPr>
            <a:spLocks noGrp="1"/>
          </p:cNvSpPr>
          <p:nvPr>
            <p:ph type="title"/>
          </p:nvPr>
        </p:nvSpPr>
        <p:spPr>
          <a:xfrm>
            <a:off x="457200" y="838200"/>
            <a:ext cx="8229600" cy="579438"/>
          </a:xfrm>
        </p:spPr>
        <p:txBody>
          <a:bodyPr/>
          <a:lstStyle/>
          <a:p>
            <a:r>
              <a:rPr lang="en-US" dirty="0"/>
              <a:t>Scoring Assignments</a:t>
            </a:r>
          </a:p>
        </p:txBody>
      </p:sp>
      <p:sp>
        <p:nvSpPr>
          <p:cNvPr id="2" name="Slide Number Placeholder 1">
            <a:extLst>
              <a:ext uri="{FF2B5EF4-FFF2-40B4-BE49-F238E27FC236}">
                <a16:creationId xmlns:a16="http://schemas.microsoft.com/office/drawing/2014/main" id="{E46FD978-9A32-49CF-ABF7-E9051AF7CF57}"/>
              </a:ext>
            </a:extLst>
          </p:cNvPr>
          <p:cNvSpPr>
            <a:spLocks noGrp="1"/>
          </p:cNvSpPr>
          <p:nvPr>
            <p:ph type="sldNum" sz="quarter" idx="12"/>
          </p:nvPr>
        </p:nvSpPr>
        <p:spPr/>
        <p:txBody>
          <a:bodyPr/>
          <a:lstStyle/>
          <a:p>
            <a:pPr>
              <a:defRPr/>
            </a:pPr>
            <a:fld id="{F387D47D-2EC5-4C8A-B6DF-F028FC0F370E}" type="slidenum">
              <a:rPr lang="en-US" smtClean="0"/>
              <a:pPr>
                <a:defRPr/>
              </a:pPr>
              <a:t>81</a:t>
            </a:fld>
            <a:endParaRPr lang="en-US"/>
          </a:p>
        </p:txBody>
      </p:sp>
    </p:spTree>
    <p:extLst>
      <p:ext uri="{BB962C8B-B14F-4D97-AF65-F5344CB8AC3E}">
        <p14:creationId xmlns:p14="http://schemas.microsoft.com/office/powerpoint/2010/main" val="2616417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fontScale="40000" lnSpcReduction="20000"/>
          </a:bodyPr>
          <a:lstStyle/>
          <a:p>
            <a:pPr marL="0" lvl="0" indent="0">
              <a:buNone/>
            </a:pPr>
            <a:endParaRPr lang="en-US" dirty="0"/>
          </a:p>
          <a:p>
            <a:pPr lvl="0"/>
            <a:endParaRPr lang="en-US" dirty="0"/>
          </a:p>
          <a:p>
            <a:pPr lvl="0"/>
            <a:r>
              <a:rPr lang="en-US" sz="3000" dirty="0"/>
              <a:t>Open the </a:t>
            </a:r>
            <a:r>
              <a:rPr lang="en-US" sz="3000" b="1" dirty="0"/>
              <a:t>Grade</a:t>
            </a:r>
            <a:r>
              <a:rPr lang="en-US" sz="3000" dirty="0"/>
              <a:t> </a:t>
            </a:r>
            <a:r>
              <a:rPr lang="en-US" sz="3000" b="1" dirty="0"/>
              <a:t>Book</a:t>
            </a:r>
            <a:r>
              <a:rPr lang="en-US" sz="3000" dirty="0"/>
              <a:t> and select the desired section (course) from the </a:t>
            </a:r>
            <a:r>
              <a:rPr lang="en-US" sz="3000" b="1" dirty="0"/>
              <a:t>Section</a:t>
            </a:r>
            <a:r>
              <a:rPr lang="en-US" sz="3000" dirty="0"/>
              <a:t> drop down box.</a:t>
            </a:r>
          </a:p>
          <a:p>
            <a:pPr lvl="0"/>
            <a:r>
              <a:rPr lang="en-US" sz="3000" dirty="0"/>
              <a:t>To post grades, review the In Progress portion of the Grade Totals. Click the orange </a:t>
            </a:r>
            <a:r>
              <a:rPr lang="en-US" sz="3000" b="1" dirty="0"/>
              <a:t>Post</a:t>
            </a:r>
            <a:r>
              <a:rPr lang="en-US" sz="3000" dirty="0"/>
              <a:t> button to open the post grades window.</a:t>
            </a:r>
          </a:p>
          <a:p>
            <a:pPr lvl="0"/>
            <a:endParaRPr lang="en-US" sz="3000" dirty="0"/>
          </a:p>
          <a:p>
            <a:pPr lvl="0"/>
            <a:r>
              <a:rPr lang="en-US" sz="3000" dirty="0"/>
              <a:t>The Post Grades window shows the source and destination of the grades you are posting. The current </a:t>
            </a:r>
            <a:r>
              <a:rPr lang="en-US" sz="3000" b="1" dirty="0"/>
              <a:t>Term</a:t>
            </a:r>
            <a:r>
              <a:rPr lang="en-US" sz="3000" dirty="0"/>
              <a:t> and </a:t>
            </a:r>
            <a:r>
              <a:rPr lang="en-US" sz="3000" b="1" dirty="0"/>
              <a:t>Task</a:t>
            </a:r>
            <a:r>
              <a:rPr lang="en-US" sz="3000" dirty="0"/>
              <a:t> appear in the </a:t>
            </a:r>
            <a:r>
              <a:rPr lang="en-US" sz="3000" i="1" dirty="0"/>
              <a:t>from</a:t>
            </a:r>
            <a:r>
              <a:rPr lang="en-US" sz="3000" dirty="0"/>
              <a:t> (source) section. If the </a:t>
            </a:r>
            <a:r>
              <a:rPr lang="en-US" sz="3000" i="1" dirty="0"/>
              <a:t>to</a:t>
            </a:r>
            <a:r>
              <a:rPr lang="en-US" sz="3000" dirty="0"/>
              <a:t> (destination) is different, select the destination </a:t>
            </a:r>
            <a:r>
              <a:rPr lang="en-US" sz="3000" b="1" dirty="0"/>
              <a:t>Term </a:t>
            </a:r>
            <a:r>
              <a:rPr lang="en-US" sz="3000" dirty="0"/>
              <a:t>and </a:t>
            </a:r>
            <a:r>
              <a:rPr lang="en-US" sz="3000" b="1" dirty="0"/>
              <a:t>Task </a:t>
            </a:r>
            <a:r>
              <a:rPr lang="en-US" sz="3000" dirty="0"/>
              <a:t>from the dropdown lists. </a:t>
            </a:r>
            <a:r>
              <a:rPr lang="en-US" sz="3000" u="sng" dirty="0"/>
              <a:t>You can only select a task as the destination if the</a:t>
            </a:r>
            <a:r>
              <a:rPr lang="en-US" sz="3000" dirty="0"/>
              <a:t> </a:t>
            </a:r>
            <a:r>
              <a:rPr lang="en-US" sz="3000" b="1" u="sng" dirty="0"/>
              <a:t>grading window</a:t>
            </a:r>
            <a:r>
              <a:rPr lang="en-US" sz="3000" dirty="0"/>
              <a:t> </a:t>
            </a:r>
            <a:r>
              <a:rPr lang="en-US" sz="3000" u="sng" dirty="0"/>
              <a:t>is open for the</a:t>
            </a:r>
            <a:r>
              <a:rPr lang="en-US" sz="3000" dirty="0"/>
              <a:t> </a:t>
            </a:r>
            <a:r>
              <a:rPr lang="en-US" sz="3000" u="sng" dirty="0">
                <a:hlinkClick r:id="rId2"/>
              </a:rPr>
              <a:t>grading task</a:t>
            </a:r>
            <a:r>
              <a:rPr lang="en-US" sz="3000" dirty="0"/>
              <a:t> </a:t>
            </a:r>
            <a:r>
              <a:rPr lang="en-US" sz="3000" u="sng" dirty="0"/>
              <a:t>or</a:t>
            </a:r>
            <a:r>
              <a:rPr lang="en-US" sz="3000" dirty="0"/>
              <a:t> </a:t>
            </a:r>
            <a:r>
              <a:rPr lang="en-US" sz="3000" u="sng" dirty="0">
                <a:hlinkClick r:id="rId3"/>
              </a:rPr>
              <a:t>standard</a:t>
            </a:r>
            <a:r>
              <a:rPr lang="en-US" sz="3000" dirty="0"/>
              <a:t>. The grading window does not need to be open for the source term and task to post grades. Change the destination term and task if you want to post the grades to another task, such as a Progress Report task that is used to report grades but doesn't have any assignments.</a:t>
            </a:r>
          </a:p>
          <a:p>
            <a:pPr lvl="0"/>
            <a:endParaRPr lang="en-US" sz="3000" dirty="0"/>
          </a:p>
          <a:p>
            <a:pPr lvl="0"/>
            <a:r>
              <a:rPr lang="en-US" sz="3000" dirty="0"/>
              <a:t>Click </a:t>
            </a:r>
            <a:r>
              <a:rPr lang="en-US" sz="3000" b="1" dirty="0"/>
              <a:t>OK</a:t>
            </a:r>
            <a:r>
              <a:rPr lang="en-US" sz="3000" dirty="0"/>
              <a:t> to copy grades from the In Progress columns to the Posted section, if the In Progress grade is a valid option in the </a:t>
            </a:r>
            <a:r>
              <a:rPr lang="en-US" sz="3000" u="sng" dirty="0">
                <a:hlinkClick r:id="rId4"/>
              </a:rPr>
              <a:t>score group</a:t>
            </a:r>
            <a:r>
              <a:rPr lang="en-US" sz="3000" dirty="0"/>
              <a:t>.  If you posted grades from one task another, the destination task opens.</a:t>
            </a:r>
          </a:p>
          <a:p>
            <a:pPr lvl="0"/>
            <a:endParaRPr lang="en-US" sz="3000" dirty="0"/>
          </a:p>
          <a:p>
            <a:pPr lvl="0"/>
            <a:r>
              <a:rPr lang="en-US" sz="3000" dirty="0"/>
              <a:t>Review the </a:t>
            </a:r>
            <a:r>
              <a:rPr lang="en-US" sz="3000" b="1" dirty="0"/>
              <a:t>Posted</a:t>
            </a:r>
            <a:r>
              <a:rPr lang="en-US" sz="3000" dirty="0"/>
              <a:t> grades and make modifications as desired, such as a grade that could round up to the next letter grade. Options in the grade dropdown list are based on the </a:t>
            </a:r>
            <a:r>
              <a:rPr lang="en-US" sz="3000" u="sng" dirty="0">
                <a:hlinkClick r:id="rId4"/>
              </a:rPr>
              <a:t>score group</a:t>
            </a:r>
            <a:r>
              <a:rPr lang="en-US" sz="3000" dirty="0"/>
              <a:t> aligned to the </a:t>
            </a:r>
            <a:r>
              <a:rPr lang="en-US" sz="3000" u="sng" dirty="0">
                <a:hlinkClick r:id="rId5"/>
              </a:rPr>
              <a:t>grading task</a:t>
            </a:r>
            <a:r>
              <a:rPr lang="en-US" sz="3000" dirty="0"/>
              <a:t>, rather than the grading scale which determined the In Progress grade. </a:t>
            </a:r>
          </a:p>
          <a:p>
            <a:pPr lvl="0"/>
            <a:endParaRPr lang="en-US" sz="3000" dirty="0"/>
          </a:p>
          <a:p>
            <a:pPr lvl="0"/>
            <a:r>
              <a:rPr lang="en-US" sz="3000" dirty="0"/>
              <a:t>Enter any comment in the </a:t>
            </a:r>
            <a:r>
              <a:rPr lang="en-US" sz="3000" b="1" dirty="0"/>
              <a:t>Report Card Comments </a:t>
            </a:r>
            <a:r>
              <a:rPr lang="en-US" sz="3000" dirty="0"/>
              <a:t>column or click the </a:t>
            </a:r>
            <a:r>
              <a:rPr lang="en-US" sz="3000" b="1" dirty="0"/>
              <a:t>CC</a:t>
            </a:r>
            <a:r>
              <a:rPr lang="en-US" sz="3000" dirty="0"/>
              <a:t> (canned comments) link to open the comments window. Canned Comments are only available if you enable them in </a:t>
            </a:r>
            <a:r>
              <a:rPr lang="en-US" sz="3000" b="1" dirty="0"/>
              <a:t>Grade</a:t>
            </a:r>
            <a:r>
              <a:rPr lang="en-US" sz="3000" dirty="0"/>
              <a:t> </a:t>
            </a:r>
            <a:r>
              <a:rPr lang="en-US" sz="3000" b="1" dirty="0"/>
              <a:t>Book </a:t>
            </a:r>
            <a:r>
              <a:rPr lang="en-US" sz="3000" dirty="0"/>
              <a:t>&gt; </a:t>
            </a:r>
            <a:r>
              <a:rPr lang="en-US" sz="3000" b="1" dirty="0"/>
              <a:t>Settings</a:t>
            </a:r>
            <a:r>
              <a:rPr lang="en-US" sz="3000" dirty="0"/>
              <a:t>.</a:t>
            </a:r>
          </a:p>
          <a:p>
            <a:pPr lvl="0"/>
            <a:endParaRPr lang="en-US" sz="3000" dirty="0"/>
          </a:p>
          <a:p>
            <a:pPr lvl="0"/>
            <a:r>
              <a:rPr lang="en-US" sz="3000" dirty="0"/>
              <a:t>To give comments to all students or students who do not have any comments, click </a:t>
            </a:r>
            <a:r>
              <a:rPr lang="en-US" sz="3000" b="1" dirty="0"/>
              <a:t>Fill</a:t>
            </a:r>
            <a:r>
              <a:rPr lang="en-US" sz="3000" dirty="0"/>
              <a:t>, enter your comments as described above, select who should receive these comments (</a:t>
            </a:r>
            <a:r>
              <a:rPr lang="en-US" sz="3000" b="1" dirty="0"/>
              <a:t>All</a:t>
            </a:r>
            <a:r>
              <a:rPr lang="en-US" sz="3000" dirty="0"/>
              <a:t> or </a:t>
            </a:r>
            <a:r>
              <a:rPr lang="en-US" sz="3000" b="1" dirty="0"/>
              <a:t>Empty</a:t>
            </a:r>
            <a:r>
              <a:rPr lang="en-US" sz="3000" dirty="0"/>
              <a:t>) and click </a:t>
            </a:r>
            <a:r>
              <a:rPr lang="en-US" sz="3000" b="1" dirty="0"/>
              <a:t>Fill</a:t>
            </a:r>
            <a:r>
              <a:rPr lang="en-US" sz="3000" dirty="0"/>
              <a:t>.</a:t>
            </a:r>
          </a:p>
          <a:p>
            <a:pPr lvl="0"/>
            <a:endParaRPr lang="en-US" sz="3000" dirty="0"/>
          </a:p>
          <a:p>
            <a:pPr lvl="0"/>
            <a:r>
              <a:rPr lang="en-US" sz="3000" dirty="0"/>
              <a:t>Finally, </a:t>
            </a:r>
            <a:r>
              <a:rPr lang="en-US" sz="3000" b="1" dirty="0"/>
              <a:t>Save</a:t>
            </a:r>
            <a:r>
              <a:rPr lang="en-US" sz="3000" dirty="0"/>
              <a:t> the Grade Book to post grades.</a:t>
            </a:r>
          </a:p>
          <a:p>
            <a:endParaRPr lang="en-US" dirty="0"/>
          </a:p>
        </p:txBody>
      </p:sp>
      <p:sp>
        <p:nvSpPr>
          <p:cNvPr id="4" name="Title 3"/>
          <p:cNvSpPr>
            <a:spLocks noGrp="1"/>
          </p:cNvSpPr>
          <p:nvPr>
            <p:ph type="title"/>
          </p:nvPr>
        </p:nvSpPr>
        <p:spPr>
          <a:xfrm>
            <a:off x="457200" y="838200"/>
            <a:ext cx="8229600" cy="579438"/>
          </a:xfrm>
        </p:spPr>
        <p:txBody>
          <a:bodyPr/>
          <a:lstStyle/>
          <a:p>
            <a:r>
              <a:rPr lang="en-US" sz="4000" dirty="0"/>
              <a:t>Posting grades in Grade Book</a:t>
            </a:r>
          </a:p>
        </p:txBody>
      </p:sp>
      <p:sp>
        <p:nvSpPr>
          <p:cNvPr id="2" name="Slide Number Placeholder 1">
            <a:extLst>
              <a:ext uri="{FF2B5EF4-FFF2-40B4-BE49-F238E27FC236}">
                <a16:creationId xmlns:a16="http://schemas.microsoft.com/office/drawing/2014/main" id="{7488DACD-B3CB-40B6-BDA3-A5FE9604DE76}"/>
              </a:ext>
            </a:extLst>
          </p:cNvPr>
          <p:cNvSpPr>
            <a:spLocks noGrp="1"/>
          </p:cNvSpPr>
          <p:nvPr>
            <p:ph type="sldNum" sz="quarter" idx="12"/>
          </p:nvPr>
        </p:nvSpPr>
        <p:spPr/>
        <p:txBody>
          <a:bodyPr/>
          <a:lstStyle/>
          <a:p>
            <a:pPr>
              <a:defRPr/>
            </a:pPr>
            <a:fld id="{F387D47D-2EC5-4C8A-B6DF-F028FC0F370E}" type="slidenum">
              <a:rPr lang="en-US" smtClean="0"/>
              <a:pPr>
                <a:defRPr/>
              </a:pPr>
              <a:t>82</a:t>
            </a:fld>
            <a:endParaRPr lang="en-US"/>
          </a:p>
        </p:txBody>
      </p:sp>
    </p:spTree>
    <p:extLst>
      <p:ext uri="{BB962C8B-B14F-4D97-AF65-F5344CB8AC3E}">
        <p14:creationId xmlns:p14="http://schemas.microsoft.com/office/powerpoint/2010/main" val="895778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fontScale="47500" lnSpcReduction="20000"/>
          </a:bodyPr>
          <a:lstStyle/>
          <a:p>
            <a:pPr marL="0" indent="0">
              <a:buNone/>
            </a:pPr>
            <a:endParaRPr lang="en-US" b="1" dirty="0"/>
          </a:p>
          <a:p>
            <a:pPr marL="0" indent="0">
              <a:buNone/>
            </a:pPr>
            <a:r>
              <a:rPr lang="en-US" b="1" dirty="0"/>
              <a:t>Posting by Task</a:t>
            </a:r>
            <a:endParaRPr lang="en-US" dirty="0"/>
          </a:p>
          <a:p>
            <a:pPr lvl="1">
              <a:buFont typeface="Arial" panose="020B0604020202020204" pitchFamily="34" charset="0"/>
              <a:buChar char="•"/>
            </a:pPr>
            <a:r>
              <a:rPr lang="en-US" dirty="0"/>
              <a:t>Open the </a:t>
            </a:r>
            <a:r>
              <a:rPr lang="en-US" b="1" dirty="0"/>
              <a:t>Post</a:t>
            </a:r>
            <a:r>
              <a:rPr lang="en-US" dirty="0"/>
              <a:t> </a:t>
            </a:r>
            <a:r>
              <a:rPr lang="en-US" b="1" dirty="0"/>
              <a:t>Grades</a:t>
            </a:r>
            <a:r>
              <a:rPr lang="en-US" dirty="0"/>
              <a:t> tool.</a:t>
            </a:r>
          </a:p>
          <a:p>
            <a:pPr lvl="1">
              <a:buFont typeface="Arial" panose="020B0604020202020204" pitchFamily="34" charset="0"/>
              <a:buChar char="•"/>
            </a:pPr>
            <a:r>
              <a:rPr lang="en-US" dirty="0"/>
              <a:t>Select the </a:t>
            </a:r>
            <a:r>
              <a:rPr lang="en-US" b="1" dirty="0"/>
              <a:t>Section</a:t>
            </a:r>
            <a:r>
              <a:rPr lang="en-US" dirty="0"/>
              <a:t> and </a:t>
            </a:r>
            <a:r>
              <a:rPr lang="en-US" b="1" dirty="0"/>
              <a:t>Term</a:t>
            </a:r>
            <a:r>
              <a:rPr lang="en-US" dirty="0"/>
              <a:t> from the dropdown lists at the top to populate the Task and Student dropdown lists with available options.</a:t>
            </a:r>
          </a:p>
          <a:p>
            <a:pPr lvl="1">
              <a:buFont typeface="Arial" panose="020B0604020202020204" pitchFamily="34" charset="0"/>
              <a:buChar char="•"/>
            </a:pPr>
            <a:r>
              <a:rPr lang="en-US" dirty="0"/>
              <a:t>When posting by task, select a </a:t>
            </a:r>
            <a:r>
              <a:rPr lang="en-US" b="1" dirty="0"/>
              <a:t>Task </a:t>
            </a:r>
            <a:r>
              <a:rPr lang="en-US" dirty="0"/>
              <a:t>from the dropdown list. If you see a Student dropdown list instead, click </a:t>
            </a:r>
            <a:r>
              <a:rPr lang="en-US" b="1" dirty="0"/>
              <a:t>Post by Standard/Grading Task</a:t>
            </a:r>
            <a:r>
              <a:rPr lang="en-US" dirty="0"/>
              <a:t> and then select a task. All students in the selected section are listed.</a:t>
            </a:r>
          </a:p>
          <a:p>
            <a:pPr lvl="1">
              <a:buFont typeface="Arial" panose="020B0604020202020204" pitchFamily="34" charset="0"/>
              <a:buChar char="•"/>
            </a:pPr>
            <a:r>
              <a:rPr lang="en-US" dirty="0"/>
              <a:t>Enter a </a:t>
            </a:r>
            <a:r>
              <a:rPr lang="en-US" b="1" dirty="0"/>
              <a:t>Percent</a:t>
            </a:r>
            <a:r>
              <a:rPr lang="en-US" dirty="0"/>
              <a:t> (if you're grading a task) and select a </a:t>
            </a:r>
            <a:r>
              <a:rPr lang="en-US" b="1" dirty="0"/>
              <a:t>Grade</a:t>
            </a:r>
            <a:r>
              <a:rPr lang="en-US" dirty="0"/>
              <a:t> from the </a:t>
            </a:r>
            <a:r>
              <a:rPr lang="en-US" u="sng" dirty="0">
                <a:hlinkClick r:id="rId2"/>
              </a:rPr>
              <a:t>score group or rubric</a:t>
            </a:r>
            <a:r>
              <a:rPr lang="en-US" dirty="0"/>
              <a:t> aligned to the </a:t>
            </a:r>
            <a:r>
              <a:rPr lang="en-US" u="sng" dirty="0">
                <a:hlinkClick r:id="rId3"/>
              </a:rPr>
              <a:t>task</a:t>
            </a:r>
            <a:r>
              <a:rPr lang="en-US" dirty="0"/>
              <a:t> or </a:t>
            </a:r>
            <a:r>
              <a:rPr lang="en-US" u="sng" dirty="0">
                <a:hlinkClick r:id="rId4"/>
              </a:rPr>
              <a:t>standard</a:t>
            </a:r>
            <a:r>
              <a:rPr lang="en-US" dirty="0"/>
              <a:t>.</a:t>
            </a:r>
          </a:p>
          <a:p>
            <a:pPr lvl="1">
              <a:buFont typeface="Arial" panose="020B0604020202020204" pitchFamily="34" charset="0"/>
              <a:buChar char="•"/>
            </a:pPr>
            <a:r>
              <a:rPr lang="en-US" dirty="0"/>
              <a:t>Enter any </a:t>
            </a:r>
            <a:r>
              <a:rPr lang="en-US" b="1" dirty="0"/>
              <a:t>Comments</a:t>
            </a:r>
            <a:r>
              <a:rPr lang="en-US" dirty="0"/>
              <a:t> for the report card using the text box or by clicking </a:t>
            </a:r>
            <a:r>
              <a:rPr lang="en-US" b="1" dirty="0"/>
              <a:t>Add</a:t>
            </a:r>
            <a:r>
              <a:rPr lang="en-US" dirty="0"/>
              <a:t> to access the </a:t>
            </a:r>
            <a:r>
              <a:rPr lang="en-US" u="sng" dirty="0">
                <a:hlinkClick r:id="rId5"/>
              </a:rPr>
              <a:t>canned comments</a:t>
            </a:r>
            <a:r>
              <a:rPr lang="en-US" dirty="0"/>
              <a:t> window.</a:t>
            </a:r>
          </a:p>
          <a:p>
            <a:pPr lvl="1">
              <a:buFont typeface="Arial" panose="020B0604020202020204" pitchFamily="34" charset="0"/>
              <a:buChar char="•"/>
            </a:pPr>
            <a:r>
              <a:rPr lang="en-US" dirty="0"/>
              <a:t>Click </a:t>
            </a:r>
            <a:r>
              <a:rPr lang="en-US" b="1" dirty="0"/>
              <a:t>Save</a:t>
            </a:r>
            <a:r>
              <a:rPr lang="en-US" dirty="0"/>
              <a:t> when finished to post grades.</a:t>
            </a:r>
          </a:p>
          <a:p>
            <a:pPr lvl="1">
              <a:buFont typeface="Arial" panose="020B0604020202020204" pitchFamily="34" charset="0"/>
              <a:buChar char="•"/>
            </a:pPr>
            <a:endParaRPr lang="en-US" dirty="0"/>
          </a:p>
          <a:p>
            <a:pPr marL="0" indent="0">
              <a:buNone/>
            </a:pPr>
            <a:r>
              <a:rPr lang="en-US" b="1" dirty="0"/>
              <a:t>Posting by Student</a:t>
            </a:r>
            <a:endParaRPr lang="en-US" dirty="0"/>
          </a:p>
          <a:p>
            <a:pPr lvl="1">
              <a:buFont typeface="Arial" panose="020B0604020202020204" pitchFamily="34" charset="0"/>
              <a:buChar char="•"/>
            </a:pPr>
            <a:r>
              <a:rPr lang="en-US" dirty="0"/>
              <a:t>Open the </a:t>
            </a:r>
            <a:r>
              <a:rPr lang="en-US" b="1" dirty="0"/>
              <a:t>Post</a:t>
            </a:r>
            <a:r>
              <a:rPr lang="en-US" dirty="0"/>
              <a:t> </a:t>
            </a:r>
            <a:r>
              <a:rPr lang="en-US" b="1" dirty="0"/>
              <a:t>Grades</a:t>
            </a:r>
            <a:r>
              <a:rPr lang="en-US" dirty="0"/>
              <a:t> tool and select the </a:t>
            </a:r>
            <a:r>
              <a:rPr lang="en-US" b="1" dirty="0"/>
              <a:t>Section</a:t>
            </a:r>
            <a:r>
              <a:rPr lang="en-US" dirty="0"/>
              <a:t> and </a:t>
            </a:r>
            <a:r>
              <a:rPr lang="en-US" b="1" dirty="0"/>
              <a:t>Term</a:t>
            </a:r>
            <a:r>
              <a:rPr lang="en-US" dirty="0"/>
              <a:t> from the dropdown lists at the top to populate the Task and Student dropdown lists with available options.</a:t>
            </a:r>
          </a:p>
          <a:p>
            <a:pPr lvl="1">
              <a:buFont typeface="Arial" panose="020B0604020202020204" pitchFamily="34" charset="0"/>
              <a:buChar char="•"/>
            </a:pPr>
            <a:r>
              <a:rPr lang="en-US" dirty="0"/>
              <a:t>When posting by student, select a </a:t>
            </a:r>
            <a:r>
              <a:rPr lang="en-US" b="1" dirty="0"/>
              <a:t>Student</a:t>
            </a:r>
            <a:r>
              <a:rPr lang="en-US" dirty="0"/>
              <a:t> from the dropdown list. If you see a Task dropdown list instead, click </a:t>
            </a:r>
            <a:r>
              <a:rPr lang="en-US" b="1" dirty="0"/>
              <a:t>Post by Student</a:t>
            </a:r>
            <a:r>
              <a:rPr lang="en-US" dirty="0"/>
              <a:t> and then select a student. All standards and tasks assigned to that section appear.</a:t>
            </a:r>
          </a:p>
          <a:p>
            <a:pPr lvl="1">
              <a:buFont typeface="Arial" panose="020B0604020202020204" pitchFamily="34" charset="0"/>
              <a:buChar char="•"/>
            </a:pPr>
            <a:r>
              <a:rPr lang="en-US" dirty="0"/>
              <a:t>Enter a </a:t>
            </a:r>
            <a:r>
              <a:rPr lang="en-US" b="1" dirty="0"/>
              <a:t>Percent</a:t>
            </a:r>
            <a:r>
              <a:rPr lang="en-US" dirty="0"/>
              <a:t> (if you're grading a task) and select a </a:t>
            </a:r>
            <a:r>
              <a:rPr lang="en-US" b="1" dirty="0"/>
              <a:t>Grade</a:t>
            </a:r>
            <a:r>
              <a:rPr lang="en-US" dirty="0"/>
              <a:t> from the </a:t>
            </a:r>
            <a:r>
              <a:rPr lang="en-US" u="sng" dirty="0">
                <a:hlinkClick r:id="rId2"/>
              </a:rPr>
              <a:t>score group or rubric</a:t>
            </a:r>
            <a:r>
              <a:rPr lang="en-US" dirty="0"/>
              <a:t> aligned to the </a:t>
            </a:r>
            <a:r>
              <a:rPr lang="en-US" u="sng" dirty="0">
                <a:hlinkClick r:id="rId3"/>
              </a:rPr>
              <a:t>task</a:t>
            </a:r>
            <a:r>
              <a:rPr lang="en-US" dirty="0"/>
              <a:t> or </a:t>
            </a:r>
            <a:r>
              <a:rPr lang="en-US" u="sng" dirty="0">
                <a:hlinkClick r:id="rId4"/>
              </a:rPr>
              <a:t>standard</a:t>
            </a:r>
            <a:r>
              <a:rPr lang="en-US" dirty="0"/>
              <a:t> for each standard or task.</a:t>
            </a:r>
          </a:p>
          <a:p>
            <a:pPr lvl="1">
              <a:buFont typeface="Arial" panose="020B0604020202020204" pitchFamily="34" charset="0"/>
              <a:buChar char="•"/>
            </a:pPr>
            <a:r>
              <a:rPr lang="en-US" dirty="0"/>
              <a:t>Enter any </a:t>
            </a:r>
            <a:r>
              <a:rPr lang="en-US" b="1" dirty="0"/>
              <a:t>Comments</a:t>
            </a:r>
            <a:r>
              <a:rPr lang="en-US" dirty="0"/>
              <a:t> for the report card using the text box or by clicking </a:t>
            </a:r>
            <a:r>
              <a:rPr lang="en-US" b="1" dirty="0"/>
              <a:t>Add</a:t>
            </a:r>
            <a:r>
              <a:rPr lang="en-US" dirty="0"/>
              <a:t> to access the </a:t>
            </a:r>
            <a:r>
              <a:rPr lang="en-US" u="sng" dirty="0">
                <a:hlinkClick r:id="rId5"/>
              </a:rPr>
              <a:t>canned comments</a:t>
            </a:r>
            <a:r>
              <a:rPr lang="en-US" dirty="0"/>
              <a:t> window.</a:t>
            </a:r>
          </a:p>
          <a:p>
            <a:pPr lvl="1">
              <a:buFont typeface="Arial" panose="020B0604020202020204" pitchFamily="34" charset="0"/>
              <a:buChar char="•"/>
            </a:pPr>
            <a:r>
              <a:rPr lang="en-US" dirty="0"/>
              <a:t>Click </a:t>
            </a:r>
            <a:r>
              <a:rPr lang="en-US" b="1" dirty="0"/>
              <a:t>Save</a:t>
            </a:r>
            <a:r>
              <a:rPr lang="en-US" dirty="0"/>
              <a:t> when finished to post grades. </a:t>
            </a:r>
            <a:br>
              <a:rPr lang="en-US" dirty="0"/>
            </a:br>
            <a:endParaRPr lang="en-US" dirty="0"/>
          </a:p>
          <a:p>
            <a:endParaRPr lang="en-US" dirty="0"/>
          </a:p>
        </p:txBody>
      </p:sp>
      <p:sp>
        <p:nvSpPr>
          <p:cNvPr id="4" name="Title 3"/>
          <p:cNvSpPr>
            <a:spLocks noGrp="1"/>
          </p:cNvSpPr>
          <p:nvPr>
            <p:ph type="title"/>
          </p:nvPr>
        </p:nvSpPr>
        <p:spPr>
          <a:xfrm>
            <a:off x="457200" y="838200"/>
            <a:ext cx="8229600" cy="685800"/>
          </a:xfrm>
        </p:spPr>
        <p:txBody>
          <a:bodyPr/>
          <a:lstStyle/>
          <a:p>
            <a:r>
              <a:rPr lang="en-US" dirty="0"/>
              <a:t>Posting by task or student</a:t>
            </a:r>
          </a:p>
        </p:txBody>
      </p:sp>
      <p:sp>
        <p:nvSpPr>
          <p:cNvPr id="2" name="Slide Number Placeholder 1">
            <a:extLst>
              <a:ext uri="{FF2B5EF4-FFF2-40B4-BE49-F238E27FC236}">
                <a16:creationId xmlns:a16="http://schemas.microsoft.com/office/drawing/2014/main" id="{E0025D27-10E6-4EE6-92FD-08DF54903362}"/>
              </a:ext>
            </a:extLst>
          </p:cNvPr>
          <p:cNvSpPr>
            <a:spLocks noGrp="1"/>
          </p:cNvSpPr>
          <p:nvPr>
            <p:ph type="sldNum" sz="quarter" idx="12"/>
          </p:nvPr>
        </p:nvSpPr>
        <p:spPr/>
        <p:txBody>
          <a:bodyPr/>
          <a:lstStyle/>
          <a:p>
            <a:pPr>
              <a:defRPr/>
            </a:pPr>
            <a:fld id="{F387D47D-2EC5-4C8A-B6DF-F028FC0F370E}" type="slidenum">
              <a:rPr lang="en-US" smtClean="0"/>
              <a:pPr>
                <a:defRPr/>
              </a:pPr>
              <a:t>83</a:t>
            </a:fld>
            <a:endParaRPr lang="en-US"/>
          </a:p>
        </p:txBody>
      </p:sp>
    </p:spTree>
    <p:extLst>
      <p:ext uri="{BB962C8B-B14F-4D97-AF65-F5344CB8AC3E}">
        <p14:creationId xmlns:p14="http://schemas.microsoft.com/office/powerpoint/2010/main" val="1110868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754563"/>
          </a:xfrm>
        </p:spPr>
        <p:txBody>
          <a:bodyPr>
            <a:normAutofit lnSpcReduction="10000"/>
          </a:bodyPr>
          <a:lstStyle/>
          <a:p>
            <a:pPr marL="0" indent="0">
              <a:buNone/>
            </a:pPr>
            <a:endParaRPr lang="en-US" sz="2400" b="1" dirty="0"/>
          </a:p>
          <a:p>
            <a:pPr marL="0" indent="0">
              <a:buNone/>
            </a:pPr>
            <a:r>
              <a:rPr lang="en-US" sz="2400" b="1" dirty="0"/>
              <a:t>Open the grading window</a:t>
            </a:r>
          </a:p>
          <a:p>
            <a:pPr lvl="1">
              <a:buFont typeface="Arial" panose="020B0604020202020204" pitchFamily="34" charset="0"/>
              <a:buChar char="•"/>
            </a:pPr>
            <a:r>
              <a:rPr lang="en-US" sz="2000" dirty="0"/>
              <a:t>Under Grading &amp; Standards, select Grading Window</a:t>
            </a:r>
          </a:p>
          <a:p>
            <a:pPr lvl="1">
              <a:buFont typeface="Arial" panose="020B0604020202020204" pitchFamily="34" charset="0"/>
              <a:buChar char="•"/>
            </a:pPr>
            <a:r>
              <a:rPr lang="en-US" sz="2000" dirty="0"/>
              <a:t>Select the year and calendars you are opening</a:t>
            </a:r>
          </a:p>
          <a:p>
            <a:pPr lvl="1">
              <a:buFont typeface="Arial" panose="020B0604020202020204" pitchFamily="34" charset="0"/>
              <a:buChar char="•"/>
            </a:pPr>
            <a:r>
              <a:rPr lang="en-US" sz="2000" dirty="0"/>
              <a:t>Select the grading task to be opened</a:t>
            </a:r>
          </a:p>
          <a:p>
            <a:pPr lvl="1">
              <a:buFont typeface="Arial" panose="020B0604020202020204" pitchFamily="34" charset="0"/>
              <a:buChar char="•"/>
            </a:pPr>
            <a:r>
              <a:rPr lang="en-US" sz="2000" dirty="0"/>
              <a:t>Check the terms that are being opened</a:t>
            </a:r>
          </a:p>
          <a:p>
            <a:pPr lvl="1">
              <a:buFont typeface="Arial" panose="020B0604020202020204" pitchFamily="34" charset="0"/>
              <a:buChar char="•"/>
            </a:pPr>
            <a:r>
              <a:rPr lang="en-US" sz="2000" dirty="0"/>
              <a:t>Click </a:t>
            </a:r>
            <a:r>
              <a:rPr lang="en-US" sz="2000" b="1" dirty="0"/>
              <a:t>Update Active Masks</a:t>
            </a:r>
          </a:p>
          <a:p>
            <a:pPr marL="0" indent="0">
              <a:buNone/>
            </a:pPr>
            <a:r>
              <a:rPr lang="en-US" sz="2400" b="1" dirty="0"/>
              <a:t>Close the grading window</a:t>
            </a:r>
          </a:p>
          <a:p>
            <a:pPr lvl="1">
              <a:buFont typeface="Arial" panose="020B0604020202020204" pitchFamily="34" charset="0"/>
              <a:buChar char="•"/>
            </a:pPr>
            <a:r>
              <a:rPr lang="en-US" sz="2000" dirty="0"/>
              <a:t>Under Grading &amp; Standards, select Grading Window</a:t>
            </a:r>
          </a:p>
          <a:p>
            <a:pPr lvl="1">
              <a:buFont typeface="Arial" panose="020B0604020202020204" pitchFamily="34" charset="0"/>
              <a:buChar char="•"/>
            </a:pPr>
            <a:r>
              <a:rPr lang="en-US" sz="2000" dirty="0"/>
              <a:t>Select the year and calendars you are opening</a:t>
            </a:r>
          </a:p>
          <a:p>
            <a:pPr lvl="1">
              <a:buFont typeface="Arial" panose="020B0604020202020204" pitchFamily="34" charset="0"/>
              <a:buChar char="•"/>
            </a:pPr>
            <a:r>
              <a:rPr lang="en-US" sz="2000" dirty="0"/>
              <a:t>Select the grading task to be opened</a:t>
            </a:r>
          </a:p>
          <a:p>
            <a:pPr lvl="1">
              <a:buFont typeface="Arial" panose="020B0604020202020204" pitchFamily="34" charset="0"/>
              <a:buChar char="•"/>
            </a:pPr>
            <a:r>
              <a:rPr lang="en-US" sz="2000" dirty="0"/>
              <a:t>Do not check any terms </a:t>
            </a:r>
          </a:p>
          <a:p>
            <a:pPr lvl="1">
              <a:buFont typeface="Arial" panose="020B0604020202020204" pitchFamily="34" charset="0"/>
              <a:buChar char="•"/>
            </a:pPr>
            <a:r>
              <a:rPr lang="en-US" sz="2000" dirty="0"/>
              <a:t>Click </a:t>
            </a:r>
            <a:r>
              <a:rPr lang="en-US" sz="2000" b="1" dirty="0"/>
              <a:t>Update Active Masks</a:t>
            </a:r>
          </a:p>
          <a:p>
            <a:pPr marL="0" indent="0">
              <a:buNone/>
            </a:pPr>
            <a:endParaRPr lang="en-US" sz="2400" b="1" dirty="0"/>
          </a:p>
          <a:p>
            <a:pPr marL="0" indent="0">
              <a:buNone/>
            </a:pPr>
            <a:endParaRPr lang="en-US" sz="2400" b="1" dirty="0"/>
          </a:p>
          <a:p>
            <a:pPr marL="0" indent="0">
              <a:buNone/>
            </a:pPr>
            <a:endParaRPr lang="en-US" sz="2400" dirty="0"/>
          </a:p>
        </p:txBody>
      </p:sp>
      <p:sp>
        <p:nvSpPr>
          <p:cNvPr id="4" name="Title 3"/>
          <p:cNvSpPr>
            <a:spLocks noGrp="1"/>
          </p:cNvSpPr>
          <p:nvPr>
            <p:ph type="title"/>
          </p:nvPr>
        </p:nvSpPr>
        <p:spPr>
          <a:xfrm>
            <a:off x="457200" y="914400"/>
            <a:ext cx="8229600" cy="533400"/>
          </a:xfrm>
        </p:spPr>
        <p:txBody>
          <a:bodyPr/>
          <a:lstStyle/>
          <a:p>
            <a:r>
              <a:rPr lang="en-US" dirty="0"/>
              <a:t>Grading Window</a:t>
            </a:r>
          </a:p>
        </p:txBody>
      </p:sp>
      <p:sp>
        <p:nvSpPr>
          <p:cNvPr id="2" name="Slide Number Placeholder 1">
            <a:extLst>
              <a:ext uri="{FF2B5EF4-FFF2-40B4-BE49-F238E27FC236}">
                <a16:creationId xmlns:a16="http://schemas.microsoft.com/office/drawing/2014/main" id="{368D5320-396B-4256-ACDD-DF59193F9D42}"/>
              </a:ext>
            </a:extLst>
          </p:cNvPr>
          <p:cNvSpPr>
            <a:spLocks noGrp="1"/>
          </p:cNvSpPr>
          <p:nvPr>
            <p:ph type="sldNum" sz="quarter" idx="12"/>
          </p:nvPr>
        </p:nvSpPr>
        <p:spPr/>
        <p:txBody>
          <a:bodyPr/>
          <a:lstStyle/>
          <a:p>
            <a:pPr>
              <a:defRPr/>
            </a:pPr>
            <a:fld id="{F387D47D-2EC5-4C8A-B6DF-F028FC0F370E}" type="slidenum">
              <a:rPr lang="en-US" smtClean="0"/>
              <a:pPr>
                <a:defRPr/>
              </a:pPr>
              <a:t>84</a:t>
            </a:fld>
            <a:endParaRPr lang="en-US"/>
          </a:p>
        </p:txBody>
      </p:sp>
    </p:spTree>
    <p:extLst>
      <p:ext uri="{BB962C8B-B14F-4D97-AF65-F5344CB8AC3E}">
        <p14:creationId xmlns:p14="http://schemas.microsoft.com/office/powerpoint/2010/main" val="1083893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67A7-C6E2-4D63-92E1-5AB239DBB436}"/>
              </a:ext>
            </a:extLst>
          </p:cNvPr>
          <p:cNvSpPr>
            <a:spLocks noGrp="1"/>
          </p:cNvSpPr>
          <p:nvPr>
            <p:ph type="title"/>
          </p:nvPr>
        </p:nvSpPr>
        <p:spPr>
          <a:xfrm>
            <a:off x="457200" y="731836"/>
            <a:ext cx="8229600" cy="868364"/>
          </a:xfrm>
        </p:spPr>
        <p:txBody>
          <a:bodyPr/>
          <a:lstStyle/>
          <a:p>
            <a:r>
              <a:rPr lang="en-US" dirty="0"/>
              <a:t>Report Cards</a:t>
            </a:r>
          </a:p>
        </p:txBody>
      </p:sp>
      <p:pic>
        <p:nvPicPr>
          <p:cNvPr id="5" name="Content Placeholder 4">
            <a:extLst>
              <a:ext uri="{FF2B5EF4-FFF2-40B4-BE49-F238E27FC236}">
                <a16:creationId xmlns:a16="http://schemas.microsoft.com/office/drawing/2014/main" id="{9E0C9DFE-F05A-4B58-9755-5C4D059F7390}"/>
              </a:ext>
            </a:extLst>
          </p:cNvPr>
          <p:cNvPicPr>
            <a:picLocks noGrp="1" noChangeAspect="1"/>
          </p:cNvPicPr>
          <p:nvPr>
            <p:ph idx="1"/>
          </p:nvPr>
        </p:nvPicPr>
        <p:blipFill>
          <a:blip r:embed="rId2"/>
          <a:stretch>
            <a:fillRect/>
          </a:stretch>
        </p:blipFill>
        <p:spPr>
          <a:xfrm>
            <a:off x="990851" y="1600200"/>
            <a:ext cx="7162298" cy="4525963"/>
          </a:xfrm>
          <a:prstGeom prst="rect">
            <a:avLst/>
          </a:prstGeom>
        </p:spPr>
      </p:pic>
      <p:sp>
        <p:nvSpPr>
          <p:cNvPr id="4" name="Slide Number Placeholder 3">
            <a:extLst>
              <a:ext uri="{FF2B5EF4-FFF2-40B4-BE49-F238E27FC236}">
                <a16:creationId xmlns:a16="http://schemas.microsoft.com/office/drawing/2014/main" id="{A944F510-673B-47ED-B833-4547156701C5}"/>
              </a:ext>
            </a:extLst>
          </p:cNvPr>
          <p:cNvSpPr>
            <a:spLocks noGrp="1"/>
          </p:cNvSpPr>
          <p:nvPr>
            <p:ph type="sldNum" sz="quarter" idx="12"/>
          </p:nvPr>
        </p:nvSpPr>
        <p:spPr/>
        <p:txBody>
          <a:bodyPr/>
          <a:lstStyle/>
          <a:p>
            <a:pPr>
              <a:defRPr/>
            </a:pPr>
            <a:fld id="{F387D47D-2EC5-4C8A-B6DF-F028FC0F370E}" type="slidenum">
              <a:rPr lang="en-US" smtClean="0"/>
              <a:pPr>
                <a:defRPr/>
              </a:pPr>
              <a:t>85</a:t>
            </a:fld>
            <a:endParaRPr lang="en-US"/>
          </a:p>
        </p:txBody>
      </p:sp>
    </p:spTree>
    <p:extLst>
      <p:ext uri="{BB962C8B-B14F-4D97-AF65-F5344CB8AC3E}">
        <p14:creationId xmlns:p14="http://schemas.microsoft.com/office/powerpoint/2010/main" val="20226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28B6-582E-4A38-8D58-93587073AEA5}"/>
              </a:ext>
            </a:extLst>
          </p:cNvPr>
          <p:cNvSpPr>
            <a:spLocks noGrp="1"/>
          </p:cNvSpPr>
          <p:nvPr>
            <p:ph type="title"/>
          </p:nvPr>
        </p:nvSpPr>
        <p:spPr>
          <a:xfrm>
            <a:off x="457200" y="685800"/>
            <a:ext cx="8229600" cy="1066800"/>
          </a:xfrm>
        </p:spPr>
        <p:txBody>
          <a:bodyPr/>
          <a:lstStyle/>
          <a:p>
            <a:r>
              <a:rPr lang="en-US" dirty="0"/>
              <a:t>Grade Reports</a:t>
            </a:r>
          </a:p>
        </p:txBody>
      </p:sp>
      <p:pic>
        <p:nvPicPr>
          <p:cNvPr id="5" name="Content Placeholder 4">
            <a:extLst>
              <a:ext uri="{FF2B5EF4-FFF2-40B4-BE49-F238E27FC236}">
                <a16:creationId xmlns:a16="http://schemas.microsoft.com/office/drawing/2014/main" id="{7354234F-B2EF-4D4B-B44E-7EE204AFDAC0}"/>
              </a:ext>
            </a:extLst>
          </p:cNvPr>
          <p:cNvPicPr>
            <a:picLocks noGrp="1" noChangeAspect="1"/>
          </p:cNvPicPr>
          <p:nvPr>
            <p:ph idx="1"/>
          </p:nvPr>
        </p:nvPicPr>
        <p:blipFill>
          <a:blip r:embed="rId2"/>
          <a:stretch>
            <a:fillRect/>
          </a:stretch>
        </p:blipFill>
        <p:spPr>
          <a:xfrm>
            <a:off x="1287516" y="1828800"/>
            <a:ext cx="6568967" cy="4297363"/>
          </a:xfrm>
          <a:prstGeom prst="rect">
            <a:avLst/>
          </a:prstGeom>
        </p:spPr>
      </p:pic>
      <p:sp>
        <p:nvSpPr>
          <p:cNvPr id="4" name="Slide Number Placeholder 3">
            <a:extLst>
              <a:ext uri="{FF2B5EF4-FFF2-40B4-BE49-F238E27FC236}">
                <a16:creationId xmlns:a16="http://schemas.microsoft.com/office/drawing/2014/main" id="{EBA41F62-83BC-4384-A655-75948C949746}"/>
              </a:ext>
            </a:extLst>
          </p:cNvPr>
          <p:cNvSpPr>
            <a:spLocks noGrp="1"/>
          </p:cNvSpPr>
          <p:nvPr>
            <p:ph type="sldNum" sz="quarter" idx="12"/>
          </p:nvPr>
        </p:nvSpPr>
        <p:spPr/>
        <p:txBody>
          <a:bodyPr/>
          <a:lstStyle/>
          <a:p>
            <a:pPr>
              <a:defRPr/>
            </a:pPr>
            <a:fld id="{F387D47D-2EC5-4C8A-B6DF-F028FC0F370E}" type="slidenum">
              <a:rPr lang="en-US" smtClean="0"/>
              <a:pPr>
                <a:defRPr/>
              </a:pPr>
              <a:t>86</a:t>
            </a:fld>
            <a:endParaRPr lang="en-US"/>
          </a:p>
        </p:txBody>
      </p:sp>
    </p:spTree>
    <p:extLst>
      <p:ext uri="{BB962C8B-B14F-4D97-AF65-F5344CB8AC3E}">
        <p14:creationId xmlns:p14="http://schemas.microsoft.com/office/powerpoint/2010/main" val="3937720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9933-E037-4261-A388-9DDD63BAC0BD}"/>
              </a:ext>
            </a:extLst>
          </p:cNvPr>
          <p:cNvSpPr>
            <a:spLocks noGrp="1"/>
          </p:cNvSpPr>
          <p:nvPr>
            <p:ph type="title"/>
          </p:nvPr>
        </p:nvSpPr>
        <p:spPr>
          <a:xfrm>
            <a:off x="457200" y="533400"/>
            <a:ext cx="8229600" cy="1219200"/>
          </a:xfrm>
        </p:spPr>
        <p:txBody>
          <a:bodyPr/>
          <a:lstStyle/>
          <a:p>
            <a:r>
              <a:rPr lang="en-US" dirty="0"/>
              <a:t>Grade Book Usage</a:t>
            </a:r>
          </a:p>
        </p:txBody>
      </p:sp>
      <p:pic>
        <p:nvPicPr>
          <p:cNvPr id="5" name="Content Placeholder 4">
            <a:extLst>
              <a:ext uri="{FF2B5EF4-FFF2-40B4-BE49-F238E27FC236}">
                <a16:creationId xmlns:a16="http://schemas.microsoft.com/office/drawing/2014/main" id="{17FBABF2-5EC5-489D-805B-F6D5B33DBAF7}"/>
              </a:ext>
            </a:extLst>
          </p:cNvPr>
          <p:cNvPicPr>
            <a:picLocks noGrp="1" noChangeAspect="1"/>
          </p:cNvPicPr>
          <p:nvPr>
            <p:ph idx="1"/>
          </p:nvPr>
        </p:nvPicPr>
        <p:blipFill>
          <a:blip r:embed="rId2"/>
          <a:stretch>
            <a:fillRect/>
          </a:stretch>
        </p:blipFill>
        <p:spPr>
          <a:xfrm>
            <a:off x="1371600" y="1600200"/>
            <a:ext cx="6248400" cy="4525963"/>
          </a:xfrm>
          <a:prstGeom prst="rect">
            <a:avLst/>
          </a:prstGeom>
        </p:spPr>
      </p:pic>
      <p:sp>
        <p:nvSpPr>
          <p:cNvPr id="4" name="Slide Number Placeholder 3">
            <a:extLst>
              <a:ext uri="{FF2B5EF4-FFF2-40B4-BE49-F238E27FC236}">
                <a16:creationId xmlns:a16="http://schemas.microsoft.com/office/drawing/2014/main" id="{CE7B224E-D9EB-4F74-9AEC-A7825D5FA667}"/>
              </a:ext>
            </a:extLst>
          </p:cNvPr>
          <p:cNvSpPr>
            <a:spLocks noGrp="1"/>
          </p:cNvSpPr>
          <p:nvPr>
            <p:ph type="sldNum" sz="quarter" idx="12"/>
          </p:nvPr>
        </p:nvSpPr>
        <p:spPr/>
        <p:txBody>
          <a:bodyPr/>
          <a:lstStyle/>
          <a:p>
            <a:pPr>
              <a:defRPr/>
            </a:pPr>
            <a:fld id="{F387D47D-2EC5-4C8A-B6DF-F028FC0F370E}" type="slidenum">
              <a:rPr lang="en-US" smtClean="0"/>
              <a:pPr>
                <a:defRPr/>
              </a:pPr>
              <a:t>87</a:t>
            </a:fld>
            <a:endParaRPr lang="en-US"/>
          </a:p>
        </p:txBody>
      </p:sp>
    </p:spTree>
    <p:extLst>
      <p:ext uri="{BB962C8B-B14F-4D97-AF65-F5344CB8AC3E}">
        <p14:creationId xmlns:p14="http://schemas.microsoft.com/office/powerpoint/2010/main" val="1368724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E5D7-5C28-47D8-A62E-9B47DF53FA11}"/>
              </a:ext>
            </a:extLst>
          </p:cNvPr>
          <p:cNvSpPr>
            <a:spLocks noGrp="1"/>
          </p:cNvSpPr>
          <p:nvPr>
            <p:ph type="title"/>
          </p:nvPr>
        </p:nvSpPr>
        <p:spPr>
          <a:xfrm>
            <a:off x="457200" y="609599"/>
            <a:ext cx="8229600" cy="995731"/>
          </a:xfrm>
        </p:spPr>
        <p:txBody>
          <a:bodyPr/>
          <a:lstStyle/>
          <a:p>
            <a:r>
              <a:rPr lang="en-US" dirty="0"/>
              <a:t>Transcript Batch</a:t>
            </a:r>
          </a:p>
        </p:txBody>
      </p:sp>
      <p:pic>
        <p:nvPicPr>
          <p:cNvPr id="5" name="Content Placeholder 4">
            <a:extLst>
              <a:ext uri="{FF2B5EF4-FFF2-40B4-BE49-F238E27FC236}">
                <a16:creationId xmlns:a16="http://schemas.microsoft.com/office/drawing/2014/main" id="{220C4CF7-1914-4241-9932-A5C17227663F}"/>
              </a:ext>
            </a:extLst>
          </p:cNvPr>
          <p:cNvPicPr>
            <a:picLocks noGrp="1" noChangeAspect="1"/>
          </p:cNvPicPr>
          <p:nvPr>
            <p:ph idx="1"/>
          </p:nvPr>
        </p:nvPicPr>
        <p:blipFill>
          <a:blip r:embed="rId2"/>
          <a:stretch>
            <a:fillRect/>
          </a:stretch>
        </p:blipFill>
        <p:spPr>
          <a:xfrm>
            <a:off x="457200" y="1605331"/>
            <a:ext cx="8229600" cy="4515700"/>
          </a:xfrm>
          <a:prstGeom prst="rect">
            <a:avLst/>
          </a:prstGeom>
        </p:spPr>
      </p:pic>
      <p:sp>
        <p:nvSpPr>
          <p:cNvPr id="4" name="Slide Number Placeholder 3">
            <a:extLst>
              <a:ext uri="{FF2B5EF4-FFF2-40B4-BE49-F238E27FC236}">
                <a16:creationId xmlns:a16="http://schemas.microsoft.com/office/drawing/2014/main" id="{12DFFCF7-A281-4DF3-ACDB-8C1D8AEB9BD3}"/>
              </a:ext>
            </a:extLst>
          </p:cNvPr>
          <p:cNvSpPr>
            <a:spLocks noGrp="1"/>
          </p:cNvSpPr>
          <p:nvPr>
            <p:ph type="sldNum" sz="quarter" idx="12"/>
          </p:nvPr>
        </p:nvSpPr>
        <p:spPr/>
        <p:txBody>
          <a:bodyPr/>
          <a:lstStyle/>
          <a:p>
            <a:pPr>
              <a:defRPr/>
            </a:pPr>
            <a:fld id="{F387D47D-2EC5-4C8A-B6DF-F028FC0F370E}" type="slidenum">
              <a:rPr lang="en-US" smtClean="0"/>
              <a:pPr>
                <a:defRPr/>
              </a:pPr>
              <a:t>88</a:t>
            </a:fld>
            <a:endParaRPr lang="en-US"/>
          </a:p>
        </p:txBody>
      </p:sp>
    </p:spTree>
    <p:extLst>
      <p:ext uri="{BB962C8B-B14F-4D97-AF65-F5344CB8AC3E}">
        <p14:creationId xmlns:p14="http://schemas.microsoft.com/office/powerpoint/2010/main" val="3873251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0200"/>
          </a:xfrm>
        </p:spPr>
        <p:txBody>
          <a:bodyPr>
            <a:normAutofit/>
          </a:bodyPr>
          <a:lstStyle/>
          <a:p>
            <a:pPr marL="0" indent="0">
              <a:buNone/>
            </a:pPr>
            <a:endParaRPr lang="en-US" sz="2000" b="1" dirty="0">
              <a:hlinkClick r:id="rId2"/>
            </a:endParaRPr>
          </a:p>
          <a:p>
            <a:pPr marL="0" indent="0">
              <a:buNone/>
            </a:pPr>
            <a:r>
              <a:rPr lang="en-US" sz="2000" b="1" dirty="0">
                <a:hlinkClick r:id="rId2"/>
              </a:rPr>
              <a:t>Create a Score Group or Rubric</a:t>
            </a:r>
            <a:endParaRPr lang="en-US" sz="2000" b="1" dirty="0"/>
          </a:p>
          <a:p>
            <a:r>
              <a:rPr lang="en-US" sz="1600" dirty="0"/>
              <a:t>Create a scoring rubric under Grading &amp; Standards-&gt;Score Groups &amp; Rubrics</a:t>
            </a:r>
          </a:p>
          <a:p>
            <a:endParaRPr lang="en-US" sz="1600" dirty="0"/>
          </a:p>
          <a:p>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r>
              <a:rPr lang="en-US" sz="1600" dirty="0"/>
              <a:t>Next, add Standards to the Standards Bank under Grading &amp; Standards-&gt;Standards Bank</a:t>
            </a:r>
          </a:p>
          <a:p>
            <a:r>
              <a:rPr lang="en-US" sz="1600" dirty="0"/>
              <a:t>When doing so, consider how you would like the standards grouped on the report card.  Use groups to keep the standards for particular courses together.  Select the appropriate scoring rubric for each group.</a:t>
            </a:r>
          </a:p>
          <a:p>
            <a:endParaRPr lang="en-US" sz="1600" dirty="0"/>
          </a:p>
        </p:txBody>
      </p:sp>
      <p:sp>
        <p:nvSpPr>
          <p:cNvPr id="6" name="Title 5"/>
          <p:cNvSpPr>
            <a:spLocks noGrp="1"/>
          </p:cNvSpPr>
          <p:nvPr>
            <p:ph type="title"/>
          </p:nvPr>
        </p:nvSpPr>
        <p:spPr>
          <a:xfrm>
            <a:off x="457200" y="838200"/>
            <a:ext cx="8229600" cy="579438"/>
          </a:xfrm>
        </p:spPr>
        <p:txBody>
          <a:bodyPr/>
          <a:lstStyle/>
          <a:p>
            <a:r>
              <a:rPr lang="en-US" dirty="0"/>
              <a:t>Standard Based Grading</a:t>
            </a:r>
          </a:p>
        </p:txBody>
      </p:sp>
      <p:pic>
        <p:nvPicPr>
          <p:cNvPr id="2" name="Picture 1"/>
          <p:cNvPicPr>
            <a:picLocks noChangeAspect="1"/>
          </p:cNvPicPr>
          <p:nvPr/>
        </p:nvPicPr>
        <p:blipFill>
          <a:blip r:embed="rId3"/>
          <a:stretch>
            <a:fillRect/>
          </a:stretch>
        </p:blipFill>
        <p:spPr>
          <a:xfrm>
            <a:off x="1905000" y="2258518"/>
            <a:ext cx="3507133" cy="1638666"/>
          </a:xfrm>
          <a:prstGeom prst="rect">
            <a:avLst/>
          </a:prstGeom>
        </p:spPr>
      </p:pic>
      <p:pic>
        <p:nvPicPr>
          <p:cNvPr id="4" name="Picture 3"/>
          <p:cNvPicPr>
            <a:picLocks noChangeAspect="1"/>
          </p:cNvPicPr>
          <p:nvPr/>
        </p:nvPicPr>
        <p:blipFill>
          <a:blip r:embed="rId4"/>
          <a:stretch>
            <a:fillRect/>
          </a:stretch>
        </p:blipFill>
        <p:spPr>
          <a:xfrm>
            <a:off x="3658566" y="4876800"/>
            <a:ext cx="4421533" cy="1461876"/>
          </a:xfrm>
          <a:prstGeom prst="rect">
            <a:avLst/>
          </a:prstGeom>
        </p:spPr>
      </p:pic>
    </p:spTree>
    <p:extLst>
      <p:ext uri="{BB962C8B-B14F-4D97-AF65-F5344CB8AC3E}">
        <p14:creationId xmlns:p14="http://schemas.microsoft.com/office/powerpoint/2010/main" val="154967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dirty="0"/>
              <a:t>Periods in Calendar</a:t>
            </a:r>
          </a:p>
        </p:txBody>
      </p:sp>
      <p:pic>
        <p:nvPicPr>
          <p:cNvPr id="4" name="Content Placeholder 3" descr="Screen Shot 2014-11-03 at 6.26.53 AM.png"/>
          <p:cNvPicPr>
            <a:picLocks noGrp="1" noChangeAspect="1"/>
          </p:cNvPicPr>
          <p:nvPr>
            <p:ph idx="1"/>
          </p:nvPr>
        </p:nvPicPr>
        <p:blipFill>
          <a:blip r:embed="rId3">
            <a:extLst>
              <a:ext uri="{28A0092B-C50C-407E-A947-70E740481C1C}">
                <a14:useLocalDpi xmlns:a14="http://schemas.microsoft.com/office/drawing/2010/main" val="0"/>
              </a:ext>
            </a:extLst>
          </a:blip>
          <a:srcRect t="11646" b="11646"/>
          <a:stretch>
            <a:fillRect/>
          </a:stretch>
        </p:blipFill>
        <p:spPr/>
      </p:pic>
      <p:sp>
        <p:nvSpPr>
          <p:cNvPr id="3" name="Slide Number Placeholder 2">
            <a:extLst>
              <a:ext uri="{FF2B5EF4-FFF2-40B4-BE49-F238E27FC236}">
                <a16:creationId xmlns:a16="http://schemas.microsoft.com/office/drawing/2014/main" id="{384D9776-CF95-489D-9DB9-57592DFF9871}"/>
              </a:ext>
            </a:extLst>
          </p:cNvPr>
          <p:cNvSpPr>
            <a:spLocks noGrp="1"/>
          </p:cNvSpPr>
          <p:nvPr>
            <p:ph type="sldNum" sz="quarter" idx="12"/>
          </p:nvPr>
        </p:nvSpPr>
        <p:spPr/>
        <p:txBody>
          <a:bodyPr/>
          <a:lstStyle/>
          <a:p>
            <a:pPr>
              <a:defRPr/>
            </a:pPr>
            <a:fld id="{F387D47D-2EC5-4C8A-B6DF-F028FC0F370E}" type="slidenum">
              <a:rPr lang="en-US" smtClean="0"/>
              <a:pPr>
                <a:defRPr/>
              </a:pPr>
              <a:t>9</a:t>
            </a:fld>
            <a:endParaRPr lang="en-US"/>
          </a:p>
        </p:txBody>
      </p:sp>
    </p:spTree>
    <p:extLst>
      <p:ext uri="{BB962C8B-B14F-4D97-AF65-F5344CB8AC3E}">
        <p14:creationId xmlns:p14="http://schemas.microsoft.com/office/powerpoint/2010/main" val="1726012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4882"/>
          </a:xfrm>
        </p:spPr>
        <p:txBody>
          <a:bodyPr>
            <a:noAutofit/>
          </a:bodyPr>
          <a:lstStyle/>
          <a:p>
            <a:r>
              <a:rPr lang="en-US" sz="3200" dirty="0"/>
              <a:t>Standard Based Grading cont. </a:t>
            </a:r>
          </a:p>
        </p:txBody>
      </p:sp>
      <p:sp>
        <p:nvSpPr>
          <p:cNvPr id="3" name="Content Placeholder 2"/>
          <p:cNvSpPr>
            <a:spLocks noGrp="1"/>
          </p:cNvSpPr>
          <p:nvPr>
            <p:ph idx="1"/>
          </p:nvPr>
        </p:nvSpPr>
        <p:spPr>
          <a:xfrm>
            <a:off x="457200" y="914400"/>
            <a:ext cx="8229600" cy="5562600"/>
          </a:xfrm>
        </p:spPr>
        <p:txBody>
          <a:bodyPr>
            <a:normAutofit/>
          </a:bodyPr>
          <a:lstStyle/>
          <a:p>
            <a:pPr marL="0" indent="0">
              <a:buNone/>
            </a:pPr>
            <a:endParaRPr lang="en-US" sz="1600" dirty="0"/>
          </a:p>
          <a:p>
            <a:endParaRPr lang="en-US" sz="1600" dirty="0"/>
          </a:p>
          <a:p>
            <a:r>
              <a:rPr lang="en-US" sz="1600" dirty="0"/>
              <a:t>Add standards by placing them under the appropriate Standards Bank Location (Parent Group/Standard).   </a:t>
            </a:r>
          </a:p>
          <a:p>
            <a:endParaRPr lang="en-US" sz="1600" dirty="0"/>
          </a:p>
          <a:p>
            <a:pPr lvl="8"/>
            <a:endParaRPr lang="en-US" sz="400" dirty="0"/>
          </a:p>
          <a:p>
            <a:endParaRPr lang="en-US" sz="1600" dirty="0"/>
          </a:p>
          <a:p>
            <a:endParaRPr lang="en-US" sz="1600" dirty="0"/>
          </a:p>
          <a:p>
            <a:endParaRPr lang="en-US" sz="1600" dirty="0"/>
          </a:p>
          <a:p>
            <a:endParaRPr lang="en-US" sz="1600" dirty="0"/>
          </a:p>
          <a:p>
            <a:r>
              <a:rPr lang="en-US" sz="1600" dirty="0"/>
              <a:t>After the groups and standards have been added to Standards Bank, allow those standards to be used in the appropriate school under System Administration-&gt;Resources-&gt;Resources on the School Standards tab .  </a:t>
            </a:r>
          </a:p>
          <a:p>
            <a:endParaRPr lang="en-US" sz="1600" dirty="0"/>
          </a:p>
        </p:txBody>
      </p:sp>
      <p:pic>
        <p:nvPicPr>
          <p:cNvPr id="6" name="Picture 5"/>
          <p:cNvPicPr>
            <a:picLocks noChangeAspect="1"/>
          </p:cNvPicPr>
          <p:nvPr/>
        </p:nvPicPr>
        <p:blipFill>
          <a:blip r:embed="rId3"/>
          <a:stretch>
            <a:fillRect/>
          </a:stretch>
        </p:blipFill>
        <p:spPr>
          <a:xfrm>
            <a:off x="838200" y="2057400"/>
            <a:ext cx="2979898" cy="1528610"/>
          </a:xfrm>
          <a:prstGeom prst="rect">
            <a:avLst/>
          </a:prstGeom>
        </p:spPr>
      </p:pic>
      <p:pic>
        <p:nvPicPr>
          <p:cNvPr id="7" name="Picture 6"/>
          <p:cNvPicPr>
            <a:picLocks noChangeAspect="1"/>
          </p:cNvPicPr>
          <p:nvPr/>
        </p:nvPicPr>
        <p:blipFill>
          <a:blip r:embed="rId4"/>
          <a:stretch>
            <a:fillRect/>
          </a:stretch>
        </p:blipFill>
        <p:spPr>
          <a:xfrm>
            <a:off x="4228000" y="2148402"/>
            <a:ext cx="2706199" cy="1367403"/>
          </a:xfrm>
          <a:prstGeom prst="rect">
            <a:avLst/>
          </a:prstGeom>
        </p:spPr>
      </p:pic>
      <p:pic>
        <p:nvPicPr>
          <p:cNvPr id="8" name="Picture 7"/>
          <p:cNvPicPr>
            <a:picLocks noChangeAspect="1"/>
          </p:cNvPicPr>
          <p:nvPr/>
        </p:nvPicPr>
        <p:blipFill>
          <a:blip r:embed="rId5"/>
          <a:stretch>
            <a:fillRect/>
          </a:stretch>
        </p:blipFill>
        <p:spPr>
          <a:xfrm>
            <a:off x="3657600" y="4270328"/>
            <a:ext cx="2777251" cy="2093881"/>
          </a:xfrm>
          <a:prstGeom prst="rect">
            <a:avLst/>
          </a:prstGeom>
        </p:spPr>
      </p:pic>
    </p:spTree>
    <p:extLst>
      <p:ext uri="{BB962C8B-B14F-4D97-AF65-F5344CB8AC3E}">
        <p14:creationId xmlns:p14="http://schemas.microsoft.com/office/powerpoint/2010/main" val="3438395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Autofit/>
          </a:bodyPr>
          <a:lstStyle/>
          <a:p>
            <a:r>
              <a:rPr lang="en-US" sz="3200" dirty="0"/>
              <a:t>Standard Based Grading cont. </a:t>
            </a:r>
          </a:p>
        </p:txBody>
      </p:sp>
      <p:sp>
        <p:nvSpPr>
          <p:cNvPr id="3" name="Content Placeholder 2"/>
          <p:cNvSpPr>
            <a:spLocks noGrp="1"/>
          </p:cNvSpPr>
          <p:nvPr>
            <p:ph idx="1"/>
          </p:nvPr>
        </p:nvSpPr>
        <p:spPr>
          <a:xfrm>
            <a:off x="457200" y="914400"/>
            <a:ext cx="8229600" cy="5562600"/>
          </a:xfrm>
        </p:spPr>
        <p:txBody>
          <a:bodyPr>
            <a:normAutofit/>
          </a:bodyPr>
          <a:lstStyle/>
          <a:p>
            <a:pPr marL="0" indent="0">
              <a:buNone/>
            </a:pPr>
            <a:endParaRPr lang="en-US" sz="1600" dirty="0"/>
          </a:p>
          <a:p>
            <a:endParaRPr lang="en-US" sz="1600" dirty="0"/>
          </a:p>
          <a:p>
            <a:r>
              <a:rPr lang="en-US" sz="1600" dirty="0"/>
              <a:t>Now, add the standards to each course either directly under the course number in the school or through the course master record.  Be sure to select the terms that each standard will apply to.  </a:t>
            </a:r>
          </a:p>
          <a:p>
            <a:endParaRPr lang="en-US" sz="1600" dirty="0"/>
          </a:p>
          <a:p>
            <a:pPr lvl="8"/>
            <a:endParaRPr lang="en-US" sz="400" dirty="0"/>
          </a:p>
          <a:p>
            <a:endParaRPr lang="en-US" sz="1600" dirty="0"/>
          </a:p>
          <a:p>
            <a:endParaRPr lang="en-US" sz="1600" dirty="0"/>
          </a:p>
          <a:p>
            <a:endParaRPr lang="en-US" sz="1600" dirty="0"/>
          </a:p>
          <a:p>
            <a:endParaRPr lang="en-US" sz="1600" dirty="0"/>
          </a:p>
          <a:p>
            <a:r>
              <a:rPr lang="en-US" sz="1600" dirty="0"/>
              <a:t>Lastly, open the standards for grading under Grading &amp; Standards-&gt;Grading Window by selecting the Standards option, rather than Grading Tasks.  </a:t>
            </a:r>
          </a:p>
          <a:p>
            <a:endParaRPr lang="en-US" sz="1600" dirty="0"/>
          </a:p>
        </p:txBody>
      </p:sp>
      <p:pic>
        <p:nvPicPr>
          <p:cNvPr id="4" name="Picture 3"/>
          <p:cNvPicPr>
            <a:picLocks noChangeAspect="1"/>
          </p:cNvPicPr>
          <p:nvPr/>
        </p:nvPicPr>
        <p:blipFill>
          <a:blip r:embed="rId3"/>
          <a:stretch>
            <a:fillRect/>
          </a:stretch>
        </p:blipFill>
        <p:spPr>
          <a:xfrm>
            <a:off x="2057400" y="2133600"/>
            <a:ext cx="2667000" cy="1462671"/>
          </a:xfrm>
          <a:prstGeom prst="rect">
            <a:avLst/>
          </a:prstGeom>
        </p:spPr>
      </p:pic>
      <p:pic>
        <p:nvPicPr>
          <p:cNvPr id="5" name="Picture 4"/>
          <p:cNvPicPr>
            <a:picLocks noChangeAspect="1"/>
          </p:cNvPicPr>
          <p:nvPr/>
        </p:nvPicPr>
        <p:blipFill>
          <a:blip r:embed="rId4"/>
          <a:stretch>
            <a:fillRect/>
          </a:stretch>
        </p:blipFill>
        <p:spPr>
          <a:xfrm>
            <a:off x="2057400" y="4495800"/>
            <a:ext cx="3442781" cy="1836639"/>
          </a:xfrm>
          <a:prstGeom prst="rect">
            <a:avLst/>
          </a:prstGeom>
        </p:spPr>
      </p:pic>
    </p:spTree>
    <p:extLst>
      <p:ext uri="{BB962C8B-B14F-4D97-AF65-F5344CB8AC3E}">
        <p14:creationId xmlns:p14="http://schemas.microsoft.com/office/powerpoint/2010/main" val="3940740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7EE7-1AD7-4A69-9FFC-2BAD2E88C9F5}"/>
              </a:ext>
            </a:extLst>
          </p:cNvPr>
          <p:cNvSpPr>
            <a:spLocks noGrp="1"/>
          </p:cNvSpPr>
          <p:nvPr>
            <p:ph type="title"/>
          </p:nvPr>
        </p:nvSpPr>
        <p:spPr>
          <a:xfrm>
            <a:off x="457200" y="914400"/>
            <a:ext cx="8229600" cy="1219200"/>
          </a:xfrm>
        </p:spPr>
        <p:txBody>
          <a:bodyPr/>
          <a:lstStyle/>
          <a:p>
            <a:r>
              <a:rPr lang="en-US" dirty="0"/>
              <a:t>Tool Rights for Guest Access to Grade Book</a:t>
            </a:r>
          </a:p>
        </p:txBody>
      </p:sp>
      <p:pic>
        <p:nvPicPr>
          <p:cNvPr id="5" name="Content Placeholder 4">
            <a:extLst>
              <a:ext uri="{FF2B5EF4-FFF2-40B4-BE49-F238E27FC236}">
                <a16:creationId xmlns:a16="http://schemas.microsoft.com/office/drawing/2014/main" id="{6F11EF03-88F6-4F22-BC6F-1CFFECF77AFF}"/>
              </a:ext>
            </a:extLst>
          </p:cNvPr>
          <p:cNvPicPr>
            <a:picLocks noGrp="1" noChangeAspect="1"/>
          </p:cNvPicPr>
          <p:nvPr>
            <p:ph idx="1"/>
          </p:nvPr>
        </p:nvPicPr>
        <p:blipFill>
          <a:blip r:embed="rId2"/>
          <a:stretch>
            <a:fillRect/>
          </a:stretch>
        </p:blipFill>
        <p:spPr>
          <a:xfrm>
            <a:off x="457200" y="2133600"/>
            <a:ext cx="8229600" cy="4191000"/>
          </a:xfrm>
          <a:prstGeom prst="rect">
            <a:avLst/>
          </a:prstGeom>
        </p:spPr>
      </p:pic>
      <p:sp>
        <p:nvSpPr>
          <p:cNvPr id="4" name="Slide Number Placeholder 3">
            <a:extLst>
              <a:ext uri="{FF2B5EF4-FFF2-40B4-BE49-F238E27FC236}">
                <a16:creationId xmlns:a16="http://schemas.microsoft.com/office/drawing/2014/main" id="{7402E1B1-DEA1-46C8-8569-797801F3BBC2}"/>
              </a:ext>
            </a:extLst>
          </p:cNvPr>
          <p:cNvSpPr>
            <a:spLocks noGrp="1"/>
          </p:cNvSpPr>
          <p:nvPr>
            <p:ph type="sldNum" sz="quarter" idx="12"/>
          </p:nvPr>
        </p:nvSpPr>
        <p:spPr/>
        <p:txBody>
          <a:bodyPr/>
          <a:lstStyle/>
          <a:p>
            <a:pPr>
              <a:defRPr/>
            </a:pPr>
            <a:fld id="{F387D47D-2EC5-4C8A-B6DF-F028FC0F370E}" type="slidenum">
              <a:rPr lang="en-US" smtClean="0"/>
              <a:pPr>
                <a:defRPr/>
              </a:pPr>
              <a:t>92</a:t>
            </a:fld>
            <a:endParaRPr lang="en-US"/>
          </a:p>
        </p:txBody>
      </p:sp>
    </p:spTree>
    <p:extLst>
      <p:ext uri="{BB962C8B-B14F-4D97-AF65-F5344CB8AC3E}">
        <p14:creationId xmlns:p14="http://schemas.microsoft.com/office/powerpoint/2010/main" val="2759019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1F13-66B3-4998-9BB9-8DC628228A29}"/>
              </a:ext>
            </a:extLst>
          </p:cNvPr>
          <p:cNvSpPr>
            <a:spLocks noGrp="1"/>
          </p:cNvSpPr>
          <p:nvPr>
            <p:ph type="title"/>
          </p:nvPr>
        </p:nvSpPr>
        <p:spPr>
          <a:xfrm>
            <a:off x="457200" y="609600"/>
            <a:ext cx="8229600" cy="914400"/>
          </a:xfrm>
        </p:spPr>
        <p:txBody>
          <a:bodyPr/>
          <a:lstStyle/>
          <a:p>
            <a:r>
              <a:rPr lang="en-US" dirty="0"/>
              <a:t>Tool Rights</a:t>
            </a:r>
          </a:p>
        </p:txBody>
      </p:sp>
      <p:pic>
        <p:nvPicPr>
          <p:cNvPr id="5" name="Content Placeholder 4">
            <a:extLst>
              <a:ext uri="{FF2B5EF4-FFF2-40B4-BE49-F238E27FC236}">
                <a16:creationId xmlns:a16="http://schemas.microsoft.com/office/drawing/2014/main" id="{DDEB61EA-EB83-46C6-BBA9-8C522B2408D8}"/>
              </a:ext>
            </a:extLst>
          </p:cNvPr>
          <p:cNvPicPr>
            <a:picLocks noGrp="1" noChangeAspect="1"/>
          </p:cNvPicPr>
          <p:nvPr>
            <p:ph idx="1"/>
          </p:nvPr>
        </p:nvPicPr>
        <p:blipFill>
          <a:blip r:embed="rId2"/>
          <a:stretch>
            <a:fillRect/>
          </a:stretch>
        </p:blipFill>
        <p:spPr>
          <a:xfrm>
            <a:off x="525314" y="1524000"/>
            <a:ext cx="8093371" cy="4602163"/>
          </a:xfrm>
          <a:prstGeom prst="rect">
            <a:avLst/>
          </a:prstGeom>
        </p:spPr>
      </p:pic>
      <p:sp>
        <p:nvSpPr>
          <p:cNvPr id="4" name="Slide Number Placeholder 3">
            <a:extLst>
              <a:ext uri="{FF2B5EF4-FFF2-40B4-BE49-F238E27FC236}">
                <a16:creationId xmlns:a16="http://schemas.microsoft.com/office/drawing/2014/main" id="{E34B90E6-74DF-4D7E-8931-6CDD38AB803E}"/>
              </a:ext>
            </a:extLst>
          </p:cNvPr>
          <p:cNvSpPr>
            <a:spLocks noGrp="1"/>
          </p:cNvSpPr>
          <p:nvPr>
            <p:ph type="sldNum" sz="quarter" idx="12"/>
          </p:nvPr>
        </p:nvSpPr>
        <p:spPr/>
        <p:txBody>
          <a:bodyPr/>
          <a:lstStyle/>
          <a:p>
            <a:pPr>
              <a:defRPr/>
            </a:pPr>
            <a:fld id="{F387D47D-2EC5-4C8A-B6DF-F028FC0F370E}" type="slidenum">
              <a:rPr lang="en-US" smtClean="0"/>
              <a:pPr>
                <a:defRPr/>
              </a:pPr>
              <a:t>93</a:t>
            </a:fld>
            <a:endParaRPr lang="en-US"/>
          </a:p>
        </p:txBody>
      </p:sp>
    </p:spTree>
    <p:extLst>
      <p:ext uri="{BB962C8B-B14F-4D97-AF65-F5344CB8AC3E}">
        <p14:creationId xmlns:p14="http://schemas.microsoft.com/office/powerpoint/2010/main" val="3105038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D0AA-37FF-44A8-A4A8-BE3653DA1C9C}"/>
              </a:ext>
            </a:extLst>
          </p:cNvPr>
          <p:cNvSpPr>
            <a:spLocks noGrp="1"/>
          </p:cNvSpPr>
          <p:nvPr>
            <p:ph type="title"/>
          </p:nvPr>
        </p:nvSpPr>
        <p:spPr>
          <a:xfrm>
            <a:off x="457200" y="731836"/>
            <a:ext cx="8229600" cy="1020764"/>
          </a:xfrm>
        </p:spPr>
        <p:txBody>
          <a:bodyPr/>
          <a:lstStyle/>
          <a:p>
            <a:r>
              <a:rPr lang="en-US" dirty="0"/>
              <a:t>Tool Rights by Section</a:t>
            </a:r>
          </a:p>
        </p:txBody>
      </p:sp>
      <p:pic>
        <p:nvPicPr>
          <p:cNvPr id="5" name="Content Placeholder 4">
            <a:extLst>
              <a:ext uri="{FF2B5EF4-FFF2-40B4-BE49-F238E27FC236}">
                <a16:creationId xmlns:a16="http://schemas.microsoft.com/office/drawing/2014/main" id="{D035820C-EF02-4A3C-8C13-7490C8B70DE0}"/>
              </a:ext>
            </a:extLst>
          </p:cNvPr>
          <p:cNvPicPr>
            <a:picLocks noGrp="1" noChangeAspect="1"/>
          </p:cNvPicPr>
          <p:nvPr>
            <p:ph idx="1"/>
          </p:nvPr>
        </p:nvPicPr>
        <p:blipFill>
          <a:blip r:embed="rId2"/>
          <a:stretch>
            <a:fillRect/>
          </a:stretch>
        </p:blipFill>
        <p:spPr>
          <a:xfrm>
            <a:off x="461907" y="1600200"/>
            <a:ext cx="8220186" cy="4525963"/>
          </a:xfrm>
          <a:prstGeom prst="rect">
            <a:avLst/>
          </a:prstGeom>
        </p:spPr>
      </p:pic>
      <p:sp>
        <p:nvSpPr>
          <p:cNvPr id="4" name="Slide Number Placeholder 3">
            <a:extLst>
              <a:ext uri="{FF2B5EF4-FFF2-40B4-BE49-F238E27FC236}">
                <a16:creationId xmlns:a16="http://schemas.microsoft.com/office/drawing/2014/main" id="{E61BE690-41FC-42D6-9F7C-2754FADCC8C5}"/>
              </a:ext>
            </a:extLst>
          </p:cNvPr>
          <p:cNvSpPr>
            <a:spLocks noGrp="1"/>
          </p:cNvSpPr>
          <p:nvPr>
            <p:ph type="sldNum" sz="quarter" idx="12"/>
          </p:nvPr>
        </p:nvSpPr>
        <p:spPr/>
        <p:txBody>
          <a:bodyPr/>
          <a:lstStyle/>
          <a:p>
            <a:pPr>
              <a:defRPr/>
            </a:pPr>
            <a:fld id="{F387D47D-2EC5-4C8A-B6DF-F028FC0F370E}" type="slidenum">
              <a:rPr lang="en-US" smtClean="0"/>
              <a:pPr>
                <a:defRPr/>
              </a:pPr>
              <a:t>94</a:t>
            </a:fld>
            <a:endParaRPr lang="en-US"/>
          </a:p>
        </p:txBody>
      </p:sp>
    </p:spTree>
    <p:extLst>
      <p:ext uri="{BB962C8B-B14F-4D97-AF65-F5344CB8AC3E}">
        <p14:creationId xmlns:p14="http://schemas.microsoft.com/office/powerpoint/2010/main" val="380224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4AE0-55A5-419F-BEBD-0656FA76B5A1}"/>
              </a:ext>
            </a:extLst>
          </p:cNvPr>
          <p:cNvSpPr>
            <a:spLocks noGrp="1"/>
          </p:cNvSpPr>
          <p:nvPr>
            <p:ph type="title"/>
          </p:nvPr>
        </p:nvSpPr>
        <p:spPr>
          <a:xfrm>
            <a:off x="457200" y="914400"/>
            <a:ext cx="8229600" cy="627060"/>
          </a:xfrm>
        </p:spPr>
        <p:txBody>
          <a:bodyPr/>
          <a:lstStyle/>
          <a:p>
            <a:r>
              <a:rPr lang="en-US" dirty="0"/>
              <a:t>Guest Access to the Gradebook</a:t>
            </a:r>
          </a:p>
        </p:txBody>
      </p:sp>
      <p:sp>
        <p:nvSpPr>
          <p:cNvPr id="3" name="Content Placeholder 2">
            <a:extLst>
              <a:ext uri="{FF2B5EF4-FFF2-40B4-BE49-F238E27FC236}">
                <a16:creationId xmlns:a16="http://schemas.microsoft.com/office/drawing/2014/main" id="{EC849D3E-862F-4287-8FB4-344D32C34B8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FFC031D-3826-49A8-879B-B4383159B067}"/>
              </a:ext>
            </a:extLst>
          </p:cNvPr>
          <p:cNvSpPr>
            <a:spLocks noGrp="1"/>
          </p:cNvSpPr>
          <p:nvPr>
            <p:ph type="sldNum" sz="quarter" idx="12"/>
          </p:nvPr>
        </p:nvSpPr>
        <p:spPr/>
        <p:txBody>
          <a:bodyPr/>
          <a:lstStyle/>
          <a:p>
            <a:pPr>
              <a:defRPr/>
            </a:pPr>
            <a:fld id="{F387D47D-2EC5-4C8A-B6DF-F028FC0F370E}" type="slidenum">
              <a:rPr lang="en-US" smtClean="0"/>
              <a:pPr>
                <a:defRPr/>
              </a:pPr>
              <a:t>95</a:t>
            </a:fld>
            <a:endParaRPr lang="en-US"/>
          </a:p>
        </p:txBody>
      </p:sp>
      <p:pic>
        <p:nvPicPr>
          <p:cNvPr id="5" name="Picture 4">
            <a:extLst>
              <a:ext uri="{FF2B5EF4-FFF2-40B4-BE49-F238E27FC236}">
                <a16:creationId xmlns:a16="http://schemas.microsoft.com/office/drawing/2014/main" id="{BAAE0239-CE5B-451F-AC98-CA5FB73DF0C1}"/>
              </a:ext>
            </a:extLst>
          </p:cNvPr>
          <p:cNvPicPr>
            <a:picLocks noChangeAspect="1"/>
          </p:cNvPicPr>
          <p:nvPr/>
        </p:nvPicPr>
        <p:blipFill>
          <a:blip r:embed="rId2"/>
          <a:stretch>
            <a:fillRect/>
          </a:stretch>
        </p:blipFill>
        <p:spPr>
          <a:xfrm>
            <a:off x="304800" y="1647825"/>
            <a:ext cx="8534400" cy="4371974"/>
          </a:xfrm>
          <a:prstGeom prst="rect">
            <a:avLst/>
          </a:prstGeom>
        </p:spPr>
      </p:pic>
    </p:spTree>
    <p:extLst>
      <p:ext uri="{BB962C8B-B14F-4D97-AF65-F5344CB8AC3E}">
        <p14:creationId xmlns:p14="http://schemas.microsoft.com/office/powerpoint/2010/main" val="3138736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lstStyle/>
          <a:p>
            <a:r>
              <a:rPr lang="en-US" dirty="0"/>
              <a:t>Enrolling Students</a:t>
            </a:r>
          </a:p>
        </p:txBody>
      </p:sp>
      <p:sp>
        <p:nvSpPr>
          <p:cNvPr id="5" name="Content Placeholder 4"/>
          <p:cNvSpPr>
            <a:spLocks noGrp="1"/>
          </p:cNvSpPr>
          <p:nvPr>
            <p:ph idx="1"/>
          </p:nvPr>
        </p:nvSpPr>
        <p:spPr/>
        <p:txBody>
          <a:bodyPr>
            <a:normAutofit lnSpcReduction="10000"/>
          </a:bodyPr>
          <a:lstStyle/>
          <a:p>
            <a:r>
              <a:rPr lang="en-US" dirty="0"/>
              <a:t>First time enrollment</a:t>
            </a:r>
          </a:p>
          <a:p>
            <a:r>
              <a:rPr lang="en-US" dirty="0"/>
              <a:t>Using the Student Locator</a:t>
            </a:r>
          </a:p>
          <a:p>
            <a:r>
              <a:rPr lang="en-US" dirty="0"/>
              <a:t>Creating New Student</a:t>
            </a:r>
          </a:p>
          <a:p>
            <a:r>
              <a:rPr lang="en-US" dirty="0"/>
              <a:t>Enrollment Roll Forward</a:t>
            </a:r>
          </a:p>
          <a:p>
            <a:r>
              <a:rPr lang="en-US" dirty="0"/>
              <a:t>Enrollment End Batch</a:t>
            </a:r>
          </a:p>
          <a:p>
            <a:r>
              <a:rPr lang="en-US" dirty="0"/>
              <a:t>Enrollment Cleanup Wizard</a:t>
            </a:r>
          </a:p>
          <a:p>
            <a:r>
              <a:rPr lang="en-US" dirty="0"/>
              <a:t>New Enrollment History</a:t>
            </a:r>
          </a:p>
          <a:p>
            <a:r>
              <a:rPr lang="en-US" dirty="0"/>
              <a:t>Foreign Exchange Students</a:t>
            </a:r>
          </a:p>
        </p:txBody>
      </p:sp>
      <p:sp>
        <p:nvSpPr>
          <p:cNvPr id="2" name="Slide Number Placeholder 1">
            <a:extLst>
              <a:ext uri="{FF2B5EF4-FFF2-40B4-BE49-F238E27FC236}">
                <a16:creationId xmlns:a16="http://schemas.microsoft.com/office/drawing/2014/main" id="{7FC179D7-078E-4CC9-ADEA-18A3C6267065}"/>
              </a:ext>
            </a:extLst>
          </p:cNvPr>
          <p:cNvSpPr>
            <a:spLocks noGrp="1"/>
          </p:cNvSpPr>
          <p:nvPr>
            <p:ph type="sldNum" sz="quarter" idx="12"/>
          </p:nvPr>
        </p:nvSpPr>
        <p:spPr/>
        <p:txBody>
          <a:bodyPr/>
          <a:lstStyle/>
          <a:p>
            <a:pPr>
              <a:defRPr/>
            </a:pPr>
            <a:fld id="{F387D47D-2EC5-4C8A-B6DF-F028FC0F370E}" type="slidenum">
              <a:rPr lang="en-US" smtClean="0"/>
              <a:pPr>
                <a:defRPr/>
              </a:pPr>
              <a:t>96</a:t>
            </a:fld>
            <a:endParaRPr lang="en-US"/>
          </a:p>
        </p:txBody>
      </p:sp>
    </p:spTree>
    <p:extLst>
      <p:ext uri="{BB962C8B-B14F-4D97-AF65-F5344CB8AC3E}">
        <p14:creationId xmlns:p14="http://schemas.microsoft.com/office/powerpoint/2010/main" val="2940222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First Time Enrollments</a:t>
            </a:r>
          </a:p>
        </p:txBody>
      </p:sp>
      <p:sp>
        <p:nvSpPr>
          <p:cNvPr id="3" name="Content Placeholder 2"/>
          <p:cNvSpPr>
            <a:spLocks noGrp="1"/>
          </p:cNvSpPr>
          <p:nvPr>
            <p:ph idx="1"/>
          </p:nvPr>
        </p:nvSpPr>
        <p:spPr/>
        <p:txBody>
          <a:bodyPr/>
          <a:lstStyle/>
          <a:p>
            <a:r>
              <a:rPr lang="en-US" dirty="0"/>
              <a:t>Potential student is under a Household in the Census</a:t>
            </a:r>
          </a:p>
          <a:p>
            <a:r>
              <a:rPr lang="en-US" dirty="0"/>
              <a:t>Click on student name</a:t>
            </a:r>
          </a:p>
          <a:p>
            <a:r>
              <a:rPr lang="en-US" dirty="0"/>
              <a:t>Click on Enrollment tab</a:t>
            </a:r>
          </a:p>
          <a:p>
            <a:r>
              <a:rPr lang="en-US" dirty="0"/>
              <a:t>Click on New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84" t="37164" r="23089" b="46228"/>
          <a:stretch/>
        </p:blipFill>
        <p:spPr bwMode="auto">
          <a:xfrm>
            <a:off x="762000" y="4572000"/>
            <a:ext cx="7437864" cy="136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31CFA45-8C1C-463C-9FBE-2BD7BBE2F590}"/>
              </a:ext>
            </a:extLst>
          </p:cNvPr>
          <p:cNvSpPr>
            <a:spLocks noGrp="1"/>
          </p:cNvSpPr>
          <p:nvPr>
            <p:ph type="sldNum" sz="quarter" idx="12"/>
          </p:nvPr>
        </p:nvSpPr>
        <p:spPr/>
        <p:txBody>
          <a:bodyPr/>
          <a:lstStyle/>
          <a:p>
            <a:pPr>
              <a:defRPr/>
            </a:pPr>
            <a:fld id="{F387D47D-2EC5-4C8A-B6DF-F028FC0F370E}" type="slidenum">
              <a:rPr lang="en-US" smtClean="0"/>
              <a:pPr>
                <a:defRPr/>
              </a:pPr>
              <a:t>97</a:t>
            </a:fld>
            <a:endParaRPr lang="en-US"/>
          </a:p>
        </p:txBody>
      </p:sp>
    </p:spTree>
    <p:extLst>
      <p:ext uri="{BB962C8B-B14F-4D97-AF65-F5344CB8AC3E}">
        <p14:creationId xmlns:p14="http://schemas.microsoft.com/office/powerpoint/2010/main" val="12526776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Student Locator</a:t>
            </a:r>
          </a:p>
        </p:txBody>
      </p:sp>
      <p:sp>
        <p:nvSpPr>
          <p:cNvPr id="3" name="Content Placeholder 2"/>
          <p:cNvSpPr>
            <a:spLocks noGrp="1"/>
          </p:cNvSpPr>
          <p:nvPr>
            <p:ph idx="1"/>
          </p:nvPr>
        </p:nvSpPr>
        <p:spPr>
          <a:xfrm>
            <a:off x="533400" y="1524000"/>
            <a:ext cx="8229600" cy="609600"/>
          </a:xfrm>
        </p:spPr>
        <p:txBody>
          <a:bodyPr/>
          <a:lstStyle/>
          <a:p>
            <a:r>
              <a:rPr lang="en-US" dirty="0"/>
              <a:t>Student Information&gt;&gt;Student Locator</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3114" r="39837" b="18621"/>
          <a:stretch/>
        </p:blipFill>
        <p:spPr bwMode="auto">
          <a:xfrm>
            <a:off x="1447800" y="2209800"/>
            <a:ext cx="5965902"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A135138D-F860-4FC4-8FFD-48EA6949B7CC}"/>
              </a:ext>
            </a:extLst>
          </p:cNvPr>
          <p:cNvSpPr>
            <a:spLocks noGrp="1"/>
          </p:cNvSpPr>
          <p:nvPr>
            <p:ph type="sldNum" sz="quarter" idx="12"/>
          </p:nvPr>
        </p:nvSpPr>
        <p:spPr/>
        <p:txBody>
          <a:bodyPr/>
          <a:lstStyle/>
          <a:p>
            <a:pPr>
              <a:defRPr/>
            </a:pPr>
            <a:fld id="{F387D47D-2EC5-4C8A-B6DF-F028FC0F370E}" type="slidenum">
              <a:rPr lang="en-US" smtClean="0"/>
              <a:pPr>
                <a:defRPr/>
              </a:pPr>
              <a:t>98</a:t>
            </a:fld>
            <a:endParaRPr lang="en-US"/>
          </a:p>
        </p:txBody>
      </p:sp>
    </p:spTree>
    <p:extLst>
      <p:ext uri="{BB962C8B-B14F-4D97-AF65-F5344CB8AC3E}">
        <p14:creationId xmlns:p14="http://schemas.microsoft.com/office/powerpoint/2010/main" val="1775840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Student Locator</a:t>
            </a:r>
          </a:p>
        </p:txBody>
      </p:sp>
      <p:sp>
        <p:nvSpPr>
          <p:cNvPr id="3" name="Content Placeholder 2"/>
          <p:cNvSpPr>
            <a:spLocks noGrp="1"/>
          </p:cNvSpPr>
          <p:nvPr>
            <p:ph idx="1"/>
          </p:nvPr>
        </p:nvSpPr>
        <p:spPr/>
        <p:txBody>
          <a:bodyPr/>
          <a:lstStyle/>
          <a:p>
            <a:r>
              <a:rPr lang="en-US" dirty="0"/>
              <a:t>Provide first and last name and gender</a:t>
            </a:r>
          </a:p>
          <a:p>
            <a:pPr lvl="1"/>
            <a:r>
              <a:rPr lang="en-US" dirty="0"/>
              <a:t>Avoid nicknames</a:t>
            </a:r>
          </a:p>
          <a:p>
            <a:r>
              <a:rPr lang="en-US" dirty="0"/>
              <a:t>If you know State ID use that.</a:t>
            </a:r>
          </a:p>
          <a:p>
            <a:r>
              <a:rPr lang="en-US" dirty="0"/>
              <a:t>Mouse-over each result to see last enrollment</a:t>
            </a:r>
          </a:p>
          <a:p>
            <a:r>
              <a:rPr lang="en-US" dirty="0"/>
              <a:t>Match birth dates</a:t>
            </a:r>
          </a:p>
          <a:p>
            <a:r>
              <a:rPr lang="en-US" dirty="0"/>
              <a:t>Be sure of identity – avoid duplications</a:t>
            </a:r>
          </a:p>
          <a:p>
            <a:r>
              <a:rPr lang="en-US" dirty="0"/>
              <a:t>If match use – if not Create New Student</a:t>
            </a:r>
          </a:p>
          <a:p>
            <a:endParaRPr lang="en-US" dirty="0"/>
          </a:p>
        </p:txBody>
      </p:sp>
      <p:sp>
        <p:nvSpPr>
          <p:cNvPr id="4" name="Slide Number Placeholder 3">
            <a:extLst>
              <a:ext uri="{FF2B5EF4-FFF2-40B4-BE49-F238E27FC236}">
                <a16:creationId xmlns:a16="http://schemas.microsoft.com/office/drawing/2014/main" id="{6ADCFACC-2795-498A-94BC-5AF6210502D5}"/>
              </a:ext>
            </a:extLst>
          </p:cNvPr>
          <p:cNvSpPr>
            <a:spLocks noGrp="1"/>
          </p:cNvSpPr>
          <p:nvPr>
            <p:ph type="sldNum" sz="quarter" idx="12"/>
          </p:nvPr>
        </p:nvSpPr>
        <p:spPr/>
        <p:txBody>
          <a:bodyPr/>
          <a:lstStyle/>
          <a:p>
            <a:pPr>
              <a:defRPr/>
            </a:pPr>
            <a:fld id="{F387D47D-2EC5-4C8A-B6DF-F028FC0F370E}" type="slidenum">
              <a:rPr lang="en-US" smtClean="0"/>
              <a:pPr>
                <a:defRPr/>
              </a:pPr>
              <a:t>99</a:t>
            </a:fld>
            <a:endParaRPr lang="en-US"/>
          </a:p>
        </p:txBody>
      </p:sp>
    </p:spTree>
    <p:extLst>
      <p:ext uri="{BB962C8B-B14F-4D97-AF65-F5344CB8AC3E}">
        <p14:creationId xmlns:p14="http://schemas.microsoft.com/office/powerpoint/2010/main" val="2037894974"/>
      </p:ext>
    </p:extLst>
  </p:cSld>
  <p:clrMapOvr>
    <a:masterClrMapping/>
  </p:clrMapOvr>
</p:sld>
</file>

<file path=ppt/theme/theme1.xml><?xml version="1.0" encoding="utf-8"?>
<a:theme xmlns:a="http://schemas.openxmlformats.org/drawingml/2006/main" name="DOE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DOEppt</Template>
  <TotalTime>6274</TotalTime>
  <Words>5671</Words>
  <Application>Microsoft Office PowerPoint</Application>
  <PresentationFormat>On-screen Show (4:3)</PresentationFormat>
  <Paragraphs>1144</Paragraphs>
  <Slides>157</Slides>
  <Notes>121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157</vt:i4>
      </vt:variant>
    </vt:vector>
  </HeadingPairs>
  <TitlesOfParts>
    <vt:vector size="160" baseType="lpstr">
      <vt:lpstr>Arial</vt:lpstr>
      <vt:lpstr>Calibri</vt:lpstr>
      <vt:lpstr>DOEppt</vt:lpstr>
      <vt:lpstr>“New to Infinite Campus” Training</vt:lpstr>
      <vt:lpstr>Deb Fredrickson</vt:lpstr>
      <vt:lpstr>Step 1:  Create School Year</vt:lpstr>
      <vt:lpstr>Step 2:  Create New School Calendar</vt:lpstr>
      <vt:lpstr>Use Wizard to Roll Calendar</vt:lpstr>
      <vt:lpstr>Give Yourself Rights!</vt:lpstr>
      <vt:lpstr>Calendar Set-Up</vt:lpstr>
      <vt:lpstr>Terms in Calendar</vt:lpstr>
      <vt:lpstr>Periods in Calendar</vt:lpstr>
      <vt:lpstr>Day Reset </vt:lpstr>
      <vt:lpstr>Day Reset</vt:lpstr>
      <vt:lpstr>Calendar Days</vt:lpstr>
      <vt:lpstr>Enrollment Roll Forward</vt:lpstr>
      <vt:lpstr>Enrollment Roll Forward </vt:lpstr>
      <vt:lpstr>Course/Section Set Up</vt:lpstr>
      <vt:lpstr>Course Settings</vt:lpstr>
      <vt:lpstr>Course Settings </vt:lpstr>
      <vt:lpstr>Course Set Up</vt:lpstr>
      <vt:lpstr>Course Set Up Cont.</vt:lpstr>
      <vt:lpstr>Section Set Up</vt:lpstr>
      <vt:lpstr>Section Set Up </vt:lpstr>
      <vt:lpstr>Section Set Up</vt:lpstr>
      <vt:lpstr>User Groups</vt:lpstr>
      <vt:lpstr>Groups </vt:lpstr>
      <vt:lpstr>User Security</vt:lpstr>
      <vt:lpstr>Denise Cavigielli</vt:lpstr>
      <vt:lpstr>Locker Maintenance</vt:lpstr>
      <vt:lpstr>Parent Portal Accounts</vt:lpstr>
      <vt:lpstr>Preferences</vt:lpstr>
      <vt:lpstr>Preferences Cont.</vt:lpstr>
      <vt:lpstr>Campus Instruction Messenger</vt:lpstr>
      <vt:lpstr>Martin Sieverding</vt:lpstr>
      <vt:lpstr>Census</vt:lpstr>
      <vt:lpstr>Create Household</vt:lpstr>
      <vt:lpstr>Create Household</vt:lpstr>
      <vt:lpstr>Create Household</vt:lpstr>
      <vt:lpstr>Add an Address to Household</vt:lpstr>
      <vt:lpstr>PowerPoint Presentation</vt:lpstr>
      <vt:lpstr>Add an Address to Household</vt:lpstr>
      <vt:lpstr>Add Members to Household</vt:lpstr>
      <vt:lpstr>Add Members to Household</vt:lpstr>
      <vt:lpstr>Add Members to Household</vt:lpstr>
      <vt:lpstr>Add Members to Household</vt:lpstr>
      <vt:lpstr>Add Members to Household</vt:lpstr>
      <vt:lpstr>Add Members to Household</vt:lpstr>
      <vt:lpstr>Add Members to Household</vt:lpstr>
      <vt:lpstr>Relationship Shortcut</vt:lpstr>
      <vt:lpstr>Add Person to a Secondary Household</vt:lpstr>
      <vt:lpstr>Census – adding individual items</vt:lpstr>
      <vt:lpstr>Add Person to Census</vt:lpstr>
      <vt:lpstr>Add Person to Census</vt:lpstr>
      <vt:lpstr>Add Person to Census</vt:lpstr>
      <vt:lpstr>Add Address </vt:lpstr>
      <vt:lpstr>Add Address</vt:lpstr>
      <vt:lpstr>PowerPoint Presentation</vt:lpstr>
      <vt:lpstr>Address Notes</vt:lpstr>
      <vt:lpstr>Census Wizard</vt:lpstr>
      <vt:lpstr>Census Wizard</vt:lpstr>
      <vt:lpstr>Census Wizard</vt:lpstr>
      <vt:lpstr>Census Wizard</vt:lpstr>
      <vt:lpstr>Census Wizard</vt:lpstr>
      <vt:lpstr>Census Wizard</vt:lpstr>
      <vt:lpstr>Census Wizard</vt:lpstr>
      <vt:lpstr>What about those boxes?</vt:lpstr>
      <vt:lpstr>Non-Household Relationships</vt:lpstr>
      <vt:lpstr>Foreign Exchange Student</vt:lpstr>
      <vt:lpstr>New Identity</vt:lpstr>
      <vt:lpstr>Former Student now Staff or Parent</vt:lpstr>
      <vt:lpstr>Staff – Employment/Assignment</vt:lpstr>
      <vt:lpstr>Campus Community</vt:lpstr>
      <vt:lpstr>Simple Ad Hoc Reports</vt:lpstr>
      <vt:lpstr>Ad Hoc (Simple)</vt:lpstr>
      <vt:lpstr>Ad Hoc</vt:lpstr>
      <vt:lpstr>Campus Instruction Control Center</vt:lpstr>
      <vt:lpstr>Grade Book</vt:lpstr>
      <vt:lpstr>Grade Book cont.</vt:lpstr>
      <vt:lpstr>Grade Book cont.</vt:lpstr>
      <vt:lpstr>Creating Assignments</vt:lpstr>
      <vt:lpstr>Creating Assignments cont.</vt:lpstr>
      <vt:lpstr>Missing Assignment</vt:lpstr>
      <vt:lpstr>Scoring Assignments</vt:lpstr>
      <vt:lpstr>Posting grades in Grade Book</vt:lpstr>
      <vt:lpstr>Posting by task or student</vt:lpstr>
      <vt:lpstr>Grading Window</vt:lpstr>
      <vt:lpstr>Report Cards</vt:lpstr>
      <vt:lpstr>Grade Reports</vt:lpstr>
      <vt:lpstr>Grade Book Usage</vt:lpstr>
      <vt:lpstr>Transcript Batch</vt:lpstr>
      <vt:lpstr>Standard Based Grading</vt:lpstr>
      <vt:lpstr>Standard Based Grading cont. </vt:lpstr>
      <vt:lpstr>Standard Based Grading cont. </vt:lpstr>
      <vt:lpstr>Tool Rights for Guest Access to Grade Book</vt:lpstr>
      <vt:lpstr>Tool Rights</vt:lpstr>
      <vt:lpstr>Tool Rights by Section</vt:lpstr>
      <vt:lpstr>Guest Access to the Gradebook</vt:lpstr>
      <vt:lpstr>Enrolling Students</vt:lpstr>
      <vt:lpstr>First Time Enrollments</vt:lpstr>
      <vt:lpstr>Student Locator</vt:lpstr>
      <vt:lpstr>Student Locator</vt:lpstr>
      <vt:lpstr>Create New Student</vt:lpstr>
      <vt:lpstr>Create New Student</vt:lpstr>
      <vt:lpstr>Enrollment Roll Forward</vt:lpstr>
      <vt:lpstr>Enrollment Roll Forward</vt:lpstr>
      <vt:lpstr>PowerPoint Presentation</vt:lpstr>
      <vt:lpstr>Enrollment Roll Forward</vt:lpstr>
      <vt:lpstr>Enrollment End Batch</vt:lpstr>
      <vt:lpstr>Enrollment End Batch</vt:lpstr>
      <vt:lpstr>Enrollment End Batch</vt:lpstr>
      <vt:lpstr>Enrollment Cleanup Wizard</vt:lpstr>
      <vt:lpstr>Enrollment Cleanup Wizard</vt:lpstr>
      <vt:lpstr>New Enrollment History</vt:lpstr>
      <vt:lpstr>New Enrollment History</vt:lpstr>
      <vt:lpstr>New Enrollment History</vt:lpstr>
      <vt:lpstr>Student Transfers</vt:lpstr>
      <vt:lpstr>Student Transfers</vt:lpstr>
      <vt:lpstr>Process Inbox</vt:lpstr>
      <vt:lpstr>Completing the Process</vt:lpstr>
      <vt:lpstr>Completing the Process</vt:lpstr>
      <vt:lpstr>Student Records Transfer</vt:lpstr>
      <vt:lpstr>Student Roster Setup</vt:lpstr>
      <vt:lpstr>Roster Copy</vt:lpstr>
      <vt:lpstr>Roster Setup</vt:lpstr>
      <vt:lpstr>Roster Setup</vt:lpstr>
      <vt:lpstr>Walk-In Scheduler</vt:lpstr>
      <vt:lpstr>Walk-In Scheduler</vt:lpstr>
      <vt:lpstr>Walk-In Scheduler</vt:lpstr>
      <vt:lpstr>Walk-in Scheduler</vt:lpstr>
      <vt:lpstr>Walk-in Scheduler</vt:lpstr>
      <vt:lpstr>Moving Students Mid-Year - Process</vt:lpstr>
      <vt:lpstr>Attendance</vt:lpstr>
      <vt:lpstr>Admin Setup</vt:lpstr>
      <vt:lpstr>Admin Setup</vt:lpstr>
      <vt:lpstr>Admin Setup - Classes</vt:lpstr>
      <vt:lpstr>Side Note - Lunch</vt:lpstr>
      <vt:lpstr>Attendance - Teacher</vt:lpstr>
      <vt:lpstr>Attendance - Office</vt:lpstr>
      <vt:lpstr>Attendance - Office</vt:lpstr>
      <vt:lpstr>PowerPoint Presentation</vt:lpstr>
      <vt:lpstr>Attendance - Office</vt:lpstr>
      <vt:lpstr>Attendance - Office</vt:lpstr>
      <vt:lpstr>Attendance - Office</vt:lpstr>
      <vt:lpstr>Attendance Letters</vt:lpstr>
      <vt:lpstr>Attendance Letter</vt:lpstr>
      <vt:lpstr>Attendance Letter</vt:lpstr>
      <vt:lpstr>Attendance Letter</vt:lpstr>
      <vt:lpstr>Attendance Messenger</vt:lpstr>
      <vt:lpstr>Attendance Messenger</vt:lpstr>
      <vt:lpstr>Attendance Messenger Scheduler</vt:lpstr>
      <vt:lpstr>Attendance Notes</vt:lpstr>
      <vt:lpstr>Updating behavior</vt:lpstr>
      <vt:lpstr>Behavior</vt:lpstr>
      <vt:lpstr>Behavior cont. </vt:lpstr>
      <vt:lpstr>FRAM</vt:lpstr>
      <vt:lpstr>Reminders</vt:lpstr>
      <vt:lpstr>Fall User Groups</vt:lpstr>
      <vt:lpstr>Data Management Staff</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to Infinite Campus” Training</dc:title>
  <dc:creator>Merriman, Judy</dc:creator>
  <cp:lastModifiedBy>Jung, Teri</cp:lastModifiedBy>
  <cp:revision>116</cp:revision>
  <cp:lastPrinted>2019-07-31T18:30:39Z</cp:lastPrinted>
  <dcterms:created xsi:type="dcterms:W3CDTF">2014-11-03T14:53:01Z</dcterms:created>
  <dcterms:modified xsi:type="dcterms:W3CDTF">2019-08-05T17:50:00Z</dcterms:modified>
</cp:coreProperties>
</file>