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314" r:id="rId3"/>
    <p:sldId id="315" r:id="rId4"/>
    <p:sldId id="321" r:id="rId5"/>
    <p:sldId id="322" r:id="rId6"/>
    <p:sldId id="316" r:id="rId7"/>
    <p:sldId id="302" r:id="rId8"/>
    <p:sldId id="268" r:id="rId9"/>
    <p:sldId id="303" r:id="rId10"/>
    <p:sldId id="261" r:id="rId11"/>
    <p:sldId id="257" r:id="rId12"/>
    <p:sldId id="283" r:id="rId13"/>
    <p:sldId id="281" r:id="rId14"/>
    <p:sldId id="290" r:id="rId15"/>
    <p:sldId id="299" r:id="rId16"/>
    <p:sldId id="266" r:id="rId17"/>
    <p:sldId id="273" r:id="rId18"/>
    <p:sldId id="305" r:id="rId19"/>
    <p:sldId id="319" r:id="rId20"/>
    <p:sldId id="306" r:id="rId21"/>
    <p:sldId id="267" r:id="rId22"/>
    <p:sldId id="318" r:id="rId23"/>
    <p:sldId id="308" r:id="rId24"/>
    <p:sldId id="309" r:id="rId25"/>
    <p:sldId id="310" r:id="rId26"/>
    <p:sldId id="311" r:id="rId27"/>
    <p:sldId id="312" r:id="rId28"/>
    <p:sldId id="313" r:id="rId29"/>
    <p:sldId id="320" r:id="rId30"/>
    <p:sldId id="263" r:id="rId31"/>
    <p:sldId id="307"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Y="1351">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78DC2D33-FE4B-4B2B-9A2F-1A3D8C94C2B9}" type="presOf" srcId="{47674A09-9520-420F-9F0B-B150E9454BB5}" destId="{CEF699C1-73B8-4B5E-AE13-87B8A23DED2D}"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1D891F6A-7E8C-4A79-8883-C263D456F02A}" type="presOf" srcId="{C23299B2-BC21-48F2-A684-87AC1328B708}" destId="{860136A2-BC36-4BC2-AC9F-4F15965CAAF2}" srcOrd="0" destOrd="0" presId="urn:microsoft.com/office/officeart/2005/8/layout/pyramid1"/>
    <dgm:cxn modelId="{36C20375-20CC-47A2-8B38-85520CE14FE5}" type="presOf" srcId="{47674A09-9520-420F-9F0B-B150E9454BB5}" destId="{E56AD7BB-BE5A-4291-A469-A249A6DDF639}" srcOrd="1" destOrd="0" presId="urn:microsoft.com/office/officeart/2005/8/layout/pyramid1"/>
    <dgm:cxn modelId="{A50C7285-C091-44D7-BDFD-64FE433AA926}" type="presParOf" srcId="{860136A2-BC36-4BC2-AC9F-4F15965CAAF2}" destId="{5DE2F9FD-84D6-47A0-B0C2-3E100271E551}" srcOrd="0" destOrd="0" presId="urn:microsoft.com/office/officeart/2005/8/layout/pyramid1"/>
    <dgm:cxn modelId="{5FE1993A-B5D0-4F4B-835F-77C1DC0B392A}" type="presParOf" srcId="{5DE2F9FD-84D6-47A0-B0C2-3E100271E551}" destId="{CEF699C1-73B8-4B5E-AE13-87B8A23DED2D}" srcOrd="0" destOrd="0" presId="urn:microsoft.com/office/officeart/2005/8/layout/pyramid1"/>
    <dgm:cxn modelId="{7CD81B04-7165-4C33-BEF7-9BCA18EA8488}"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a:t>Universal</a:t>
          </a:r>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a:t>Targeted</a:t>
          </a:r>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a:t>Intensive</a:t>
          </a:r>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F9C2EF04-0369-4D9C-B750-72EDC757DDA0}" type="presOf" srcId="{636B6905-8B07-4A8A-9920-CB8277CBCEC8}" destId="{762E8C8B-CBB3-47CF-BB93-4E34DA5A865B}"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91813A46-AE73-4B11-B3A3-D8E864B89075}" type="presOf" srcId="{18A232E2-9330-45BA-8F3D-94B65CEB4C6E}" destId="{CBF801E5-F605-4B6B-AD44-734A83015E31}"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E527FA9C-6FA9-4588-8864-30D819F21C93}" type="presOf" srcId="{B60BBE5F-A665-46F2-B919-1153C04CBD02}" destId="{D6BFCB8B-9EFA-490C-AAD3-ED7928DE275A}" srcOrd="0" destOrd="0" presId="urn:microsoft.com/office/officeart/2005/8/layout/arrow2"/>
    <dgm:cxn modelId="{D13C03E6-F4DF-4FF2-8633-F111ED19560A}" type="presOf" srcId="{7A39768E-39A6-4FA9-A4B1-F5CD4CB6EEAE}" destId="{C418DCAE-306E-4AF7-A07C-93313C08AC51}"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FD8DCDC7-A49C-4BBF-961D-3825D752DA56}" type="presParOf" srcId="{C418DCAE-306E-4AF7-A07C-93313C08AC51}" destId="{71BCD42B-AD35-4119-8173-705E9B203F4E}" srcOrd="0" destOrd="0" presId="urn:microsoft.com/office/officeart/2005/8/layout/arrow2"/>
    <dgm:cxn modelId="{E633A828-8C4F-4EDF-B7B8-32E34CAA3294}" type="presParOf" srcId="{C418DCAE-306E-4AF7-A07C-93313C08AC51}" destId="{1DC85ACA-369C-4434-B04E-417D8B11B123}" srcOrd="1" destOrd="0" presId="urn:microsoft.com/office/officeart/2005/8/layout/arrow2"/>
    <dgm:cxn modelId="{8AA9EBB1-EDD6-4E3D-870A-AF2E40925163}" type="presParOf" srcId="{1DC85ACA-369C-4434-B04E-417D8B11B123}" destId="{7A58CA06-7CF4-4880-8AFF-C27C46361B7A}" srcOrd="0" destOrd="0" presId="urn:microsoft.com/office/officeart/2005/8/layout/arrow2"/>
    <dgm:cxn modelId="{950D0D10-C3E7-44FC-9920-BBBE7F8A4398}" type="presParOf" srcId="{1DC85ACA-369C-4434-B04E-417D8B11B123}" destId="{CBF801E5-F605-4B6B-AD44-734A83015E31}" srcOrd="1" destOrd="0" presId="urn:microsoft.com/office/officeart/2005/8/layout/arrow2"/>
    <dgm:cxn modelId="{5273D3F1-1474-4BF5-B373-E1BEEEE1DB3D}" type="presParOf" srcId="{1DC85ACA-369C-4434-B04E-417D8B11B123}" destId="{486B20C5-91A5-4C36-8053-3B9ACF3D938D}" srcOrd="2" destOrd="0" presId="urn:microsoft.com/office/officeart/2005/8/layout/arrow2"/>
    <dgm:cxn modelId="{020818E7-8A77-4DCE-90C5-F9BD9FFEBB27}" type="presParOf" srcId="{1DC85ACA-369C-4434-B04E-417D8B11B123}" destId="{762E8C8B-CBB3-47CF-BB93-4E34DA5A865B}" srcOrd="3" destOrd="0" presId="urn:microsoft.com/office/officeart/2005/8/layout/arrow2"/>
    <dgm:cxn modelId="{45CBDF8E-D73E-40C4-A645-552210A75CCC}" type="presParOf" srcId="{1DC85ACA-369C-4434-B04E-417D8B11B123}" destId="{CC2DC6BB-4BD5-444C-A232-89F7B6D9B5AD}" srcOrd="4" destOrd="0" presId="urn:microsoft.com/office/officeart/2005/8/layout/arrow2"/>
    <dgm:cxn modelId="{1A42B470-75A5-4E52-8256-30131EC8620F}"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5791200" cy="4948534"/>
        </a:xfrm>
        <a:prstGeom prst="trapezoid">
          <a:avLst>
            <a:gd name="adj" fmla="val 58514"/>
          </a:avLst>
        </a:prstGeom>
        <a:gradFill rotWithShape="0">
          <a:gsLst>
            <a:gs pos="0">
              <a:srgbClr val="CC0000"/>
            </a:gs>
            <a:gs pos="18000">
              <a:srgbClr val="FFFF99"/>
            </a:gs>
            <a:gs pos="50000">
              <a:srgbClr val="66FF33"/>
            </a:gs>
            <a:gs pos="65000">
              <a:srgbClr val="33CC33"/>
            </a:gs>
            <a:gs pos="82000">
              <a:srgbClr val="009900"/>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5791200" cy="4948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18467" y="601618"/>
          <a:ext cx="4651375" cy="3956488"/>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02363" y="4590254"/>
          <a:ext cx="394543" cy="394545"/>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47346" y="3948361"/>
          <a:ext cx="2351955" cy="57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81"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Universal</a:t>
          </a:r>
        </a:p>
      </dsp:txBody>
      <dsp:txXfrm>
        <a:off x="247346" y="3948361"/>
        <a:ext cx="2351955" cy="573489"/>
      </dsp:txXfrm>
    </dsp:sp>
    <dsp:sp modelId="{486B20C5-91A5-4C36-8053-3B9ACF3D938D}">
      <dsp:nvSpPr>
        <dsp:cNvPr id="0" name=""/>
        <dsp:cNvSpPr/>
      </dsp:nvSpPr>
      <dsp:spPr>
        <a:xfrm>
          <a:off x="2238817" y="2059358"/>
          <a:ext cx="218614" cy="218614"/>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383099" y="1560930"/>
          <a:ext cx="2037034" cy="566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39"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Targeted</a:t>
          </a:r>
        </a:p>
      </dsp:txBody>
      <dsp:txXfrm>
        <a:off x="1383099" y="1560930"/>
        <a:ext cx="2037034" cy="566829"/>
      </dsp:txXfrm>
    </dsp:sp>
    <dsp:sp modelId="{CC2DC6BB-4BD5-444C-A232-89F7B6D9B5AD}">
      <dsp:nvSpPr>
        <dsp:cNvPr id="0" name=""/>
        <dsp:cNvSpPr/>
      </dsp:nvSpPr>
      <dsp:spPr>
        <a:xfrm>
          <a:off x="3264855" y="1170123"/>
          <a:ext cx="302339" cy="302339"/>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691597" y="577293"/>
          <a:ext cx="2073962" cy="442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03"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Intensive</a:t>
          </a:r>
        </a:p>
      </dsp:txBody>
      <dsp:txXfrm>
        <a:off x="1691597" y="577293"/>
        <a:ext cx="2073962" cy="4420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FE3DF9-2ADB-4650-8F8F-20C303BF74ED}" type="datetimeFigureOut">
              <a:rPr lang="en-US" smtClean="0"/>
              <a:t>12/20/2018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8161BC-8330-4036-865D-917DE3AA14D4}" type="slidenum">
              <a:rPr lang="en-US" smtClean="0"/>
              <a:t>‹#›</a:t>
            </a:fld>
            <a:endParaRPr lang="en-US"/>
          </a:p>
        </p:txBody>
      </p:sp>
    </p:spTree>
    <p:extLst>
      <p:ext uri="{BB962C8B-B14F-4D97-AF65-F5344CB8AC3E}">
        <p14:creationId xmlns:p14="http://schemas.microsoft.com/office/powerpoint/2010/main" val="150977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rPr>
              <a:t>MTSS can be viewed as a framework</a:t>
            </a:r>
            <a:r>
              <a:rPr lang="en-US" baseline="0" dirty="0">
                <a:latin typeface="Calibri" charset="0"/>
              </a:rPr>
              <a:t> that incorporates a </a:t>
            </a:r>
            <a:r>
              <a:rPr lang="en-US" b="1" u="sng" baseline="0" dirty="0">
                <a:latin typeface="Calibri" charset="0"/>
              </a:rPr>
              <a:t>systematic</a:t>
            </a:r>
            <a:r>
              <a:rPr lang="en-US" baseline="0" dirty="0">
                <a:latin typeface="Calibri" charset="0"/>
              </a:rPr>
              <a:t> collection and analysis of data for use in decision making and development of systems to support adults in implementation of practices that are identified as effective for producing social and academic outcomes for students.</a:t>
            </a:r>
          </a:p>
          <a:p>
            <a:pPr defTabSz="931774">
              <a:spcBef>
                <a:spcPct val="0"/>
              </a:spcBef>
              <a:defRPr/>
            </a:pPr>
            <a:r>
              <a:rPr lang="en-US" dirty="0">
                <a:latin typeface="Calibri" charset="0"/>
              </a:rPr>
              <a:t>Adapted from </a:t>
            </a:r>
            <a:r>
              <a:rPr lang="en-US" dirty="0" err="1">
                <a:latin typeface="Calibri" charset="0"/>
              </a:rPr>
              <a:t>Sugai</a:t>
            </a:r>
            <a:endParaRPr lang="en-US" dirty="0">
              <a:latin typeface="Calibri" charset="0"/>
            </a:endParaRPr>
          </a:p>
          <a:p>
            <a:pPr eaLnBrk="1" hangingPunct="1">
              <a:spcBef>
                <a:spcPct val="0"/>
              </a:spcBef>
            </a:pPr>
            <a:endParaRPr lang="en-US" baseline="0" dirty="0">
              <a:latin typeface="Calibri" charset="0"/>
            </a:endParaRP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12/20/2018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5155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938A0F5D-C67A-42DB-8C42-E7C1B6F9F225}" type="slidenum">
              <a:rPr lang="en-US"/>
              <a:pPr/>
              <a:t>9</a:t>
            </a:fld>
            <a:endParaRPr lang="en-US"/>
          </a:p>
        </p:txBody>
      </p:sp>
      <p:sp>
        <p:nvSpPr>
          <p:cNvPr id="12290" name="Rectangle 6"/>
          <p:cNvSpPr txBox="1">
            <a:spLocks noGrp="1" noChangeArrowheads="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1200">
                <a:latin typeface="Calibri" pitchFamily="34" charset="0"/>
              </a:rPr>
              <a:t>(c) Dean Fixsen, Karen Blase, Robert Horner, George Sugai, 2008</a:t>
            </a:r>
          </a:p>
        </p:txBody>
      </p:sp>
      <p:sp>
        <p:nvSpPr>
          <p:cNvPr id="12291"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26B53261-0828-4F67-A8D2-D03E06CEB92B}" type="slidenum">
              <a:rPr lang="en-US" sz="1200">
                <a:latin typeface="Calibri" pitchFamily="34" charset="0"/>
              </a:rPr>
              <a:pPr algn="r" eaLnBrk="1" hangingPunct="1"/>
              <a:t>9</a:t>
            </a:fld>
            <a:endParaRPr lang="en-US" sz="1200">
              <a:latin typeface="Calibri" pitchFamily="34" charset="0"/>
            </a:endParaRPr>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xfrm>
            <a:off x="934720" y="4415790"/>
            <a:ext cx="5140960" cy="4183380"/>
          </a:xfrm>
        </p:spPr>
        <p:txBody>
          <a:bodyPr/>
          <a:lstStyle/>
          <a:p>
            <a:pPr>
              <a:spcBef>
                <a:spcPct val="0"/>
              </a:spcBef>
            </a:pPr>
            <a:r>
              <a:rPr lang="en-US"/>
              <a:t>Although three tiers are the ones most often seen, an RtI model can have any number of tiers. </a:t>
            </a:r>
          </a:p>
          <a:p>
            <a:pPr>
              <a:spcBef>
                <a:spcPct val="0"/>
              </a:spcBef>
            </a:pPr>
            <a:r>
              <a:rPr lang="en-US"/>
              <a:t>One misinterpretation to guard against is that tier 1 is general education, tier 2 is Title I and tier 3 is Special Education. This is a common misunderstanding and could lead to simply keeping the historical system and calling it RtI. General ed., title I and special education are resources for providing Universal interventions, supplemental interventions and intensive interventions. There are students, for example, who  need intensive intervention who do not qualify for special education ( ELL, gifted and talented, students who have missed a lot of school).  The focus of this model is primarily on the Nature and Intensity of instruction that students need. </a:t>
            </a:r>
          </a:p>
        </p:txBody>
      </p:sp>
    </p:spTree>
    <p:extLst>
      <p:ext uri="{BB962C8B-B14F-4D97-AF65-F5344CB8AC3E}">
        <p14:creationId xmlns:p14="http://schemas.microsoft.com/office/powerpoint/2010/main" val="353005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8A09301-B486-4AFA-B166-7E159D172F4D}" type="slidenum">
              <a:rPr lang="en-US" smtClean="0"/>
              <a:t>12</a:t>
            </a:fld>
            <a:endParaRPr lang="en-US"/>
          </a:p>
        </p:txBody>
      </p:sp>
    </p:spTree>
    <p:extLst>
      <p:ext uri="{BB962C8B-B14F-4D97-AF65-F5344CB8AC3E}">
        <p14:creationId xmlns:p14="http://schemas.microsoft.com/office/powerpoint/2010/main" val="362185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09301-B486-4AFA-B166-7E159D172F4D}" type="slidenum">
              <a:rPr lang="en-US" smtClean="0"/>
              <a:t>14</a:t>
            </a:fld>
            <a:endParaRPr lang="en-US"/>
          </a:p>
        </p:txBody>
      </p:sp>
    </p:spTree>
    <p:extLst>
      <p:ext uri="{BB962C8B-B14F-4D97-AF65-F5344CB8AC3E}">
        <p14:creationId xmlns:p14="http://schemas.microsoft.com/office/powerpoint/2010/main" val="252449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Times New Roman" pitchFamily="18" charset="0"/>
              </a:rPr>
              <a:t>Animated slide with two points:</a:t>
            </a:r>
          </a:p>
          <a:p>
            <a:pPr marL="232911" indent="-232911">
              <a:buFontTx/>
              <a:buAutoNum type="arabicPeriod"/>
              <a:defRPr/>
            </a:pPr>
            <a:r>
              <a:rPr lang="en-US" dirty="0">
                <a:latin typeface="Times New Roman" pitchFamily="18" charset="0"/>
              </a:rPr>
              <a:t>Example of ONE student who needs different levels of support depending upon skill set in each areas</a:t>
            </a:r>
          </a:p>
          <a:p>
            <a:pPr marL="232911" indent="-232911">
              <a:buFontTx/>
              <a:buAutoNum type="arabicPeriod"/>
              <a:defRPr/>
            </a:pPr>
            <a:r>
              <a:rPr lang="en-US" dirty="0">
                <a:latin typeface="Times New Roman" pitchFamily="18" charset="0"/>
              </a:rPr>
              <a:t>Label the level of support (universal, targeted, intensive), not the individual (“tier 2 kid”, “tier 3 kid”)</a:t>
            </a:r>
          </a:p>
          <a:p>
            <a:pPr eaLnBrk="1" hangingPunct="1">
              <a:spcBef>
                <a:spcPct val="0"/>
              </a:spcBef>
            </a:pPr>
            <a:endParaRPr lang="en-US" dirty="0">
              <a:latin typeface="Calibri" charset="0"/>
            </a:endParaRP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12/20/2018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3709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 a triangle</a:t>
            </a:r>
            <a:r>
              <a:rPr lang="en-US" baseline="0" dirty="0"/>
              <a:t> egg </a:t>
            </a:r>
            <a:r>
              <a:rPr lang="en-US" dirty="0"/>
              <a:t>Template </a:t>
            </a:r>
          </a:p>
        </p:txBody>
      </p:sp>
      <p:sp>
        <p:nvSpPr>
          <p:cNvPr id="4" name="Slide Number Placeholder 3"/>
          <p:cNvSpPr>
            <a:spLocks noGrp="1"/>
          </p:cNvSpPr>
          <p:nvPr>
            <p:ph type="sldNum" sz="quarter" idx="10"/>
          </p:nvPr>
        </p:nvSpPr>
        <p:spPr/>
        <p:txBody>
          <a:bodyPr/>
          <a:lstStyle/>
          <a:p>
            <a:pPr>
              <a:defRPr/>
            </a:pPr>
            <a:fld id="{9F16C9A8-0157-489B-B755-9E596ACDB690}" type="slidenum">
              <a:rPr lang="en-US" smtClean="0"/>
              <a:pPr>
                <a:defRPr/>
              </a:pPr>
              <a:t>21</a:t>
            </a:fld>
            <a:endParaRPr lang="en-US"/>
          </a:p>
        </p:txBody>
      </p:sp>
    </p:spTree>
    <p:extLst>
      <p:ext uri="{BB962C8B-B14F-4D97-AF65-F5344CB8AC3E}">
        <p14:creationId xmlns:p14="http://schemas.microsoft.com/office/powerpoint/2010/main" val="69287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4CE623-6539-42F0-9CA0-C5470A2D1E3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6791-6A82-435A-B1A1-1A9D6233450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60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4CE623-6539-42F0-9CA0-C5470A2D1E3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6791-6A82-435A-B1A1-1A9D62334509}" type="slidenum">
              <a:rPr lang="en-US" smtClean="0"/>
              <a:t>‹#›</a:t>
            </a:fld>
            <a:endParaRPr lang="en-US"/>
          </a:p>
        </p:txBody>
      </p:sp>
    </p:spTree>
    <p:extLst>
      <p:ext uri="{BB962C8B-B14F-4D97-AF65-F5344CB8AC3E}">
        <p14:creationId xmlns:p14="http://schemas.microsoft.com/office/powerpoint/2010/main" val="265000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4CE623-6539-42F0-9CA0-C5470A2D1E3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6791-6A82-435A-B1A1-1A9D62334509}" type="slidenum">
              <a:rPr lang="en-US" smtClean="0"/>
              <a:t>‹#›</a:t>
            </a:fld>
            <a:endParaRPr lang="en-US"/>
          </a:p>
        </p:txBody>
      </p:sp>
    </p:spTree>
    <p:extLst>
      <p:ext uri="{BB962C8B-B14F-4D97-AF65-F5344CB8AC3E}">
        <p14:creationId xmlns:p14="http://schemas.microsoft.com/office/powerpoint/2010/main" val="155318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4CE623-6539-42F0-9CA0-C5470A2D1E3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6791-6A82-435A-B1A1-1A9D62334509}" type="slidenum">
              <a:rPr lang="en-US" smtClean="0"/>
              <a:t>‹#›</a:t>
            </a:fld>
            <a:endParaRPr lang="en-US"/>
          </a:p>
        </p:txBody>
      </p:sp>
    </p:spTree>
    <p:extLst>
      <p:ext uri="{BB962C8B-B14F-4D97-AF65-F5344CB8AC3E}">
        <p14:creationId xmlns:p14="http://schemas.microsoft.com/office/powerpoint/2010/main" val="151584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4CE623-6539-42F0-9CA0-C5470A2D1E3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6791-6A82-435A-B1A1-1A9D6233450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12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4CE623-6539-42F0-9CA0-C5470A2D1E33}"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06791-6A82-435A-B1A1-1A9D62334509}" type="slidenum">
              <a:rPr lang="en-US" smtClean="0"/>
              <a:t>‹#›</a:t>
            </a:fld>
            <a:endParaRPr lang="en-US"/>
          </a:p>
        </p:txBody>
      </p:sp>
    </p:spTree>
    <p:extLst>
      <p:ext uri="{BB962C8B-B14F-4D97-AF65-F5344CB8AC3E}">
        <p14:creationId xmlns:p14="http://schemas.microsoft.com/office/powerpoint/2010/main" val="344588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4CE623-6539-42F0-9CA0-C5470A2D1E33}"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06791-6A82-435A-B1A1-1A9D62334509}" type="slidenum">
              <a:rPr lang="en-US" smtClean="0"/>
              <a:t>‹#›</a:t>
            </a:fld>
            <a:endParaRPr lang="en-US"/>
          </a:p>
        </p:txBody>
      </p:sp>
    </p:spTree>
    <p:extLst>
      <p:ext uri="{BB962C8B-B14F-4D97-AF65-F5344CB8AC3E}">
        <p14:creationId xmlns:p14="http://schemas.microsoft.com/office/powerpoint/2010/main" val="36477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4CE623-6539-42F0-9CA0-C5470A2D1E33}"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06791-6A82-435A-B1A1-1A9D62334509}" type="slidenum">
              <a:rPr lang="en-US" smtClean="0"/>
              <a:t>‹#›</a:t>
            </a:fld>
            <a:endParaRPr lang="en-US"/>
          </a:p>
        </p:txBody>
      </p:sp>
    </p:spTree>
    <p:extLst>
      <p:ext uri="{BB962C8B-B14F-4D97-AF65-F5344CB8AC3E}">
        <p14:creationId xmlns:p14="http://schemas.microsoft.com/office/powerpoint/2010/main" val="327678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4CE623-6539-42F0-9CA0-C5470A2D1E33}" type="datetimeFigureOut">
              <a:rPr lang="en-US" smtClean="0"/>
              <a:t>12/20/2018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2706791-6A82-435A-B1A1-1A9D62334509}" type="slidenum">
              <a:rPr lang="en-US" smtClean="0"/>
              <a:t>‹#›</a:t>
            </a:fld>
            <a:endParaRPr lang="en-US"/>
          </a:p>
        </p:txBody>
      </p:sp>
    </p:spTree>
    <p:extLst>
      <p:ext uri="{BB962C8B-B14F-4D97-AF65-F5344CB8AC3E}">
        <p14:creationId xmlns:p14="http://schemas.microsoft.com/office/powerpoint/2010/main" val="264228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4CE623-6539-42F0-9CA0-C5470A2D1E33}" type="datetimeFigureOut">
              <a:rPr lang="en-US" smtClean="0"/>
              <a:t>12/20/2018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706791-6A82-435A-B1A1-1A9D62334509}" type="slidenum">
              <a:rPr lang="en-US" smtClean="0"/>
              <a:t>‹#›</a:t>
            </a:fld>
            <a:endParaRPr lang="en-US"/>
          </a:p>
        </p:txBody>
      </p:sp>
    </p:spTree>
    <p:extLst>
      <p:ext uri="{BB962C8B-B14F-4D97-AF65-F5344CB8AC3E}">
        <p14:creationId xmlns:p14="http://schemas.microsoft.com/office/powerpoint/2010/main" val="207352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4CE623-6539-42F0-9CA0-C5470A2D1E33}"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06791-6A82-435A-B1A1-1A9D62334509}" type="slidenum">
              <a:rPr lang="en-US" smtClean="0"/>
              <a:t>‹#›</a:t>
            </a:fld>
            <a:endParaRPr lang="en-US"/>
          </a:p>
        </p:txBody>
      </p:sp>
    </p:spTree>
    <p:extLst>
      <p:ext uri="{BB962C8B-B14F-4D97-AF65-F5344CB8AC3E}">
        <p14:creationId xmlns:p14="http://schemas.microsoft.com/office/powerpoint/2010/main" val="380447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4CE623-6539-42F0-9CA0-C5470A2D1E33}" type="datetimeFigureOut">
              <a:rPr lang="en-US" smtClean="0"/>
              <a:t>12/20/2018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706791-6A82-435A-B1A1-1A9D6233450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2382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Rebecca.cain@state.sd.u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pbis.org/" TargetMode="External"/><Relationship Id="rId3" Type="http://schemas.openxmlformats.org/officeDocument/2006/relationships/hyperlink" Target="http://miblsi.cenmi.org/" TargetMode="External"/><Relationship Id="rId7" Type="http://schemas.openxmlformats.org/officeDocument/2006/relationships/hyperlink" Target="http://www.rtinetwork.org/" TargetMode="External"/><Relationship Id="rId2" Type="http://schemas.openxmlformats.org/officeDocument/2006/relationships/hyperlink" Target="mailto:rebecca.cain@state.sd.us" TargetMode="External"/><Relationship Id="rId1" Type="http://schemas.openxmlformats.org/officeDocument/2006/relationships/slideLayout" Target="../slideLayouts/slideLayout2.xml"/><Relationship Id="rId6" Type="http://schemas.openxmlformats.org/officeDocument/2006/relationships/hyperlink" Target="http://doe.sd.gov/oess/mtss.aspx" TargetMode="External"/><Relationship Id="rId5" Type="http://schemas.openxmlformats.org/officeDocument/2006/relationships/hyperlink" Target="http://www.kansasmtss.org/" TargetMode="External"/><Relationship Id="rId4" Type="http://schemas.openxmlformats.org/officeDocument/2006/relationships/hyperlink" Target="http://www.florida-rti.org/floridamtss/index.htm" TargetMode="Externa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650A-2192-4D4C-933D-E8AC7AE2C07F}"/>
              </a:ext>
            </a:extLst>
          </p:cNvPr>
          <p:cNvSpPr>
            <a:spLocks noGrp="1"/>
          </p:cNvSpPr>
          <p:nvPr>
            <p:ph type="ctrTitle"/>
          </p:nvPr>
        </p:nvSpPr>
        <p:spPr>
          <a:xfrm>
            <a:off x="1097280" y="758952"/>
            <a:ext cx="10058400" cy="2026778"/>
          </a:xfrm>
        </p:spPr>
        <p:txBody>
          <a:bodyPr>
            <a:normAutofit fontScale="90000"/>
          </a:bodyPr>
          <a:lstStyle/>
          <a:p>
            <a:r>
              <a:rPr lang="en-US" dirty="0"/>
              <a:t>The Multi-tiered System of Supports Initiative </a:t>
            </a:r>
          </a:p>
        </p:txBody>
      </p:sp>
      <p:pic>
        <p:nvPicPr>
          <p:cNvPr id="5" name="Picture 4">
            <a:extLst>
              <a:ext uri="{FF2B5EF4-FFF2-40B4-BE49-F238E27FC236}">
                <a16:creationId xmlns:a16="http://schemas.microsoft.com/office/drawing/2014/main" id="{95B0496C-D2AD-46BB-81E1-1452BF96EFA6}"/>
              </a:ext>
            </a:extLst>
          </p:cNvPr>
          <p:cNvPicPr>
            <a:picLocks noChangeAspect="1"/>
          </p:cNvPicPr>
          <p:nvPr/>
        </p:nvPicPr>
        <p:blipFill>
          <a:blip r:embed="rId2"/>
          <a:stretch>
            <a:fillRect/>
          </a:stretch>
        </p:blipFill>
        <p:spPr>
          <a:xfrm>
            <a:off x="3871022" y="3489321"/>
            <a:ext cx="2566638" cy="1932599"/>
          </a:xfrm>
          <a:prstGeom prst="rect">
            <a:avLst/>
          </a:prstGeom>
        </p:spPr>
      </p:pic>
      <p:sp>
        <p:nvSpPr>
          <p:cNvPr id="4" name="Subtitle 3">
            <a:extLst>
              <a:ext uri="{FF2B5EF4-FFF2-40B4-BE49-F238E27FC236}">
                <a16:creationId xmlns:a16="http://schemas.microsoft.com/office/drawing/2014/main" id="{C5DD76EB-7E88-47B3-8BC4-86CB6F1E2884}"/>
              </a:ext>
            </a:extLst>
          </p:cNvPr>
          <p:cNvSpPr>
            <a:spLocks noGrp="1"/>
          </p:cNvSpPr>
          <p:nvPr>
            <p:ph type="subTitle" idx="1"/>
          </p:nvPr>
        </p:nvSpPr>
        <p:spPr/>
        <p:txBody>
          <a:bodyPr/>
          <a:lstStyle/>
          <a:p>
            <a:endParaRPr lang="en-US" dirty="0"/>
          </a:p>
        </p:txBody>
      </p:sp>
      <p:sp>
        <p:nvSpPr>
          <p:cNvPr id="7" name="TextBox 6">
            <a:extLst>
              <a:ext uri="{FF2B5EF4-FFF2-40B4-BE49-F238E27FC236}">
                <a16:creationId xmlns:a16="http://schemas.microsoft.com/office/drawing/2014/main" id="{F8E77E19-296F-4E76-8512-F99B3BFA14AB}"/>
              </a:ext>
            </a:extLst>
          </p:cNvPr>
          <p:cNvSpPr txBox="1"/>
          <p:nvPr/>
        </p:nvSpPr>
        <p:spPr>
          <a:xfrm>
            <a:off x="925034" y="3753293"/>
            <a:ext cx="3009014" cy="646331"/>
          </a:xfrm>
          <a:prstGeom prst="rect">
            <a:avLst/>
          </a:prstGeom>
          <a:noFill/>
        </p:spPr>
        <p:txBody>
          <a:bodyPr wrap="square" rtlCol="0">
            <a:spAutoFit/>
          </a:bodyPr>
          <a:lstStyle/>
          <a:p>
            <a:endParaRPr lang="en-US" dirty="0"/>
          </a:p>
          <a:p>
            <a:r>
              <a:rPr lang="en-US" dirty="0"/>
              <a:t>Response to Intervention (RtI)</a:t>
            </a:r>
          </a:p>
        </p:txBody>
      </p:sp>
      <p:sp>
        <p:nvSpPr>
          <p:cNvPr id="8" name="TextBox 7">
            <a:extLst>
              <a:ext uri="{FF2B5EF4-FFF2-40B4-BE49-F238E27FC236}">
                <a16:creationId xmlns:a16="http://schemas.microsoft.com/office/drawing/2014/main" id="{7D38909A-93FC-477C-9553-3E95FDE3A5BA}"/>
              </a:ext>
            </a:extLst>
          </p:cNvPr>
          <p:cNvSpPr txBox="1"/>
          <p:nvPr/>
        </p:nvSpPr>
        <p:spPr>
          <a:xfrm>
            <a:off x="6549656" y="3753293"/>
            <a:ext cx="5764055" cy="646331"/>
          </a:xfrm>
          <a:prstGeom prst="rect">
            <a:avLst/>
          </a:prstGeom>
          <a:noFill/>
        </p:spPr>
        <p:txBody>
          <a:bodyPr wrap="square" rtlCol="0">
            <a:spAutoFit/>
          </a:bodyPr>
          <a:lstStyle/>
          <a:p>
            <a:endParaRPr lang="en-US" dirty="0"/>
          </a:p>
          <a:p>
            <a:r>
              <a:rPr lang="en-US" dirty="0"/>
              <a:t>Positive Behavioral Interventions and Supports (PBIS)</a:t>
            </a:r>
          </a:p>
        </p:txBody>
      </p:sp>
      <p:pic>
        <p:nvPicPr>
          <p:cNvPr id="3" name="Picture 2">
            <a:extLst>
              <a:ext uri="{FF2B5EF4-FFF2-40B4-BE49-F238E27FC236}">
                <a16:creationId xmlns:a16="http://schemas.microsoft.com/office/drawing/2014/main" id="{B1FC8E28-C973-4342-AC37-CE85146DF7C3}"/>
              </a:ext>
            </a:extLst>
          </p:cNvPr>
          <p:cNvPicPr>
            <a:picLocks noChangeAspect="1"/>
          </p:cNvPicPr>
          <p:nvPr/>
        </p:nvPicPr>
        <p:blipFill>
          <a:blip r:embed="rId3"/>
          <a:stretch>
            <a:fillRect/>
          </a:stretch>
        </p:blipFill>
        <p:spPr>
          <a:xfrm>
            <a:off x="8569842" y="5654618"/>
            <a:ext cx="3122428" cy="690803"/>
          </a:xfrm>
          <a:prstGeom prst="rect">
            <a:avLst/>
          </a:prstGeom>
        </p:spPr>
      </p:pic>
    </p:spTree>
    <p:extLst>
      <p:ext uri="{BB962C8B-B14F-4D97-AF65-F5344CB8AC3E}">
        <p14:creationId xmlns:p14="http://schemas.microsoft.com/office/powerpoint/2010/main" val="26946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FE15-F1C9-4F75-8851-1769367D9623}"/>
              </a:ext>
            </a:extLst>
          </p:cNvPr>
          <p:cNvSpPr>
            <a:spLocks noGrp="1"/>
          </p:cNvSpPr>
          <p:nvPr>
            <p:ph type="title"/>
          </p:nvPr>
        </p:nvSpPr>
        <p:spPr/>
        <p:txBody>
          <a:bodyPr/>
          <a:lstStyle/>
          <a:p>
            <a:r>
              <a:rPr lang="en-US" dirty="0"/>
              <a:t>MTSS=Whole Child Approach </a:t>
            </a:r>
          </a:p>
        </p:txBody>
      </p:sp>
      <p:sp>
        <p:nvSpPr>
          <p:cNvPr id="4" name="Content Placeholder 3">
            <a:extLst>
              <a:ext uri="{FF2B5EF4-FFF2-40B4-BE49-F238E27FC236}">
                <a16:creationId xmlns:a16="http://schemas.microsoft.com/office/drawing/2014/main" id="{F34C79C9-63CF-40FE-B87D-393D3443E044}"/>
              </a:ext>
            </a:extLst>
          </p:cNvPr>
          <p:cNvSpPr>
            <a:spLocks noGrp="1"/>
          </p:cNvSpPr>
          <p:nvPr>
            <p:ph idx="1"/>
          </p:nvPr>
        </p:nvSpPr>
        <p:spPr>
          <a:xfrm>
            <a:off x="1235503" y="1870002"/>
            <a:ext cx="10058400" cy="4023360"/>
          </a:xfrm>
        </p:spPr>
        <p:txBody>
          <a:bodyPr/>
          <a:lstStyle/>
          <a:p>
            <a:r>
              <a:rPr lang="en-US" dirty="0"/>
              <a:t>Behavior and academics need to be looked at together.</a:t>
            </a:r>
          </a:p>
          <a:p>
            <a:pPr lvl="1"/>
            <a:r>
              <a:rPr lang="en-US" dirty="0"/>
              <a:t>Is the academic issue caused because the student is not in the classroom to receive instruction?</a:t>
            </a:r>
          </a:p>
          <a:p>
            <a:pPr lvl="1"/>
            <a:r>
              <a:rPr lang="en-US" dirty="0"/>
              <a:t>Is the behavior issue caused by academic frustration? </a:t>
            </a:r>
          </a:p>
          <a:p>
            <a:pPr lvl="1"/>
            <a:r>
              <a:rPr lang="en-US" dirty="0"/>
              <a:t>Do your current TAT/SAT teams consider both?</a:t>
            </a:r>
          </a:p>
          <a:p>
            <a:pPr lvl="1"/>
            <a:endParaRPr lang="en-US" dirty="0"/>
          </a:p>
        </p:txBody>
      </p:sp>
      <p:pic>
        <p:nvPicPr>
          <p:cNvPr id="5" name="Picture 2">
            <a:extLst>
              <a:ext uri="{FF2B5EF4-FFF2-40B4-BE49-F238E27FC236}">
                <a16:creationId xmlns:a16="http://schemas.microsoft.com/office/drawing/2014/main" id="{5F84E28F-5CB8-43E6-9703-89CED5CA2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851" y="3146619"/>
            <a:ext cx="5188688" cy="307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5A55F0A8-4A7D-4F30-A83A-25B56A0D223B}"/>
              </a:ext>
            </a:extLst>
          </p:cNvPr>
          <p:cNvSpPr/>
          <p:nvPr/>
        </p:nvSpPr>
        <p:spPr>
          <a:xfrm>
            <a:off x="3678864" y="3976577"/>
            <a:ext cx="1052193" cy="369332"/>
          </a:xfrm>
          <a:prstGeom prst="rect">
            <a:avLst/>
          </a:prstGeom>
        </p:spPr>
        <p:txBody>
          <a:bodyPr wrap="square">
            <a:spAutoFit/>
          </a:bodyPr>
          <a:lstStyle/>
          <a:p>
            <a:r>
              <a:rPr lang="en-US" dirty="0">
                <a:solidFill>
                  <a:schemeClr val="bg1"/>
                </a:solidFill>
              </a:rPr>
              <a:t>Behavior</a:t>
            </a:r>
            <a:endParaRPr lang="en-US" dirty="0"/>
          </a:p>
        </p:txBody>
      </p:sp>
      <p:sp>
        <p:nvSpPr>
          <p:cNvPr id="6" name="Rectangle 5">
            <a:extLst>
              <a:ext uri="{FF2B5EF4-FFF2-40B4-BE49-F238E27FC236}">
                <a16:creationId xmlns:a16="http://schemas.microsoft.com/office/drawing/2014/main" id="{7856849C-5C25-4171-801F-0FE1BBD7ACF1}"/>
              </a:ext>
            </a:extLst>
          </p:cNvPr>
          <p:cNvSpPr/>
          <p:nvPr/>
        </p:nvSpPr>
        <p:spPr>
          <a:xfrm>
            <a:off x="5762848" y="3921440"/>
            <a:ext cx="1339702" cy="923330"/>
          </a:xfrm>
          <a:prstGeom prst="rect">
            <a:avLst/>
          </a:prstGeom>
        </p:spPr>
        <p:txBody>
          <a:bodyPr wrap="square">
            <a:spAutoFit/>
          </a:bodyPr>
          <a:lstStyle/>
          <a:p>
            <a:r>
              <a:rPr lang="en-US" dirty="0"/>
              <a:t>    </a:t>
            </a:r>
          </a:p>
          <a:p>
            <a:r>
              <a:rPr lang="en-US" dirty="0"/>
              <a:t>                           </a:t>
            </a:r>
            <a:r>
              <a:rPr lang="en-US" dirty="0">
                <a:solidFill>
                  <a:schemeClr val="bg1"/>
                </a:solidFill>
              </a:rPr>
              <a:t>Academics</a:t>
            </a:r>
          </a:p>
        </p:txBody>
      </p:sp>
      <p:sp>
        <p:nvSpPr>
          <p:cNvPr id="7" name="TextBox 6">
            <a:extLst>
              <a:ext uri="{FF2B5EF4-FFF2-40B4-BE49-F238E27FC236}">
                <a16:creationId xmlns:a16="http://schemas.microsoft.com/office/drawing/2014/main" id="{F55351EB-40E4-4FC1-8D7B-E25190E4FC0B}"/>
              </a:ext>
            </a:extLst>
          </p:cNvPr>
          <p:cNvSpPr txBox="1"/>
          <p:nvPr/>
        </p:nvSpPr>
        <p:spPr>
          <a:xfrm>
            <a:off x="4401626" y="5614818"/>
            <a:ext cx="3388748" cy="523220"/>
          </a:xfrm>
          <a:prstGeom prst="rect">
            <a:avLst/>
          </a:prstGeom>
          <a:noFill/>
        </p:spPr>
        <p:txBody>
          <a:bodyPr wrap="none" rtlCol="0">
            <a:spAutoFit/>
          </a:bodyPr>
          <a:lstStyle/>
          <a:p>
            <a:r>
              <a:rPr lang="en-US" sz="2800" dirty="0"/>
              <a:t>Kids need both to fly! </a:t>
            </a:r>
          </a:p>
        </p:txBody>
      </p:sp>
      <p:pic>
        <p:nvPicPr>
          <p:cNvPr id="8" name="Picture 7">
            <a:extLst>
              <a:ext uri="{FF2B5EF4-FFF2-40B4-BE49-F238E27FC236}">
                <a16:creationId xmlns:a16="http://schemas.microsoft.com/office/drawing/2014/main" id="{0003E37D-3422-4E84-B52B-F82991D9D7C9}"/>
              </a:ext>
            </a:extLst>
          </p:cNvPr>
          <p:cNvPicPr>
            <a:picLocks noChangeAspect="1"/>
          </p:cNvPicPr>
          <p:nvPr/>
        </p:nvPicPr>
        <p:blipFill>
          <a:blip r:embed="rId3"/>
          <a:stretch>
            <a:fillRect/>
          </a:stretch>
        </p:blipFill>
        <p:spPr>
          <a:xfrm>
            <a:off x="8952614" y="5549137"/>
            <a:ext cx="3111795" cy="688450"/>
          </a:xfrm>
          <a:prstGeom prst="rect">
            <a:avLst/>
          </a:prstGeom>
        </p:spPr>
      </p:pic>
    </p:spTree>
    <p:extLst>
      <p:ext uri="{BB962C8B-B14F-4D97-AF65-F5344CB8AC3E}">
        <p14:creationId xmlns:p14="http://schemas.microsoft.com/office/powerpoint/2010/main" val="292418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Continuum of Supports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Tiers are continuous- not isolated </a:t>
            </a:r>
          </a:p>
          <a:p>
            <a:pPr>
              <a:buFont typeface="Arial" panose="020B0604020202020204" pitchFamily="34" charset="0"/>
              <a:buChar char="•"/>
            </a:pPr>
            <a:r>
              <a:rPr lang="en-US" sz="2400" dirty="0"/>
              <a:t>Intensity of interventions increases based on data</a:t>
            </a:r>
          </a:p>
          <a:p>
            <a:pPr>
              <a:buFont typeface="Arial" panose="020B0604020202020204" pitchFamily="34" charset="0"/>
              <a:buChar char="•"/>
            </a:pPr>
            <a:r>
              <a:rPr lang="en-US" sz="2400" dirty="0"/>
              <a:t>Movement through the tiers is based on</a:t>
            </a:r>
          </a:p>
          <a:p>
            <a:pPr lvl="1">
              <a:buFont typeface="Arial" panose="020B0604020202020204" pitchFamily="34" charset="0"/>
              <a:buChar char="•"/>
            </a:pPr>
            <a:r>
              <a:rPr lang="en-US" sz="2200" dirty="0"/>
              <a:t>fidelity of implementation of interventions </a:t>
            </a:r>
          </a:p>
          <a:p>
            <a:pPr lvl="1">
              <a:buFont typeface="Arial" panose="020B0604020202020204" pitchFamily="34" charset="0"/>
              <a:buChar char="•"/>
            </a:pPr>
            <a:r>
              <a:rPr lang="en-US" sz="2200" dirty="0"/>
              <a:t>data </a:t>
            </a:r>
          </a:p>
          <a:p>
            <a:pPr>
              <a:buFont typeface="Arial" panose="020B0604020202020204" pitchFamily="34" charset="0"/>
              <a:buChar char="•"/>
            </a:pPr>
            <a:r>
              <a:rPr lang="en-US" sz="2600" dirty="0"/>
              <a:t>Movement is fluid </a:t>
            </a:r>
          </a:p>
          <a:p>
            <a:pPr>
              <a:buFont typeface="Arial" panose="020B0604020202020204" pitchFamily="34" charset="0"/>
              <a:buChar char="•"/>
            </a:pPr>
            <a:r>
              <a:rPr lang="en-US" sz="2400" dirty="0"/>
              <a:t>One size does not fit all</a:t>
            </a:r>
            <a:endParaRPr lang="en-US" dirty="0"/>
          </a:p>
        </p:txBody>
      </p:sp>
      <p:pic>
        <p:nvPicPr>
          <p:cNvPr id="5" name="Picture 4">
            <a:extLst>
              <a:ext uri="{FF2B5EF4-FFF2-40B4-BE49-F238E27FC236}">
                <a16:creationId xmlns:a16="http://schemas.microsoft.com/office/drawing/2014/main" id="{A7648F05-6AE8-4A8F-B939-FBA9FBDCC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403" y="529593"/>
            <a:ext cx="2857899" cy="2162477"/>
          </a:xfrm>
          <a:prstGeom prst="rect">
            <a:avLst/>
          </a:prstGeom>
        </p:spPr>
      </p:pic>
      <p:pic>
        <p:nvPicPr>
          <p:cNvPr id="4" name="Picture 3">
            <a:extLst>
              <a:ext uri="{FF2B5EF4-FFF2-40B4-BE49-F238E27FC236}">
                <a16:creationId xmlns:a16="http://schemas.microsoft.com/office/drawing/2014/main" id="{072CFEF4-F659-482B-97EF-B8081BDD98E8}"/>
              </a:ext>
            </a:extLst>
          </p:cNvPr>
          <p:cNvPicPr>
            <a:picLocks noChangeAspect="1"/>
          </p:cNvPicPr>
          <p:nvPr/>
        </p:nvPicPr>
        <p:blipFill>
          <a:blip r:embed="rId3"/>
          <a:stretch>
            <a:fillRect/>
          </a:stretch>
        </p:blipFill>
        <p:spPr>
          <a:xfrm>
            <a:off x="9171749" y="5563223"/>
            <a:ext cx="2765069" cy="611741"/>
          </a:xfrm>
          <a:prstGeom prst="rect">
            <a:avLst/>
          </a:prstGeom>
        </p:spPr>
      </p:pic>
    </p:spTree>
    <p:extLst>
      <p:ext uri="{BB962C8B-B14F-4D97-AF65-F5344CB8AC3E}">
        <p14:creationId xmlns:p14="http://schemas.microsoft.com/office/powerpoint/2010/main" val="381961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Tier 1?</a:t>
            </a:r>
          </a:p>
        </p:txBody>
      </p:sp>
      <p:sp>
        <p:nvSpPr>
          <p:cNvPr id="3" name="Content Placeholder 2"/>
          <p:cNvSpPr>
            <a:spLocks noGrp="1"/>
          </p:cNvSpPr>
          <p:nvPr>
            <p:ph idx="1"/>
          </p:nvPr>
        </p:nvSpPr>
        <p:spPr>
          <a:xfrm>
            <a:off x="1010093" y="1845734"/>
            <a:ext cx="10145587" cy="4023360"/>
          </a:xfrm>
        </p:spPr>
        <p:txBody>
          <a:bodyPr>
            <a:normAutofit/>
          </a:bodyPr>
          <a:lstStyle/>
          <a:p>
            <a:r>
              <a:rPr lang="en-US" sz="2400" b="1" dirty="0"/>
              <a:t>Goal: 80% or more of  students:</a:t>
            </a:r>
          </a:p>
          <a:p>
            <a:r>
              <a:rPr lang="en-US" dirty="0"/>
              <a:t>1.  Reach the benchmark criteria established by the screening tool</a:t>
            </a:r>
          </a:p>
          <a:p>
            <a:r>
              <a:rPr lang="en-US" dirty="0"/>
              <a:t>2.  Receive two or less office discipline referrals</a:t>
            </a:r>
          </a:p>
          <a:p>
            <a:pPr marL="201168" lvl="1" indent="0">
              <a:buNone/>
            </a:pPr>
            <a:endParaRPr lang="en-US" dirty="0"/>
          </a:p>
          <a:p>
            <a:pPr marL="0">
              <a:buNone/>
            </a:pPr>
            <a:r>
              <a:rPr lang="en-US" sz="2400" b="1" dirty="0"/>
              <a:t>If the percentage is significantly lower than 80%:</a:t>
            </a:r>
          </a:p>
          <a:p>
            <a:pPr marL="0">
              <a:buNone/>
            </a:pPr>
            <a:r>
              <a:rPr lang="en-US" sz="2400" b="1" dirty="0"/>
              <a:t> </a:t>
            </a:r>
            <a:r>
              <a:rPr lang="en-US" dirty="0"/>
              <a:t>1.</a:t>
            </a:r>
            <a:r>
              <a:rPr lang="en-US" sz="2400" b="1" dirty="0"/>
              <a:t> </a:t>
            </a:r>
            <a:r>
              <a:rPr lang="en-US" sz="2000" dirty="0"/>
              <a:t>Focus on improving Tier I instruction</a:t>
            </a:r>
          </a:p>
          <a:p>
            <a:pPr lvl="3"/>
            <a:r>
              <a:rPr lang="en-US" sz="1600" dirty="0"/>
              <a:t>Buildings do not have the resources to intervene with a large percentage of students</a:t>
            </a:r>
          </a:p>
          <a:p>
            <a:pPr lvl="3"/>
            <a:r>
              <a:rPr lang="en-US" sz="1600" dirty="0"/>
              <a:t>You cannot “intervene” you way out of ineffective core instruction or systemic behavior issues</a:t>
            </a:r>
          </a:p>
          <a:p>
            <a:r>
              <a:rPr lang="en-US" sz="2200" dirty="0"/>
              <a:t>2. Coordinators will work with your MTSS team</a:t>
            </a:r>
            <a:endParaRPr lang="en-US" sz="1600" dirty="0"/>
          </a:p>
          <a:p>
            <a:pPr lvl="3"/>
            <a:endParaRPr lang="en-US" sz="1600" dirty="0"/>
          </a:p>
          <a:p>
            <a:pPr lvl="3"/>
            <a:endParaRPr lang="en-US" dirty="0"/>
          </a:p>
        </p:txBody>
      </p:sp>
      <p:pic>
        <p:nvPicPr>
          <p:cNvPr id="5" name="Picture 4">
            <a:extLst>
              <a:ext uri="{FF2B5EF4-FFF2-40B4-BE49-F238E27FC236}">
                <a16:creationId xmlns:a16="http://schemas.microsoft.com/office/drawing/2014/main" id="{C8A61523-D1E5-4775-8D8F-3921D7D8F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497" y="178229"/>
            <a:ext cx="2349796" cy="1523476"/>
          </a:xfrm>
          <a:prstGeom prst="rect">
            <a:avLst/>
          </a:prstGeom>
        </p:spPr>
      </p:pic>
      <p:pic>
        <p:nvPicPr>
          <p:cNvPr id="4" name="Picture 3">
            <a:extLst>
              <a:ext uri="{FF2B5EF4-FFF2-40B4-BE49-F238E27FC236}">
                <a16:creationId xmlns:a16="http://schemas.microsoft.com/office/drawing/2014/main" id="{E28EB467-E592-4A49-839F-60A93E6D6E45}"/>
              </a:ext>
            </a:extLst>
          </p:cNvPr>
          <p:cNvPicPr>
            <a:picLocks noChangeAspect="1"/>
          </p:cNvPicPr>
          <p:nvPr/>
        </p:nvPicPr>
        <p:blipFill>
          <a:blip r:embed="rId4"/>
          <a:stretch>
            <a:fillRect/>
          </a:stretch>
        </p:blipFill>
        <p:spPr>
          <a:xfrm>
            <a:off x="9112102" y="5666242"/>
            <a:ext cx="3079898" cy="681394"/>
          </a:xfrm>
          <a:prstGeom prst="rect">
            <a:avLst/>
          </a:prstGeom>
        </p:spPr>
      </p:pic>
    </p:spTree>
    <p:extLst>
      <p:ext uri="{BB962C8B-B14F-4D97-AF65-F5344CB8AC3E}">
        <p14:creationId xmlns:p14="http://schemas.microsoft.com/office/powerpoint/2010/main" val="298075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58" y="382297"/>
            <a:ext cx="11270511" cy="1350810"/>
          </a:xfrm>
        </p:spPr>
        <p:txBody>
          <a:bodyPr>
            <a:normAutofit fontScale="90000"/>
          </a:bodyPr>
          <a:lstStyle/>
          <a:p>
            <a:r>
              <a:rPr lang="en-US" dirty="0"/>
              <a:t>Tier I: </a:t>
            </a:r>
            <a:r>
              <a:rPr lang="en-US" b="1" dirty="0"/>
              <a:t>Analyze what is working and what needs work</a:t>
            </a:r>
            <a:br>
              <a:rPr lang="en-US" b="1" dirty="0"/>
            </a:br>
            <a:endParaRPr lang="en-US" dirty="0"/>
          </a:p>
        </p:txBody>
      </p:sp>
      <p:sp>
        <p:nvSpPr>
          <p:cNvPr id="3" name="Content Placeholder 2"/>
          <p:cNvSpPr>
            <a:spLocks noGrp="1"/>
          </p:cNvSpPr>
          <p:nvPr>
            <p:ph idx="1"/>
          </p:nvPr>
        </p:nvSpPr>
        <p:spPr>
          <a:xfrm>
            <a:off x="1097280" y="1733107"/>
            <a:ext cx="10058400" cy="4561367"/>
          </a:xfrm>
        </p:spPr>
        <p:txBody>
          <a:bodyPr>
            <a:normAutofit fontScale="32500" lnSpcReduction="20000"/>
          </a:bodyPr>
          <a:lstStyle/>
          <a:p>
            <a:pPr marL="0" indent="0">
              <a:buNone/>
            </a:pPr>
            <a:r>
              <a:rPr lang="en-US" sz="4400" dirty="0"/>
              <a:t>1</a:t>
            </a:r>
            <a:r>
              <a:rPr lang="en-US" sz="6400" dirty="0"/>
              <a:t>.  </a:t>
            </a:r>
            <a:r>
              <a:rPr lang="en-US" sz="6200" b="1" u="sng" dirty="0"/>
              <a:t>Time</a:t>
            </a:r>
          </a:p>
          <a:p>
            <a:pPr lvl="1">
              <a:buFont typeface="Courier New" panose="02070309020205020404" pitchFamily="49" charset="0"/>
              <a:buChar char="o"/>
            </a:pPr>
            <a:r>
              <a:rPr lang="en-US" sz="5600" dirty="0"/>
              <a:t>How much time is allocated to instructional time?</a:t>
            </a:r>
          </a:p>
          <a:p>
            <a:pPr lvl="1">
              <a:buFont typeface="Courier New" panose="02070309020205020404" pitchFamily="49" charset="0"/>
              <a:buChar char="o"/>
            </a:pPr>
            <a:r>
              <a:rPr lang="en-US" sz="5600" dirty="0"/>
              <a:t>How much do we actually use?</a:t>
            </a:r>
          </a:p>
          <a:p>
            <a:pPr lvl="1">
              <a:buFont typeface="Courier New" panose="02070309020205020404" pitchFamily="49" charset="0"/>
              <a:buChar char="o"/>
            </a:pPr>
            <a:r>
              <a:rPr lang="en-US" sz="5600" dirty="0"/>
              <a:t>How long are students engaged? </a:t>
            </a:r>
          </a:p>
          <a:p>
            <a:pPr lvl="1">
              <a:buFont typeface="Courier New" panose="02070309020205020404" pitchFamily="49" charset="0"/>
              <a:buChar char="o"/>
            </a:pPr>
            <a:r>
              <a:rPr lang="en-US" sz="5600" dirty="0"/>
              <a:t>Do we take time to teach behavior expectations and rules?</a:t>
            </a:r>
          </a:p>
          <a:p>
            <a:pPr marL="0" indent="0">
              <a:buNone/>
            </a:pPr>
            <a:r>
              <a:rPr lang="en-US" sz="5600" dirty="0"/>
              <a:t>2.  </a:t>
            </a:r>
            <a:r>
              <a:rPr lang="en-US" sz="6200" b="1" u="sng" dirty="0"/>
              <a:t>Materials</a:t>
            </a:r>
          </a:p>
          <a:p>
            <a:pPr lvl="1">
              <a:buFont typeface="Courier New" panose="02070309020205020404" pitchFamily="49" charset="0"/>
              <a:buChar char="o"/>
            </a:pPr>
            <a:r>
              <a:rPr lang="en-US" sz="5600" dirty="0"/>
              <a:t>Do our teaching materials meet all students needs?</a:t>
            </a:r>
          </a:p>
          <a:p>
            <a:pPr lvl="1">
              <a:buFont typeface="Courier New" panose="02070309020205020404" pitchFamily="49" charset="0"/>
              <a:buChar char="o"/>
            </a:pPr>
            <a:r>
              <a:rPr lang="en-US" sz="5600" dirty="0"/>
              <a:t>Do we have materials to teach behavior? </a:t>
            </a:r>
          </a:p>
          <a:p>
            <a:pPr marL="0" indent="0">
              <a:buNone/>
            </a:pPr>
            <a:r>
              <a:rPr lang="en-US" sz="5600" dirty="0"/>
              <a:t>3.  </a:t>
            </a:r>
            <a:r>
              <a:rPr lang="en-US" sz="6200" b="1" u="sng" dirty="0"/>
              <a:t>Delivery of core instruction </a:t>
            </a:r>
          </a:p>
          <a:p>
            <a:pPr lvl="1">
              <a:buFont typeface="Courier New" panose="02070309020205020404" pitchFamily="49" charset="0"/>
              <a:buChar char="o"/>
            </a:pPr>
            <a:r>
              <a:rPr lang="en-US" sz="5600" dirty="0"/>
              <a:t>Are students given time to respond?</a:t>
            </a:r>
          </a:p>
          <a:p>
            <a:pPr lvl="1">
              <a:buFont typeface="Courier New" panose="02070309020205020404" pitchFamily="49" charset="0"/>
              <a:buChar char="o"/>
            </a:pPr>
            <a:r>
              <a:rPr lang="en-US" sz="5600" dirty="0"/>
              <a:t>Are student receiving constant feedback?</a:t>
            </a:r>
          </a:p>
          <a:p>
            <a:pPr lvl="1">
              <a:buFont typeface="Courier New" panose="02070309020205020404" pitchFamily="49" charset="0"/>
              <a:buChar char="o"/>
            </a:pPr>
            <a:r>
              <a:rPr lang="en-US" sz="5600" dirty="0"/>
              <a:t>What routines are used?</a:t>
            </a:r>
          </a:p>
          <a:p>
            <a:pPr lvl="2">
              <a:buFont typeface="Courier New" panose="02070309020205020404" pitchFamily="49" charset="0"/>
              <a:buChar char="o"/>
            </a:pPr>
            <a:r>
              <a:rPr lang="en-US" sz="4800" dirty="0"/>
              <a:t>Behavior</a:t>
            </a:r>
          </a:p>
          <a:p>
            <a:pPr lvl="2">
              <a:buFont typeface="Courier New" panose="02070309020205020404" pitchFamily="49" charset="0"/>
              <a:buChar char="o"/>
            </a:pPr>
            <a:r>
              <a:rPr lang="en-US" sz="4800" dirty="0"/>
              <a:t>Academics</a:t>
            </a:r>
          </a:p>
          <a:p>
            <a:pPr marL="0" indent="0">
              <a:buNone/>
            </a:pPr>
            <a:endParaRPr lang="en-US" dirty="0"/>
          </a:p>
        </p:txBody>
      </p:sp>
      <p:pic>
        <p:nvPicPr>
          <p:cNvPr id="4" name="Picture 3">
            <a:extLst>
              <a:ext uri="{FF2B5EF4-FFF2-40B4-BE49-F238E27FC236}">
                <a16:creationId xmlns:a16="http://schemas.microsoft.com/office/drawing/2014/main" id="{37604325-28FC-4D6F-917E-23485F6BE59D}"/>
              </a:ext>
            </a:extLst>
          </p:cNvPr>
          <p:cNvPicPr>
            <a:picLocks noChangeAspect="1"/>
          </p:cNvPicPr>
          <p:nvPr/>
        </p:nvPicPr>
        <p:blipFill>
          <a:blip r:embed="rId2"/>
          <a:stretch>
            <a:fillRect/>
          </a:stretch>
        </p:blipFill>
        <p:spPr>
          <a:xfrm>
            <a:off x="9005777" y="5454146"/>
            <a:ext cx="3048000" cy="674336"/>
          </a:xfrm>
          <a:prstGeom prst="rect">
            <a:avLst/>
          </a:prstGeom>
        </p:spPr>
      </p:pic>
    </p:spTree>
    <p:extLst>
      <p:ext uri="{BB962C8B-B14F-4D97-AF65-F5344CB8AC3E}">
        <p14:creationId xmlns:p14="http://schemas.microsoft.com/office/powerpoint/2010/main" val="307178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2:</a:t>
            </a:r>
          </a:p>
        </p:txBody>
      </p:sp>
      <p:sp>
        <p:nvSpPr>
          <p:cNvPr id="3" name="Content Placeholder 2"/>
          <p:cNvSpPr>
            <a:spLocks noGrp="1"/>
          </p:cNvSpPr>
          <p:nvPr>
            <p:ph idx="1"/>
          </p:nvPr>
        </p:nvSpPr>
        <p:spPr/>
        <p:txBody>
          <a:bodyPr>
            <a:normAutofit/>
          </a:bodyPr>
          <a:lstStyle/>
          <a:p>
            <a:r>
              <a:rPr lang="en-US" dirty="0"/>
              <a:t>Steps for implementation</a:t>
            </a:r>
          </a:p>
          <a:p>
            <a:pPr lvl="1"/>
            <a:r>
              <a:rPr lang="en-US" dirty="0"/>
              <a:t>Gathering accurate screening data on all students</a:t>
            </a:r>
          </a:p>
          <a:p>
            <a:pPr lvl="1"/>
            <a:r>
              <a:rPr lang="en-US" dirty="0"/>
              <a:t>Analyze the data</a:t>
            </a:r>
          </a:p>
          <a:p>
            <a:pPr lvl="1"/>
            <a:r>
              <a:rPr lang="en-US" dirty="0"/>
              <a:t>Validate student needs</a:t>
            </a:r>
          </a:p>
          <a:p>
            <a:pPr lvl="1"/>
            <a:r>
              <a:rPr lang="en-US" dirty="0"/>
              <a:t>Match students with intervention with highest probability of success</a:t>
            </a:r>
          </a:p>
          <a:p>
            <a:pPr lvl="1"/>
            <a:r>
              <a:rPr lang="en-US" dirty="0"/>
              <a:t>Monitor student progress</a:t>
            </a:r>
          </a:p>
          <a:p>
            <a:pPr lvl="1"/>
            <a:r>
              <a:rPr lang="en-US" dirty="0"/>
              <a:t>Track intervention effectiveness</a:t>
            </a:r>
          </a:p>
          <a:p>
            <a:r>
              <a:rPr lang="en-US" dirty="0"/>
              <a:t>Goal is to remediate skill deficits with the idea that in doing so,  students will be successful in Tier I without support.</a:t>
            </a:r>
          </a:p>
        </p:txBody>
      </p:sp>
      <p:pic>
        <p:nvPicPr>
          <p:cNvPr id="5" name="Picture 4">
            <a:extLst>
              <a:ext uri="{FF2B5EF4-FFF2-40B4-BE49-F238E27FC236}">
                <a16:creationId xmlns:a16="http://schemas.microsoft.com/office/drawing/2014/main" id="{1E78D403-5880-466C-97DF-56E637824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2539" y="0"/>
            <a:ext cx="2615609" cy="1737360"/>
          </a:xfrm>
          <a:prstGeom prst="rect">
            <a:avLst/>
          </a:prstGeom>
        </p:spPr>
      </p:pic>
      <p:pic>
        <p:nvPicPr>
          <p:cNvPr id="4" name="Picture 3">
            <a:extLst>
              <a:ext uri="{FF2B5EF4-FFF2-40B4-BE49-F238E27FC236}">
                <a16:creationId xmlns:a16="http://schemas.microsoft.com/office/drawing/2014/main" id="{03D41C76-82DF-4DFA-98CB-E240111F4A9A}"/>
              </a:ext>
            </a:extLst>
          </p:cNvPr>
          <p:cNvPicPr>
            <a:picLocks noChangeAspect="1"/>
          </p:cNvPicPr>
          <p:nvPr/>
        </p:nvPicPr>
        <p:blipFill>
          <a:blip r:embed="rId4"/>
          <a:stretch>
            <a:fillRect/>
          </a:stretch>
        </p:blipFill>
        <p:spPr>
          <a:xfrm>
            <a:off x="8793125" y="5504874"/>
            <a:ext cx="3292549" cy="728440"/>
          </a:xfrm>
          <a:prstGeom prst="rect">
            <a:avLst/>
          </a:prstGeom>
        </p:spPr>
      </p:pic>
    </p:spTree>
    <p:extLst>
      <p:ext uri="{BB962C8B-B14F-4D97-AF65-F5344CB8AC3E}">
        <p14:creationId xmlns:p14="http://schemas.microsoft.com/office/powerpoint/2010/main" val="3776979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3:</a:t>
            </a:r>
          </a:p>
        </p:txBody>
      </p:sp>
      <p:sp>
        <p:nvSpPr>
          <p:cNvPr id="3" name="Content Placeholder 2"/>
          <p:cNvSpPr>
            <a:spLocks noGrp="1"/>
          </p:cNvSpPr>
          <p:nvPr>
            <p:ph idx="1"/>
          </p:nvPr>
        </p:nvSpPr>
        <p:spPr/>
        <p:txBody>
          <a:bodyPr>
            <a:normAutofit/>
          </a:bodyPr>
          <a:lstStyle/>
          <a:p>
            <a:pPr lvl="1"/>
            <a:r>
              <a:rPr lang="en-US" sz="2400" dirty="0"/>
              <a:t>Same as for moving students to Tier 2 supports</a:t>
            </a:r>
          </a:p>
          <a:p>
            <a:pPr lvl="1"/>
            <a:r>
              <a:rPr lang="en-US" sz="2400" dirty="0"/>
              <a:t>Designed to address significant problems</a:t>
            </a:r>
          </a:p>
          <a:p>
            <a:pPr lvl="1"/>
            <a:r>
              <a:rPr lang="en-US" sz="2400" dirty="0"/>
              <a:t>Intensive interventions</a:t>
            </a:r>
          </a:p>
          <a:p>
            <a:pPr lvl="1"/>
            <a:r>
              <a:rPr lang="en-US" sz="2400" dirty="0"/>
              <a:t>What can Tier 3 offer that Tier 2 does not?</a:t>
            </a:r>
          </a:p>
          <a:p>
            <a:pPr lvl="1"/>
            <a:endParaRPr lang="en-US" sz="2400" dirty="0"/>
          </a:p>
          <a:p>
            <a:pPr lvl="1"/>
            <a:r>
              <a:rPr lang="en-US" sz="2400" dirty="0"/>
              <a:t>Again, the goal is to remediate skill deficits with the idea that in doing so, students will be successful in Tier 2 and eventually Tier 1 without support.</a:t>
            </a:r>
          </a:p>
          <a:p>
            <a:pPr lvl="1"/>
            <a:endParaRPr lang="en-US" dirty="0"/>
          </a:p>
        </p:txBody>
      </p:sp>
      <p:pic>
        <p:nvPicPr>
          <p:cNvPr id="4" name="Picture 3">
            <a:extLst>
              <a:ext uri="{FF2B5EF4-FFF2-40B4-BE49-F238E27FC236}">
                <a16:creationId xmlns:a16="http://schemas.microsoft.com/office/drawing/2014/main" id="{7025804D-4152-46E8-BAF9-25805237D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815" y="209573"/>
            <a:ext cx="2020185" cy="1450757"/>
          </a:xfrm>
          <a:prstGeom prst="rect">
            <a:avLst/>
          </a:prstGeom>
        </p:spPr>
      </p:pic>
      <p:pic>
        <p:nvPicPr>
          <p:cNvPr id="5" name="Picture 4">
            <a:extLst>
              <a:ext uri="{FF2B5EF4-FFF2-40B4-BE49-F238E27FC236}">
                <a16:creationId xmlns:a16="http://schemas.microsoft.com/office/drawing/2014/main" id="{121A3FE0-834F-4981-9792-A2EE61624500}"/>
              </a:ext>
            </a:extLst>
          </p:cNvPr>
          <p:cNvPicPr>
            <a:picLocks noChangeAspect="1"/>
          </p:cNvPicPr>
          <p:nvPr/>
        </p:nvPicPr>
        <p:blipFill>
          <a:blip r:embed="rId3"/>
          <a:stretch>
            <a:fillRect/>
          </a:stretch>
        </p:blipFill>
        <p:spPr>
          <a:xfrm>
            <a:off x="9154632" y="5562506"/>
            <a:ext cx="2771553" cy="613175"/>
          </a:xfrm>
          <a:prstGeom prst="rect">
            <a:avLst/>
          </a:prstGeom>
        </p:spPr>
      </p:pic>
    </p:spTree>
    <p:extLst>
      <p:ext uri="{BB962C8B-B14F-4D97-AF65-F5344CB8AC3E}">
        <p14:creationId xmlns:p14="http://schemas.microsoft.com/office/powerpoint/2010/main" val="389357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30926940"/>
              </p:ext>
            </p:extLst>
          </p:nvPr>
        </p:nvGraphicFramePr>
        <p:xfrm>
          <a:off x="3276600" y="918865"/>
          <a:ext cx="5791200" cy="4948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nvPr>
        </p:nvGraphicFramePr>
        <p:xfrm>
          <a:off x="1673225" y="688032"/>
          <a:ext cx="4651375" cy="5509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13"/>
          <p:cNvSpPr txBox="1">
            <a:spLocks noChangeArrowheads="1"/>
          </p:cNvSpPr>
          <p:nvPr/>
        </p:nvSpPr>
        <p:spPr bwMode="auto">
          <a:xfrm>
            <a:off x="7559675" y="918865"/>
            <a:ext cx="3108325" cy="1938992"/>
          </a:xfrm>
          <a:prstGeom prst="rect">
            <a:avLst/>
          </a:prstGeom>
          <a:noFill/>
          <a:ln w="9525">
            <a:noFill/>
            <a:miter lim="800000"/>
            <a:headEnd/>
            <a:tailEnd/>
          </a:ln>
        </p:spPr>
        <p:txBody>
          <a:bodyPr wrap="square">
            <a:spAutoFit/>
          </a:bodyPr>
          <a:lstStyle/>
          <a:p>
            <a:pPr algn="ctr"/>
            <a:r>
              <a:rPr lang="en-US" sz="2800" b="1" dirty="0">
                <a:latin typeface="Book Antiqua" pitchFamily="18" charset="0"/>
                <a:cs typeface="Arial" pitchFamily="34" charset="0"/>
              </a:rPr>
              <a:t>Continuum of Supports  for a Student</a:t>
            </a:r>
          </a:p>
          <a:p>
            <a:pPr algn="ctr"/>
            <a:endParaRPr lang="en-US" sz="3600" dirty="0">
              <a:solidFill>
                <a:srgbClr val="0000FF"/>
              </a:solidFill>
              <a:latin typeface="+mj-lt"/>
              <a:cs typeface="Arial" pitchFamily="34" charset="0"/>
            </a:endParaRPr>
          </a:p>
        </p:txBody>
      </p:sp>
      <p:sp>
        <p:nvSpPr>
          <p:cNvPr id="17" name="TextBox 21"/>
          <p:cNvSpPr txBox="1">
            <a:spLocks noChangeArrowheads="1"/>
          </p:cNvSpPr>
          <p:nvPr/>
        </p:nvSpPr>
        <p:spPr bwMode="auto">
          <a:xfrm>
            <a:off x="5486401" y="1441936"/>
            <a:ext cx="1141412" cy="461963"/>
          </a:xfrm>
          <a:prstGeom prst="rect">
            <a:avLst/>
          </a:prstGeom>
          <a:noFill/>
          <a:ln w="9525">
            <a:noFill/>
            <a:miter lim="800000"/>
            <a:headEnd/>
            <a:tailEnd/>
          </a:ln>
        </p:spPr>
        <p:txBody>
          <a:bodyPr wrap="none">
            <a:spAutoFit/>
          </a:bodyPr>
          <a:lstStyle/>
          <a:p>
            <a:pPr algn="ctr"/>
            <a:r>
              <a:rPr lang="en-US" sz="2400" dirty="0">
                <a:solidFill>
                  <a:srgbClr val="000000"/>
                </a:solidFill>
                <a:latin typeface="+mj-lt"/>
                <a:cs typeface="Arial" pitchFamily="34" charset="0"/>
              </a:rPr>
              <a:t>Science</a:t>
            </a:r>
          </a:p>
        </p:txBody>
      </p:sp>
      <p:sp>
        <p:nvSpPr>
          <p:cNvPr id="18" name="TextBox 22"/>
          <p:cNvSpPr txBox="1">
            <a:spLocks noChangeArrowheads="1"/>
          </p:cNvSpPr>
          <p:nvPr/>
        </p:nvSpPr>
        <p:spPr bwMode="auto">
          <a:xfrm>
            <a:off x="4354426" y="5334001"/>
            <a:ext cx="1606723" cy="461665"/>
          </a:xfrm>
          <a:prstGeom prst="rect">
            <a:avLst/>
          </a:prstGeom>
          <a:noFill/>
          <a:ln w="9525">
            <a:noFill/>
            <a:miter lim="800000"/>
            <a:headEnd/>
            <a:tailEnd/>
          </a:ln>
        </p:spPr>
        <p:txBody>
          <a:bodyPr wrap="none">
            <a:spAutoFit/>
          </a:bodyPr>
          <a:lstStyle/>
          <a:p>
            <a:pPr algn="ctr"/>
            <a:r>
              <a:rPr lang="en-US" sz="2400" dirty="0">
                <a:solidFill>
                  <a:srgbClr val="000000"/>
                </a:solidFill>
                <a:latin typeface="+mj-lt"/>
                <a:cs typeface="Arial" pitchFamily="34" charset="0"/>
              </a:rPr>
              <a:t>Attendance</a:t>
            </a:r>
          </a:p>
        </p:txBody>
      </p:sp>
      <p:sp>
        <p:nvSpPr>
          <p:cNvPr id="19" name="TextBox 24"/>
          <p:cNvSpPr txBox="1">
            <a:spLocks noChangeArrowheads="1"/>
          </p:cNvSpPr>
          <p:nvPr/>
        </p:nvSpPr>
        <p:spPr bwMode="auto">
          <a:xfrm>
            <a:off x="5226695" y="2055582"/>
            <a:ext cx="1218728" cy="461665"/>
          </a:xfrm>
          <a:prstGeom prst="rect">
            <a:avLst/>
          </a:prstGeom>
          <a:noFill/>
          <a:ln w="9525">
            <a:noFill/>
            <a:miter lim="800000"/>
            <a:headEnd/>
            <a:tailEnd/>
          </a:ln>
        </p:spPr>
        <p:txBody>
          <a:bodyPr wrap="square">
            <a:spAutoFit/>
          </a:bodyPr>
          <a:lstStyle/>
          <a:p>
            <a:pPr algn="ctr"/>
            <a:r>
              <a:rPr lang="en-US" sz="2400" dirty="0">
                <a:solidFill>
                  <a:srgbClr val="000000"/>
                </a:solidFill>
                <a:latin typeface="+mj-lt"/>
                <a:cs typeface="Arial" pitchFamily="34" charset="0"/>
              </a:rPr>
              <a:t>Reading</a:t>
            </a:r>
          </a:p>
        </p:txBody>
      </p:sp>
      <p:sp>
        <p:nvSpPr>
          <p:cNvPr id="20" name="TextBox 26"/>
          <p:cNvSpPr txBox="1">
            <a:spLocks noChangeArrowheads="1"/>
          </p:cNvSpPr>
          <p:nvPr/>
        </p:nvSpPr>
        <p:spPr bwMode="auto">
          <a:xfrm>
            <a:off x="4783959" y="828588"/>
            <a:ext cx="2654893" cy="461665"/>
          </a:xfrm>
          <a:prstGeom prst="rect">
            <a:avLst/>
          </a:prstGeom>
          <a:noFill/>
          <a:ln w="9525">
            <a:noFill/>
            <a:miter lim="800000"/>
            <a:headEnd/>
            <a:tailEnd/>
          </a:ln>
        </p:spPr>
        <p:txBody>
          <a:bodyPr wrap="none">
            <a:spAutoFit/>
          </a:bodyPr>
          <a:lstStyle/>
          <a:p>
            <a:pPr algn="ctr"/>
            <a:r>
              <a:rPr lang="en-US" sz="2400" dirty="0">
                <a:solidFill>
                  <a:srgbClr val="000000"/>
                </a:solidFill>
                <a:latin typeface="+mj-lt"/>
                <a:cs typeface="Arial" pitchFamily="34" charset="0"/>
              </a:rPr>
              <a:t>Anger management</a:t>
            </a:r>
          </a:p>
        </p:txBody>
      </p:sp>
      <p:sp>
        <p:nvSpPr>
          <p:cNvPr id="21" name="TextBox 28"/>
          <p:cNvSpPr txBox="1">
            <a:spLocks noChangeArrowheads="1"/>
          </p:cNvSpPr>
          <p:nvPr/>
        </p:nvSpPr>
        <p:spPr bwMode="auto">
          <a:xfrm>
            <a:off x="6524637" y="4343401"/>
            <a:ext cx="1277914" cy="461665"/>
          </a:xfrm>
          <a:prstGeom prst="rect">
            <a:avLst/>
          </a:prstGeom>
          <a:noFill/>
          <a:ln w="9525">
            <a:noFill/>
            <a:miter lim="800000"/>
            <a:headEnd/>
            <a:tailEnd/>
          </a:ln>
        </p:spPr>
        <p:txBody>
          <a:bodyPr wrap="none">
            <a:spAutoFit/>
          </a:bodyPr>
          <a:lstStyle/>
          <a:p>
            <a:pPr algn="ctr"/>
            <a:r>
              <a:rPr lang="en-US" sz="2400" dirty="0">
                <a:solidFill>
                  <a:srgbClr val="000000"/>
                </a:solidFill>
                <a:latin typeface="+mj-lt"/>
                <a:cs typeface="Arial" pitchFamily="34" charset="0"/>
              </a:rPr>
              <a:t>Soc skills</a:t>
            </a:r>
          </a:p>
        </p:txBody>
      </p:sp>
      <p:sp>
        <p:nvSpPr>
          <p:cNvPr id="22" name="TextBox 30"/>
          <p:cNvSpPr txBox="1">
            <a:spLocks noChangeArrowheads="1"/>
          </p:cNvSpPr>
          <p:nvPr/>
        </p:nvSpPr>
        <p:spPr bwMode="auto">
          <a:xfrm>
            <a:off x="7315200" y="5257801"/>
            <a:ext cx="1481138" cy="461963"/>
          </a:xfrm>
          <a:prstGeom prst="rect">
            <a:avLst/>
          </a:prstGeom>
          <a:noFill/>
          <a:ln w="9525">
            <a:noFill/>
            <a:miter lim="800000"/>
            <a:headEnd/>
            <a:tailEnd/>
          </a:ln>
        </p:spPr>
        <p:txBody>
          <a:bodyPr wrap="none">
            <a:spAutoFit/>
          </a:bodyPr>
          <a:lstStyle/>
          <a:p>
            <a:pPr algn="ctr"/>
            <a:r>
              <a:rPr lang="en-US" sz="2400" dirty="0">
                <a:solidFill>
                  <a:srgbClr val="000000"/>
                </a:solidFill>
                <a:latin typeface="+mj-lt"/>
                <a:cs typeface="Arial" pitchFamily="34" charset="0"/>
              </a:rPr>
              <a:t>Basketball</a:t>
            </a:r>
          </a:p>
        </p:txBody>
      </p:sp>
      <p:sp>
        <p:nvSpPr>
          <p:cNvPr id="23" name="TextBox 32"/>
          <p:cNvSpPr txBox="1">
            <a:spLocks noChangeArrowheads="1"/>
          </p:cNvSpPr>
          <p:nvPr/>
        </p:nvSpPr>
        <p:spPr bwMode="auto">
          <a:xfrm>
            <a:off x="6400801" y="2743201"/>
            <a:ext cx="1158875" cy="461963"/>
          </a:xfrm>
          <a:prstGeom prst="rect">
            <a:avLst/>
          </a:prstGeom>
          <a:noFill/>
          <a:ln w="9525">
            <a:noFill/>
            <a:miter lim="800000"/>
            <a:headEnd/>
            <a:tailEnd/>
          </a:ln>
        </p:spPr>
        <p:txBody>
          <a:bodyPr wrap="none">
            <a:spAutoFit/>
          </a:bodyPr>
          <a:lstStyle/>
          <a:p>
            <a:pPr algn="ctr"/>
            <a:r>
              <a:rPr lang="en-US" sz="2400" dirty="0">
                <a:solidFill>
                  <a:srgbClr val="000000"/>
                </a:solidFill>
                <a:latin typeface="+mj-lt"/>
                <a:cs typeface="Arial" pitchFamily="34" charset="0"/>
              </a:rPr>
              <a:t>Spanish</a:t>
            </a:r>
          </a:p>
        </p:txBody>
      </p:sp>
      <p:sp>
        <p:nvSpPr>
          <p:cNvPr id="25" name="TextBox 36"/>
          <p:cNvSpPr txBox="1">
            <a:spLocks noChangeArrowheads="1"/>
          </p:cNvSpPr>
          <p:nvPr/>
        </p:nvSpPr>
        <p:spPr bwMode="auto">
          <a:xfrm>
            <a:off x="4241801" y="4033838"/>
            <a:ext cx="955675" cy="461962"/>
          </a:xfrm>
          <a:prstGeom prst="rect">
            <a:avLst/>
          </a:prstGeom>
          <a:noFill/>
          <a:ln w="9525">
            <a:noFill/>
            <a:miter lim="800000"/>
            <a:headEnd/>
            <a:tailEnd/>
          </a:ln>
        </p:spPr>
        <p:txBody>
          <a:bodyPr wrap="none">
            <a:spAutoFit/>
          </a:bodyPr>
          <a:lstStyle/>
          <a:p>
            <a:pPr algn="ctr"/>
            <a:r>
              <a:rPr lang="en-US" sz="2400" dirty="0">
                <a:solidFill>
                  <a:srgbClr val="000000"/>
                </a:solidFill>
                <a:latin typeface="+mj-lt"/>
                <a:cs typeface="Arial" pitchFamily="34" charset="0"/>
              </a:rPr>
              <a:t>Music</a:t>
            </a:r>
          </a:p>
        </p:txBody>
      </p:sp>
      <p:sp>
        <p:nvSpPr>
          <p:cNvPr id="26" name="Rectangle 37"/>
          <p:cNvSpPr>
            <a:spLocks noChangeArrowheads="1"/>
          </p:cNvSpPr>
          <p:nvPr/>
        </p:nvSpPr>
        <p:spPr bwMode="auto">
          <a:xfrm>
            <a:off x="1673225" y="6248401"/>
            <a:ext cx="3259482" cy="307777"/>
          </a:xfrm>
          <a:prstGeom prst="rect">
            <a:avLst/>
          </a:prstGeom>
          <a:noFill/>
          <a:ln w="9525">
            <a:noFill/>
            <a:miter lim="800000"/>
            <a:headEnd/>
            <a:tailEnd/>
          </a:ln>
        </p:spPr>
        <p:txBody>
          <a:bodyPr wrap="none">
            <a:spAutoFit/>
          </a:bodyPr>
          <a:lstStyle/>
          <a:p>
            <a:r>
              <a:rPr lang="en-US" sz="1400" dirty="0">
                <a:solidFill>
                  <a:schemeClr val="tx1">
                    <a:lumMod val="75000"/>
                    <a:lumOff val="25000"/>
                  </a:schemeClr>
                </a:solidFill>
              </a:rPr>
              <a:t>Adapted from the OSEP TA Center for PBIS</a:t>
            </a:r>
          </a:p>
        </p:txBody>
      </p:sp>
      <p:sp>
        <p:nvSpPr>
          <p:cNvPr id="6" name="TextBox 5"/>
          <p:cNvSpPr txBox="1"/>
          <p:nvPr/>
        </p:nvSpPr>
        <p:spPr>
          <a:xfrm>
            <a:off x="2514600" y="457200"/>
            <a:ext cx="1600200" cy="369332"/>
          </a:xfrm>
          <a:prstGeom prst="rect">
            <a:avLst/>
          </a:prstGeom>
          <a:noFill/>
        </p:spPr>
        <p:txBody>
          <a:bodyPr wrap="square" rtlCol="0">
            <a:spAutoFit/>
          </a:bodyPr>
          <a:lstStyle/>
          <a:p>
            <a:r>
              <a:rPr lang="en-US" b="1" dirty="0"/>
              <a:t>Billy Smith</a:t>
            </a:r>
          </a:p>
        </p:txBody>
      </p:sp>
      <p:pic>
        <p:nvPicPr>
          <p:cNvPr id="5" name="Picture 4">
            <a:extLst>
              <a:ext uri="{FF2B5EF4-FFF2-40B4-BE49-F238E27FC236}">
                <a16:creationId xmlns:a16="http://schemas.microsoft.com/office/drawing/2014/main" id="{F41E427E-C162-4685-800B-E396434DF08F}"/>
              </a:ext>
            </a:extLst>
          </p:cNvPr>
          <p:cNvPicPr>
            <a:picLocks noChangeAspect="1"/>
          </p:cNvPicPr>
          <p:nvPr/>
        </p:nvPicPr>
        <p:blipFill>
          <a:blip r:embed="rId13"/>
          <a:stretch>
            <a:fillRect/>
          </a:stretch>
        </p:blipFill>
        <p:spPr>
          <a:xfrm>
            <a:off x="9282051" y="5613991"/>
            <a:ext cx="2637913" cy="583609"/>
          </a:xfrm>
          <a:prstGeom prst="rect">
            <a:avLst/>
          </a:prstGeom>
        </p:spPr>
      </p:pic>
    </p:spTree>
    <p:extLst>
      <p:ext uri="{BB962C8B-B14F-4D97-AF65-F5344CB8AC3E}">
        <p14:creationId xmlns:p14="http://schemas.microsoft.com/office/powerpoint/2010/main" val="288721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2D54-AC29-4A32-B496-99FB6C06F595}"/>
              </a:ext>
            </a:extLst>
          </p:cNvPr>
          <p:cNvSpPr>
            <a:spLocks noGrp="1"/>
          </p:cNvSpPr>
          <p:nvPr>
            <p:ph type="title"/>
          </p:nvPr>
        </p:nvSpPr>
        <p:spPr/>
        <p:txBody>
          <a:bodyPr/>
          <a:lstStyle/>
          <a:p>
            <a:r>
              <a:rPr lang="en-US" dirty="0"/>
              <a:t>What Do You Currently Have? </a:t>
            </a:r>
          </a:p>
        </p:txBody>
      </p:sp>
      <p:sp>
        <p:nvSpPr>
          <p:cNvPr id="3" name="Content Placeholder 2">
            <a:extLst>
              <a:ext uri="{FF2B5EF4-FFF2-40B4-BE49-F238E27FC236}">
                <a16:creationId xmlns:a16="http://schemas.microsoft.com/office/drawing/2014/main" id="{7C4588DD-E8B8-4C45-B4BC-68CCD941FC26}"/>
              </a:ext>
            </a:extLst>
          </p:cNvPr>
          <p:cNvSpPr>
            <a:spLocks noGrp="1"/>
          </p:cNvSpPr>
          <p:nvPr>
            <p:ph idx="1"/>
          </p:nvPr>
        </p:nvSpPr>
        <p:spPr/>
        <p:txBody>
          <a:bodyPr/>
          <a:lstStyle/>
          <a:p>
            <a:r>
              <a:rPr lang="en-US" sz="3600" b="1" dirty="0">
                <a:solidFill>
                  <a:srgbClr val="00B050"/>
                </a:solidFill>
              </a:rPr>
              <a:t>UNIVERSAL SUPPORT:  </a:t>
            </a:r>
            <a:r>
              <a:rPr lang="en-US" sz="3600" dirty="0">
                <a:solidFill>
                  <a:srgbClr val="00B050"/>
                </a:solidFill>
              </a:rPr>
              <a:t>Every student has access</a:t>
            </a:r>
          </a:p>
          <a:p>
            <a:r>
              <a:rPr lang="en-US" sz="3600" b="1" dirty="0">
                <a:highlight>
                  <a:srgbClr val="FFFF00"/>
                </a:highlight>
              </a:rPr>
              <a:t>TARGETED SUPPORT:  </a:t>
            </a:r>
            <a:r>
              <a:rPr lang="en-US" sz="3600" dirty="0">
                <a:highlight>
                  <a:srgbClr val="FFFF00"/>
                </a:highlight>
              </a:rPr>
              <a:t>Some students receive focused intervention support in identified areas of need</a:t>
            </a:r>
          </a:p>
          <a:p>
            <a:r>
              <a:rPr lang="en-US" sz="3600" b="1" dirty="0">
                <a:solidFill>
                  <a:schemeClr val="accent1"/>
                </a:solidFill>
              </a:rPr>
              <a:t>INTENSIVE SUPPORT: </a:t>
            </a:r>
            <a:r>
              <a:rPr lang="en-US" sz="3600" dirty="0">
                <a:solidFill>
                  <a:schemeClr val="accent1"/>
                </a:solidFill>
              </a:rPr>
              <a:t> Individual students receive intensive intervention support in identified area/s of need</a:t>
            </a:r>
          </a:p>
          <a:p>
            <a:endParaRPr lang="en-US" dirty="0"/>
          </a:p>
        </p:txBody>
      </p:sp>
      <p:pic>
        <p:nvPicPr>
          <p:cNvPr id="4" name="Picture 3">
            <a:extLst>
              <a:ext uri="{FF2B5EF4-FFF2-40B4-BE49-F238E27FC236}">
                <a16:creationId xmlns:a16="http://schemas.microsoft.com/office/drawing/2014/main" id="{4C3B735D-EE86-409E-BF31-79AE910D98A2}"/>
              </a:ext>
            </a:extLst>
          </p:cNvPr>
          <p:cNvPicPr>
            <a:picLocks noChangeAspect="1"/>
          </p:cNvPicPr>
          <p:nvPr/>
        </p:nvPicPr>
        <p:blipFill>
          <a:blip r:embed="rId2"/>
          <a:stretch>
            <a:fillRect/>
          </a:stretch>
        </p:blipFill>
        <p:spPr>
          <a:xfrm>
            <a:off x="8771859" y="5398343"/>
            <a:ext cx="3250019" cy="719031"/>
          </a:xfrm>
          <a:prstGeom prst="rect">
            <a:avLst/>
          </a:prstGeom>
        </p:spPr>
      </p:pic>
    </p:spTree>
    <p:extLst>
      <p:ext uri="{BB962C8B-B14F-4D97-AF65-F5344CB8AC3E}">
        <p14:creationId xmlns:p14="http://schemas.microsoft.com/office/powerpoint/2010/main" val="368147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96962"/>
          </a:xfrm>
        </p:spPr>
        <p:txBody>
          <a:bodyPr>
            <a:normAutofit fontScale="90000"/>
          </a:bodyPr>
          <a:lstStyle/>
          <a:p>
            <a:r>
              <a:rPr lang="en-US" dirty="0"/>
              <a:t>	Traditional Approach vs. MTSS</a:t>
            </a:r>
          </a:p>
        </p:txBody>
      </p:sp>
      <p:sp>
        <p:nvSpPr>
          <p:cNvPr id="4" name="Text Placeholder 3"/>
          <p:cNvSpPr>
            <a:spLocks noGrp="1"/>
          </p:cNvSpPr>
          <p:nvPr>
            <p:ph type="body" idx="1"/>
          </p:nvPr>
        </p:nvSpPr>
        <p:spPr>
          <a:xfrm>
            <a:off x="1310640" y="1846052"/>
            <a:ext cx="4724400" cy="736282"/>
          </a:xfrm>
        </p:spPr>
        <p:txBody>
          <a:bodyPr>
            <a:normAutofit/>
          </a:bodyPr>
          <a:lstStyle/>
          <a:p>
            <a:r>
              <a:rPr lang="en-US" sz="2400" b="1" u="sng" dirty="0"/>
              <a:t>Traditional Approach</a:t>
            </a:r>
          </a:p>
        </p:txBody>
      </p:sp>
      <p:sp>
        <p:nvSpPr>
          <p:cNvPr id="5" name="Content Placeholder 4"/>
          <p:cNvSpPr>
            <a:spLocks noGrp="1"/>
          </p:cNvSpPr>
          <p:nvPr>
            <p:ph sz="half" idx="2"/>
          </p:nvPr>
        </p:nvSpPr>
        <p:spPr>
          <a:xfrm>
            <a:off x="287079" y="2445487"/>
            <a:ext cx="5422601" cy="3680675"/>
          </a:xfrm>
        </p:spPr>
        <p:txBody>
          <a:bodyPr/>
          <a:lstStyle/>
          <a:p>
            <a:r>
              <a:rPr lang="en-US" dirty="0"/>
              <a:t>1. Focus on students who need tier three supports</a:t>
            </a:r>
          </a:p>
          <a:p>
            <a:r>
              <a:rPr lang="en-US" dirty="0"/>
              <a:t>2. Wait for students to need intensive interventions</a:t>
            </a:r>
          </a:p>
          <a:p>
            <a:r>
              <a:rPr lang="en-US" dirty="0"/>
              <a:t>3. Most resources for the smallest # of students</a:t>
            </a:r>
          </a:p>
          <a:p>
            <a:r>
              <a:rPr lang="en-US" dirty="0"/>
              <a:t>4. “Guessing” as to what the issues are.</a:t>
            </a:r>
          </a:p>
          <a:p>
            <a:r>
              <a:rPr lang="en-US" dirty="0"/>
              <a:t>5. Implementing “blanket” interventions</a:t>
            </a:r>
          </a:p>
          <a:p>
            <a:r>
              <a:rPr lang="en-US" dirty="0"/>
              <a:t>6. Everyone doing their own thing</a:t>
            </a:r>
          </a:p>
        </p:txBody>
      </p:sp>
      <p:sp>
        <p:nvSpPr>
          <p:cNvPr id="6" name="Text Placeholder 5"/>
          <p:cNvSpPr>
            <a:spLocks noGrp="1"/>
          </p:cNvSpPr>
          <p:nvPr>
            <p:ph type="body" sz="quarter" idx="3"/>
          </p:nvPr>
        </p:nvSpPr>
        <p:spPr>
          <a:xfrm>
            <a:off x="7283302" y="1846052"/>
            <a:ext cx="3872378" cy="736282"/>
          </a:xfrm>
        </p:spPr>
        <p:txBody>
          <a:bodyPr>
            <a:normAutofit/>
          </a:bodyPr>
          <a:lstStyle/>
          <a:p>
            <a:r>
              <a:rPr lang="en-US" sz="2400" b="1" u="sng" dirty="0"/>
              <a:t>MTSS</a:t>
            </a:r>
          </a:p>
        </p:txBody>
      </p:sp>
      <p:sp>
        <p:nvSpPr>
          <p:cNvPr id="7" name="Content Placeholder 6"/>
          <p:cNvSpPr>
            <a:spLocks noGrp="1"/>
          </p:cNvSpPr>
          <p:nvPr>
            <p:ph sz="quarter" idx="4"/>
          </p:nvPr>
        </p:nvSpPr>
        <p:spPr>
          <a:xfrm>
            <a:off x="5858545" y="2445487"/>
            <a:ext cx="6177495" cy="3680676"/>
          </a:xfrm>
        </p:spPr>
        <p:txBody>
          <a:bodyPr/>
          <a:lstStyle/>
          <a:p>
            <a:r>
              <a:rPr lang="en-US" dirty="0"/>
              <a:t>1. Main focus is on Universal Level supports</a:t>
            </a:r>
          </a:p>
          <a:p>
            <a:r>
              <a:rPr lang="en-US" dirty="0"/>
              <a:t>2. Use data to ensure interventions are implemented early</a:t>
            </a:r>
          </a:p>
          <a:p>
            <a:r>
              <a:rPr lang="en-US" dirty="0"/>
              <a:t>3. Biggest bang for your buck! </a:t>
            </a:r>
          </a:p>
          <a:p>
            <a:r>
              <a:rPr lang="en-US" dirty="0"/>
              <a:t>4. Using data to drive decisions.</a:t>
            </a:r>
          </a:p>
          <a:p>
            <a:r>
              <a:rPr lang="en-US" dirty="0"/>
              <a:t>5. Use data to implement skill specific interventions</a:t>
            </a:r>
          </a:p>
          <a:p>
            <a:r>
              <a:rPr lang="en-US" dirty="0"/>
              <a:t>6. Systematic approach to student achievement</a:t>
            </a:r>
          </a:p>
        </p:txBody>
      </p:sp>
      <p:cxnSp>
        <p:nvCxnSpPr>
          <p:cNvPr id="8" name="Straight Connector 7">
            <a:extLst>
              <a:ext uri="{FF2B5EF4-FFF2-40B4-BE49-F238E27FC236}">
                <a16:creationId xmlns:a16="http://schemas.microsoft.com/office/drawing/2014/main" id="{44681A25-AE54-4A42-801C-51FCA55F7154}"/>
              </a:ext>
            </a:extLst>
          </p:cNvPr>
          <p:cNvCxnSpPr>
            <a:cxnSpLocks/>
          </p:cNvCxnSpPr>
          <p:nvPr/>
        </p:nvCxnSpPr>
        <p:spPr>
          <a:xfrm>
            <a:off x="5709684" y="1754372"/>
            <a:ext cx="0" cy="4699591"/>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112E736-D4E5-45C0-94DB-E88F468306FA}"/>
              </a:ext>
            </a:extLst>
          </p:cNvPr>
          <p:cNvPicPr>
            <a:picLocks noChangeAspect="1"/>
          </p:cNvPicPr>
          <p:nvPr/>
        </p:nvPicPr>
        <p:blipFill>
          <a:blip r:embed="rId2"/>
          <a:stretch>
            <a:fillRect/>
          </a:stretch>
        </p:blipFill>
        <p:spPr>
          <a:xfrm>
            <a:off x="9165954" y="5605914"/>
            <a:ext cx="2888512" cy="639051"/>
          </a:xfrm>
          <a:prstGeom prst="rect">
            <a:avLst/>
          </a:prstGeom>
        </p:spPr>
      </p:pic>
    </p:spTree>
    <p:extLst>
      <p:ext uri="{BB962C8B-B14F-4D97-AF65-F5344CB8AC3E}">
        <p14:creationId xmlns:p14="http://schemas.microsoft.com/office/powerpoint/2010/main" val="369566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0B0524-C7FC-4458-8D38-A6A00B90ECAD}"/>
              </a:ext>
            </a:extLst>
          </p:cNvPr>
          <p:cNvSpPr>
            <a:spLocks noGrp="1"/>
          </p:cNvSpPr>
          <p:nvPr>
            <p:ph type="title"/>
          </p:nvPr>
        </p:nvSpPr>
        <p:spPr/>
        <p:txBody>
          <a:bodyPr/>
          <a:lstStyle/>
          <a:p>
            <a:r>
              <a:rPr lang="en-US" dirty="0"/>
              <a:t>MTSS Implementation </a:t>
            </a:r>
          </a:p>
        </p:txBody>
      </p:sp>
      <p:pic>
        <p:nvPicPr>
          <p:cNvPr id="9" name="Content Placeholder 8">
            <a:extLst>
              <a:ext uri="{FF2B5EF4-FFF2-40B4-BE49-F238E27FC236}">
                <a16:creationId xmlns:a16="http://schemas.microsoft.com/office/drawing/2014/main" id="{94498B6E-7B48-4CBE-A973-78A6E65CA739}"/>
              </a:ext>
            </a:extLst>
          </p:cNvPr>
          <p:cNvPicPr>
            <a:picLocks noGrp="1" noChangeAspect="1"/>
          </p:cNvPicPr>
          <p:nvPr>
            <p:ph idx="1"/>
          </p:nvPr>
        </p:nvPicPr>
        <p:blipFill>
          <a:blip r:embed="rId2"/>
          <a:stretch>
            <a:fillRect/>
          </a:stretch>
        </p:blipFill>
        <p:spPr>
          <a:xfrm>
            <a:off x="3274828" y="1850064"/>
            <a:ext cx="5135525" cy="4508205"/>
          </a:xfrm>
          <a:prstGeom prst="rect">
            <a:avLst/>
          </a:prstGeom>
        </p:spPr>
      </p:pic>
      <p:pic>
        <p:nvPicPr>
          <p:cNvPr id="2" name="Picture 1">
            <a:extLst>
              <a:ext uri="{FF2B5EF4-FFF2-40B4-BE49-F238E27FC236}">
                <a16:creationId xmlns:a16="http://schemas.microsoft.com/office/drawing/2014/main" id="{076F9D6C-6C15-4F7B-BF3B-CD6F8CDE329A}"/>
              </a:ext>
            </a:extLst>
          </p:cNvPr>
          <p:cNvPicPr>
            <a:picLocks noChangeAspect="1"/>
          </p:cNvPicPr>
          <p:nvPr/>
        </p:nvPicPr>
        <p:blipFill>
          <a:blip r:embed="rId3"/>
          <a:stretch>
            <a:fillRect/>
          </a:stretch>
        </p:blipFill>
        <p:spPr>
          <a:xfrm>
            <a:off x="8910084" y="5409125"/>
            <a:ext cx="3078480" cy="681080"/>
          </a:xfrm>
          <a:prstGeom prst="rect">
            <a:avLst/>
          </a:prstGeom>
        </p:spPr>
      </p:pic>
    </p:spTree>
    <p:extLst>
      <p:ext uri="{BB962C8B-B14F-4D97-AF65-F5344CB8AC3E}">
        <p14:creationId xmlns:p14="http://schemas.microsoft.com/office/powerpoint/2010/main" val="277384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F1BF-468D-4398-AF87-5031E4D297A2}"/>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A69B2705-D778-443A-AF40-76231DB2CD84}"/>
              </a:ext>
            </a:extLst>
          </p:cNvPr>
          <p:cNvSpPr>
            <a:spLocks noGrp="1"/>
          </p:cNvSpPr>
          <p:nvPr>
            <p:ph idx="1"/>
          </p:nvPr>
        </p:nvSpPr>
        <p:spPr/>
        <p:txBody>
          <a:bodyPr/>
          <a:lstStyle/>
          <a:p>
            <a:r>
              <a:rPr lang="en-US" dirty="0"/>
              <a:t>Becky Cain</a:t>
            </a:r>
          </a:p>
          <a:p>
            <a:r>
              <a:rPr lang="en-US" dirty="0"/>
              <a:t>13 years with the DOE</a:t>
            </a:r>
          </a:p>
          <a:p>
            <a:r>
              <a:rPr lang="en-US" dirty="0"/>
              <a:t>Based out of Hartford</a:t>
            </a:r>
          </a:p>
          <a:p>
            <a:endParaRPr lang="en-US" dirty="0"/>
          </a:p>
          <a:p>
            <a:endParaRPr lang="en-US" dirty="0"/>
          </a:p>
        </p:txBody>
      </p:sp>
      <p:pic>
        <p:nvPicPr>
          <p:cNvPr id="5" name="Picture 4">
            <a:extLst>
              <a:ext uri="{FF2B5EF4-FFF2-40B4-BE49-F238E27FC236}">
                <a16:creationId xmlns:a16="http://schemas.microsoft.com/office/drawing/2014/main" id="{5F76C014-32BC-438D-899F-4762488E1C88}"/>
              </a:ext>
            </a:extLst>
          </p:cNvPr>
          <p:cNvPicPr>
            <a:picLocks noChangeAspect="1"/>
          </p:cNvPicPr>
          <p:nvPr/>
        </p:nvPicPr>
        <p:blipFill>
          <a:blip r:embed="rId2"/>
          <a:stretch>
            <a:fillRect/>
          </a:stretch>
        </p:blipFill>
        <p:spPr>
          <a:xfrm>
            <a:off x="4536558" y="1737360"/>
            <a:ext cx="6096000" cy="4572000"/>
          </a:xfrm>
          <a:prstGeom prst="rect">
            <a:avLst/>
          </a:prstGeom>
        </p:spPr>
      </p:pic>
    </p:spTree>
    <p:extLst>
      <p:ext uri="{BB962C8B-B14F-4D97-AF65-F5344CB8AC3E}">
        <p14:creationId xmlns:p14="http://schemas.microsoft.com/office/powerpoint/2010/main" val="1353531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“But I Can’t Take On One More Thing!”</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1905000"/>
            <a:ext cx="5181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A337BC9F-8701-4A40-AC6C-5EF39CE151E5}"/>
              </a:ext>
            </a:extLst>
          </p:cNvPr>
          <p:cNvPicPr>
            <a:picLocks noChangeAspect="1"/>
          </p:cNvPicPr>
          <p:nvPr/>
        </p:nvPicPr>
        <p:blipFill>
          <a:blip r:embed="rId3"/>
          <a:stretch>
            <a:fillRect/>
          </a:stretch>
        </p:blipFill>
        <p:spPr>
          <a:xfrm>
            <a:off x="9250325" y="5599264"/>
            <a:ext cx="2792818" cy="617879"/>
          </a:xfrm>
          <a:prstGeom prst="rect">
            <a:avLst/>
          </a:prstGeom>
        </p:spPr>
      </p:pic>
    </p:spTree>
    <p:extLst>
      <p:ext uri="{BB962C8B-B14F-4D97-AF65-F5344CB8AC3E}">
        <p14:creationId xmlns:p14="http://schemas.microsoft.com/office/powerpoint/2010/main" val="767094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1" y="1600200"/>
            <a:ext cx="8915400" cy="4724400"/>
          </a:xfrm>
        </p:spPr>
        <p:txBody>
          <a:bodyPr/>
          <a:lstStyle/>
          <a:p>
            <a:endParaRPr lang="en-US" sz="2400" b="1" dirty="0"/>
          </a:p>
          <a:p>
            <a:pPr>
              <a:buFont typeface="Arial" panose="020B0604020202020204" pitchFamily="34" charset="0"/>
              <a:buChar char="•"/>
            </a:pPr>
            <a:r>
              <a:rPr lang="en-US" sz="2400" b="1" dirty="0"/>
              <a:t>What isn’t working that we can stop doing? </a:t>
            </a:r>
          </a:p>
          <a:p>
            <a:pPr>
              <a:buFont typeface="Arial" panose="020B0604020202020204" pitchFamily="34" charset="0"/>
              <a:buChar char="•"/>
            </a:pPr>
            <a:r>
              <a:rPr lang="en-US" sz="2400" b="1" dirty="0"/>
              <a:t>What practices are working at your school?</a:t>
            </a:r>
          </a:p>
          <a:p>
            <a:pPr lvl="1">
              <a:buFont typeface="Arial" panose="020B0604020202020204" pitchFamily="34" charset="0"/>
              <a:buChar char="•"/>
            </a:pPr>
            <a:r>
              <a:rPr lang="en-US" sz="2200" b="1" dirty="0"/>
              <a:t>How do you know? </a:t>
            </a:r>
          </a:p>
          <a:p>
            <a:pPr>
              <a:buFont typeface="Arial" panose="020B0604020202020204" pitchFamily="34" charset="0"/>
              <a:buChar char="•"/>
            </a:pPr>
            <a:r>
              <a:rPr lang="en-US" sz="2400" b="1" dirty="0"/>
              <a:t>What sources do you use to collect behavior data?</a:t>
            </a:r>
          </a:p>
          <a:p>
            <a:pPr>
              <a:buFont typeface="Arial" panose="020B0604020202020204" pitchFamily="34" charset="0"/>
              <a:buChar char="•"/>
            </a:pPr>
            <a:r>
              <a:rPr lang="en-US" sz="2400" b="1" dirty="0"/>
              <a:t>How do you progress monitor the growth of the students? </a:t>
            </a:r>
          </a:p>
        </p:txBody>
      </p:sp>
      <p:sp>
        <p:nvSpPr>
          <p:cNvPr id="3" name="Title 2"/>
          <p:cNvSpPr>
            <a:spLocks noGrp="1"/>
          </p:cNvSpPr>
          <p:nvPr>
            <p:ph type="title"/>
          </p:nvPr>
        </p:nvSpPr>
        <p:spPr>
          <a:xfrm>
            <a:off x="1981200" y="838200"/>
            <a:ext cx="8229600" cy="762000"/>
          </a:xfrm>
        </p:spPr>
        <p:txBody>
          <a:bodyPr>
            <a:normAutofit/>
          </a:bodyPr>
          <a:lstStyle/>
          <a:p>
            <a:r>
              <a:rPr lang="en-US" dirty="0"/>
              <a:t>Things to Think About:</a:t>
            </a:r>
          </a:p>
        </p:txBody>
      </p:sp>
      <p:pic>
        <p:nvPicPr>
          <p:cNvPr id="4" name="Picture 3">
            <a:extLst>
              <a:ext uri="{FF2B5EF4-FFF2-40B4-BE49-F238E27FC236}">
                <a16:creationId xmlns:a16="http://schemas.microsoft.com/office/drawing/2014/main" id="{3ED1009D-2758-42C5-8155-9DC72B3231A6}"/>
              </a:ext>
            </a:extLst>
          </p:cNvPr>
          <p:cNvPicPr>
            <a:picLocks noChangeAspect="1"/>
          </p:cNvPicPr>
          <p:nvPr/>
        </p:nvPicPr>
        <p:blipFill>
          <a:blip r:embed="rId3"/>
          <a:stretch>
            <a:fillRect/>
          </a:stretch>
        </p:blipFill>
        <p:spPr>
          <a:xfrm>
            <a:off x="9005777" y="5464303"/>
            <a:ext cx="3048000" cy="674336"/>
          </a:xfrm>
          <a:prstGeom prst="rect">
            <a:avLst/>
          </a:prstGeom>
        </p:spPr>
      </p:pic>
    </p:spTree>
    <p:extLst>
      <p:ext uri="{BB962C8B-B14F-4D97-AF65-F5344CB8AC3E}">
        <p14:creationId xmlns:p14="http://schemas.microsoft.com/office/powerpoint/2010/main" val="295373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a:t>MTSS coordinators will go through district self-assessment to help districts find where their strengths and needs are</a:t>
            </a:r>
          </a:p>
          <a:p>
            <a:pPr>
              <a:buFont typeface="Arial" panose="020B0604020202020204" pitchFamily="34" charset="0"/>
              <a:buChar char="•"/>
            </a:pPr>
            <a:r>
              <a:rPr lang="en-US" sz="3200" dirty="0"/>
              <a:t>MTSS coordinators will help develop a plan of action for districts to help them begin MTSS implementation.  </a:t>
            </a:r>
          </a:p>
          <a:p>
            <a:pPr>
              <a:buFont typeface="Arial" panose="020B0604020202020204" pitchFamily="34" charset="0"/>
              <a:buChar char="•"/>
            </a:pPr>
            <a:r>
              <a:rPr lang="en-US" sz="3200" dirty="0"/>
              <a:t>4-5 Year implementation process </a:t>
            </a:r>
          </a:p>
          <a:p>
            <a:pPr>
              <a:buFont typeface="Arial" panose="020B0604020202020204" pitchFamily="34" charset="0"/>
              <a:buChar char="•"/>
            </a:pPr>
            <a:r>
              <a:rPr lang="en-US" sz="3200" dirty="0"/>
              <a:t>Start with either RtI or PBIS</a:t>
            </a:r>
          </a:p>
        </p:txBody>
      </p:sp>
      <p:pic>
        <p:nvPicPr>
          <p:cNvPr id="4" name="Picture 3">
            <a:extLst>
              <a:ext uri="{FF2B5EF4-FFF2-40B4-BE49-F238E27FC236}">
                <a16:creationId xmlns:a16="http://schemas.microsoft.com/office/drawing/2014/main" id="{70E6CABE-872D-4787-AA44-23BFF90CCE60}"/>
              </a:ext>
            </a:extLst>
          </p:cNvPr>
          <p:cNvPicPr>
            <a:picLocks noChangeAspect="1"/>
          </p:cNvPicPr>
          <p:nvPr/>
        </p:nvPicPr>
        <p:blipFill>
          <a:blip r:embed="rId2"/>
          <a:stretch>
            <a:fillRect/>
          </a:stretch>
        </p:blipFill>
        <p:spPr>
          <a:xfrm>
            <a:off x="8708065" y="5437487"/>
            <a:ext cx="3409507" cy="754316"/>
          </a:xfrm>
          <a:prstGeom prst="rect">
            <a:avLst/>
          </a:prstGeom>
        </p:spPr>
      </p:pic>
    </p:spTree>
    <p:extLst>
      <p:ext uri="{BB962C8B-B14F-4D97-AF65-F5344CB8AC3E}">
        <p14:creationId xmlns:p14="http://schemas.microsoft.com/office/powerpoint/2010/main" val="3298135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5A05A-60E4-40F0-818E-9EA48E5CFBA7}"/>
              </a:ext>
            </a:extLst>
          </p:cNvPr>
          <p:cNvSpPr>
            <a:spLocks noGrp="1"/>
          </p:cNvSpPr>
          <p:nvPr>
            <p:ph type="title"/>
          </p:nvPr>
        </p:nvSpPr>
        <p:spPr>
          <a:xfrm>
            <a:off x="1097280" y="286603"/>
            <a:ext cx="10058400" cy="1170057"/>
          </a:xfrm>
        </p:spPr>
        <p:txBody>
          <a:bodyPr>
            <a:normAutofit/>
          </a:bodyPr>
          <a:lstStyle/>
          <a:p>
            <a:r>
              <a:rPr lang="en-US" dirty="0"/>
              <a:t>Support from the State: Training</a:t>
            </a:r>
          </a:p>
        </p:txBody>
      </p:sp>
      <p:sp>
        <p:nvSpPr>
          <p:cNvPr id="3" name="Content Placeholder 2">
            <a:extLst>
              <a:ext uri="{FF2B5EF4-FFF2-40B4-BE49-F238E27FC236}">
                <a16:creationId xmlns:a16="http://schemas.microsoft.com/office/drawing/2014/main" id="{72B60BA8-736B-494E-AC10-A876F75B2497}"/>
              </a:ext>
            </a:extLst>
          </p:cNvPr>
          <p:cNvSpPr>
            <a:spLocks noGrp="1"/>
          </p:cNvSpPr>
          <p:nvPr>
            <p:ph idx="1"/>
          </p:nvPr>
        </p:nvSpPr>
        <p:spPr>
          <a:xfrm>
            <a:off x="905894" y="1701209"/>
            <a:ext cx="10058400" cy="4625085"/>
          </a:xfrm>
        </p:spPr>
        <p:txBody>
          <a:bodyPr>
            <a:normAutofit/>
          </a:bodyPr>
          <a:lstStyle/>
          <a:p>
            <a:pPr marL="0" indent="0">
              <a:buNone/>
            </a:pPr>
            <a:endParaRPr lang="en-US" sz="4000" dirty="0"/>
          </a:p>
          <a:p>
            <a:r>
              <a:rPr lang="en-US" sz="2200" b="1" dirty="0"/>
              <a:t>Districts starting with PBIS will be required to send their PBIS team to three days of training:</a:t>
            </a:r>
            <a:endParaRPr lang="en-US" sz="2200" dirty="0"/>
          </a:p>
          <a:p>
            <a:r>
              <a:rPr lang="en-US" dirty="0"/>
              <a:t>East river training, Sioux Falls, May 29-June 30, and August 1, 2019</a:t>
            </a:r>
          </a:p>
          <a:p>
            <a:r>
              <a:rPr lang="en-US" dirty="0"/>
              <a:t>West river training, Rapid City, June 5-June 6 and July 30, 2019</a:t>
            </a:r>
          </a:p>
          <a:p>
            <a:endParaRPr lang="en-US" dirty="0"/>
          </a:p>
          <a:p>
            <a:r>
              <a:rPr lang="en-US" b="1" dirty="0"/>
              <a:t>Districts starting with RtI will be required to send their RtI team to a one day training</a:t>
            </a:r>
            <a:endParaRPr lang="en-US" dirty="0"/>
          </a:p>
          <a:p>
            <a:r>
              <a:rPr lang="en-US" dirty="0"/>
              <a:t>East river training, Sioux Falls, May 30, 2019</a:t>
            </a:r>
          </a:p>
          <a:p>
            <a:r>
              <a:rPr lang="en-US" dirty="0"/>
              <a:t>West river training, Rapid City, June 5, 2019</a:t>
            </a:r>
          </a:p>
        </p:txBody>
      </p:sp>
      <p:pic>
        <p:nvPicPr>
          <p:cNvPr id="4" name="Picture 3">
            <a:extLst>
              <a:ext uri="{FF2B5EF4-FFF2-40B4-BE49-F238E27FC236}">
                <a16:creationId xmlns:a16="http://schemas.microsoft.com/office/drawing/2014/main" id="{3E4EA194-3361-4787-A85C-45BA568D9C0F}"/>
              </a:ext>
            </a:extLst>
          </p:cNvPr>
          <p:cNvPicPr>
            <a:picLocks noChangeAspect="1"/>
          </p:cNvPicPr>
          <p:nvPr/>
        </p:nvPicPr>
        <p:blipFill>
          <a:blip r:embed="rId2"/>
          <a:stretch>
            <a:fillRect/>
          </a:stretch>
        </p:blipFill>
        <p:spPr>
          <a:xfrm>
            <a:off x="8346558" y="5355062"/>
            <a:ext cx="3685953" cy="815476"/>
          </a:xfrm>
          <a:prstGeom prst="rect">
            <a:avLst/>
          </a:prstGeom>
        </p:spPr>
      </p:pic>
    </p:spTree>
    <p:extLst>
      <p:ext uri="{BB962C8B-B14F-4D97-AF65-F5344CB8AC3E}">
        <p14:creationId xmlns:p14="http://schemas.microsoft.com/office/powerpoint/2010/main" val="1661457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B9D3-4B5C-4E53-BDB2-E0D5B2BB3B02}"/>
              </a:ext>
            </a:extLst>
          </p:cNvPr>
          <p:cNvSpPr>
            <a:spLocks noGrp="1"/>
          </p:cNvSpPr>
          <p:nvPr>
            <p:ph type="title"/>
          </p:nvPr>
        </p:nvSpPr>
        <p:spPr/>
        <p:txBody>
          <a:bodyPr/>
          <a:lstStyle/>
          <a:p>
            <a:r>
              <a:rPr lang="en-US" dirty="0"/>
              <a:t>Support from the State: Grant Money</a:t>
            </a:r>
          </a:p>
        </p:txBody>
      </p:sp>
      <p:sp>
        <p:nvSpPr>
          <p:cNvPr id="3" name="Content Placeholder 2">
            <a:extLst>
              <a:ext uri="{FF2B5EF4-FFF2-40B4-BE49-F238E27FC236}">
                <a16:creationId xmlns:a16="http://schemas.microsoft.com/office/drawing/2014/main" id="{052BFBFD-9B7D-4F23-840D-2EDA20866341}"/>
              </a:ext>
            </a:extLst>
          </p:cNvPr>
          <p:cNvSpPr>
            <a:spLocks noGrp="1"/>
          </p:cNvSpPr>
          <p:nvPr>
            <p:ph idx="1"/>
          </p:nvPr>
        </p:nvSpPr>
        <p:spPr/>
        <p:txBody>
          <a:bodyPr/>
          <a:lstStyle/>
          <a:p>
            <a:pPr marL="0" indent="0">
              <a:buNone/>
            </a:pPr>
            <a:endParaRPr lang="en-US" sz="3600" dirty="0"/>
          </a:p>
          <a:p>
            <a:pPr>
              <a:buFont typeface="Arial" panose="020B0604020202020204" pitchFamily="34" charset="0"/>
              <a:buChar char="•"/>
            </a:pPr>
            <a:r>
              <a:rPr lang="en-US" sz="2400" dirty="0"/>
              <a:t>All State sponsored MTSS trainings are free to all districts in the MTSS initiative.  </a:t>
            </a:r>
          </a:p>
          <a:p>
            <a:pPr>
              <a:buFont typeface="Arial" panose="020B0604020202020204" pitchFamily="34" charset="0"/>
              <a:buChar char="•"/>
            </a:pPr>
            <a:r>
              <a:rPr lang="en-US" sz="2400" dirty="0"/>
              <a:t>Providing grants on four year schedule of $1,500.00 per building for years one and two, $1,000.00 for year three, $500.00 for year four.  The district will be responsible for all funding following year four.  The grants are to be used for: </a:t>
            </a:r>
          </a:p>
          <a:p>
            <a:pPr lvl="2"/>
            <a:r>
              <a:rPr lang="en-US" dirty="0"/>
              <a:t> </a:t>
            </a:r>
            <a:r>
              <a:rPr lang="en-US" sz="1600" dirty="0"/>
              <a:t>Expenses related to MTSS trainings including mileage, lodging, substitute pay or teacher stipends (meals cannot be reimbursed with these funds) </a:t>
            </a:r>
          </a:p>
          <a:p>
            <a:pPr lvl="2"/>
            <a:r>
              <a:rPr lang="en-US" sz="1600" dirty="0"/>
              <a:t>DIBELS, FastBridge, AIMSweb assessment subscriptions, materials or training </a:t>
            </a:r>
          </a:p>
          <a:p>
            <a:pPr lvl="2"/>
            <a:r>
              <a:rPr lang="en-US" sz="1600" dirty="0"/>
              <a:t>Materials needed to support PBIS or RtI (no food or beverages of any kind)</a:t>
            </a:r>
          </a:p>
          <a:p>
            <a:endParaRPr lang="en-US" dirty="0"/>
          </a:p>
        </p:txBody>
      </p:sp>
      <p:pic>
        <p:nvPicPr>
          <p:cNvPr id="4" name="Picture 3">
            <a:extLst>
              <a:ext uri="{FF2B5EF4-FFF2-40B4-BE49-F238E27FC236}">
                <a16:creationId xmlns:a16="http://schemas.microsoft.com/office/drawing/2014/main" id="{70DD243B-987F-4CC3-859D-D730BDA12393}"/>
              </a:ext>
            </a:extLst>
          </p:cNvPr>
          <p:cNvPicPr>
            <a:picLocks noChangeAspect="1"/>
          </p:cNvPicPr>
          <p:nvPr/>
        </p:nvPicPr>
        <p:blipFill>
          <a:blip r:embed="rId2"/>
          <a:stretch>
            <a:fillRect/>
          </a:stretch>
        </p:blipFill>
        <p:spPr>
          <a:xfrm>
            <a:off x="8059478" y="5120641"/>
            <a:ext cx="4058093" cy="897808"/>
          </a:xfrm>
          <a:prstGeom prst="rect">
            <a:avLst/>
          </a:prstGeom>
        </p:spPr>
      </p:pic>
    </p:spTree>
    <p:extLst>
      <p:ext uri="{BB962C8B-B14F-4D97-AF65-F5344CB8AC3E}">
        <p14:creationId xmlns:p14="http://schemas.microsoft.com/office/powerpoint/2010/main" val="1159096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0E6E-00E7-4620-B48F-606B3FD44DF9}"/>
              </a:ext>
            </a:extLst>
          </p:cNvPr>
          <p:cNvSpPr>
            <a:spLocks noGrp="1"/>
          </p:cNvSpPr>
          <p:nvPr>
            <p:ph type="title"/>
          </p:nvPr>
        </p:nvSpPr>
        <p:spPr/>
        <p:txBody>
          <a:bodyPr/>
          <a:lstStyle/>
          <a:p>
            <a:r>
              <a:rPr lang="en-US" dirty="0"/>
              <a:t>Support from the State: Onsite Coordinator Assistance	</a:t>
            </a:r>
          </a:p>
        </p:txBody>
      </p:sp>
      <p:sp>
        <p:nvSpPr>
          <p:cNvPr id="3" name="Content Placeholder 2">
            <a:extLst>
              <a:ext uri="{FF2B5EF4-FFF2-40B4-BE49-F238E27FC236}">
                <a16:creationId xmlns:a16="http://schemas.microsoft.com/office/drawing/2014/main" id="{DDC6177C-4819-44C2-80EF-1663CB289679}"/>
              </a:ext>
            </a:extLst>
          </p:cNvPr>
          <p:cNvSpPr>
            <a:spLocks noGrp="1"/>
          </p:cNvSpPr>
          <p:nvPr>
            <p:ph idx="1"/>
          </p:nvPr>
        </p:nvSpPr>
        <p:spPr/>
        <p:txBody>
          <a:bodyPr>
            <a:normAutofit/>
          </a:bodyPr>
          <a:lstStyle/>
          <a:p>
            <a:pPr lvl="1"/>
            <a:r>
              <a:rPr lang="en-US" sz="2400" dirty="0"/>
              <a:t>Help with meetings</a:t>
            </a:r>
          </a:p>
          <a:p>
            <a:pPr lvl="1"/>
            <a:r>
              <a:rPr lang="en-US" sz="2400" dirty="0"/>
              <a:t>Help look at data</a:t>
            </a:r>
          </a:p>
          <a:p>
            <a:pPr lvl="1"/>
            <a:r>
              <a:rPr lang="en-US" sz="2400" dirty="0"/>
              <a:t>Help build capacity within the district</a:t>
            </a:r>
          </a:p>
          <a:p>
            <a:pPr marL="201168" lvl="1" indent="0">
              <a:buNone/>
            </a:pPr>
            <a:endParaRPr lang="en-US" sz="2400" dirty="0"/>
          </a:p>
          <a:p>
            <a:pPr marL="201168" lvl="1" indent="0">
              <a:buNone/>
            </a:pPr>
            <a:r>
              <a:rPr lang="en-US" sz="2400" u="sng" dirty="0"/>
              <a:t>PBIS Coordinators				RtI Coordinators			</a:t>
            </a:r>
          </a:p>
          <a:p>
            <a:pPr marL="201168" lvl="1" indent="0">
              <a:buNone/>
            </a:pPr>
            <a:r>
              <a:rPr lang="en-US" sz="2400" dirty="0"/>
              <a:t>Pat Hubert					Pat Bruinsma </a:t>
            </a:r>
          </a:p>
          <a:p>
            <a:pPr marL="201168" lvl="1" indent="0">
              <a:buNone/>
            </a:pPr>
            <a:r>
              <a:rPr lang="en-US" sz="2400" dirty="0"/>
              <a:t>Stephanie Weideman			Barb Rowenhorst</a:t>
            </a:r>
          </a:p>
          <a:p>
            <a:pPr marL="201168" lvl="1" indent="0">
              <a:buNone/>
            </a:pPr>
            <a:r>
              <a:rPr lang="en-US" sz="2400" dirty="0"/>
              <a:t>Kari Oyen					Julie Popham</a:t>
            </a:r>
          </a:p>
          <a:p>
            <a:pPr marL="201168" lvl="1" indent="0">
              <a:buNone/>
            </a:pPr>
            <a:r>
              <a:rPr lang="en-US" sz="2400" dirty="0"/>
              <a:t>Penny </a:t>
            </a:r>
            <a:r>
              <a:rPr lang="en-US" sz="2400" dirty="0" err="1"/>
              <a:t>McCormick-Gilles</a:t>
            </a:r>
            <a:r>
              <a:rPr lang="en-US" sz="2400" dirty="0"/>
              <a:t> 			Lori Stoltenburg </a:t>
            </a:r>
          </a:p>
        </p:txBody>
      </p:sp>
      <p:pic>
        <p:nvPicPr>
          <p:cNvPr id="4" name="Picture 3">
            <a:extLst>
              <a:ext uri="{FF2B5EF4-FFF2-40B4-BE49-F238E27FC236}">
                <a16:creationId xmlns:a16="http://schemas.microsoft.com/office/drawing/2014/main" id="{C0105FA0-73F4-472E-9F18-15E8224DD16C}"/>
              </a:ext>
            </a:extLst>
          </p:cNvPr>
          <p:cNvPicPr>
            <a:picLocks noChangeAspect="1"/>
          </p:cNvPicPr>
          <p:nvPr/>
        </p:nvPicPr>
        <p:blipFill>
          <a:blip r:embed="rId2"/>
          <a:stretch>
            <a:fillRect/>
          </a:stretch>
        </p:blipFill>
        <p:spPr>
          <a:xfrm>
            <a:off x="8952614" y="5510755"/>
            <a:ext cx="3239386" cy="716678"/>
          </a:xfrm>
          <a:prstGeom prst="rect">
            <a:avLst/>
          </a:prstGeom>
        </p:spPr>
      </p:pic>
    </p:spTree>
    <p:extLst>
      <p:ext uri="{BB962C8B-B14F-4D97-AF65-F5344CB8AC3E}">
        <p14:creationId xmlns:p14="http://schemas.microsoft.com/office/powerpoint/2010/main" val="1145652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CD2FF-C5FF-4884-A460-4941CDBB5B8C}"/>
              </a:ext>
            </a:extLst>
          </p:cNvPr>
          <p:cNvSpPr>
            <a:spLocks noGrp="1"/>
          </p:cNvSpPr>
          <p:nvPr>
            <p:ph type="title"/>
          </p:nvPr>
        </p:nvSpPr>
        <p:spPr/>
        <p:txBody>
          <a:bodyPr/>
          <a:lstStyle/>
          <a:p>
            <a:r>
              <a:rPr lang="en-US" dirty="0"/>
              <a:t>District Commitments</a:t>
            </a:r>
          </a:p>
        </p:txBody>
      </p:sp>
      <p:sp>
        <p:nvSpPr>
          <p:cNvPr id="3" name="Content Placeholder 2">
            <a:extLst>
              <a:ext uri="{FF2B5EF4-FFF2-40B4-BE49-F238E27FC236}">
                <a16:creationId xmlns:a16="http://schemas.microsoft.com/office/drawing/2014/main" id="{60CAD394-1324-4051-8E55-EF97A91C8D0D}"/>
              </a:ext>
            </a:extLst>
          </p:cNvPr>
          <p:cNvSpPr>
            <a:spLocks noGrp="1"/>
          </p:cNvSpPr>
          <p:nvPr>
            <p:ph idx="1"/>
          </p:nvPr>
        </p:nvSpPr>
        <p:spPr/>
        <p:txBody>
          <a:bodyPr/>
          <a:lstStyle/>
          <a:p>
            <a:pPr>
              <a:buFont typeface="Arial" panose="020B0604020202020204" pitchFamily="34" charset="0"/>
              <a:buChar char="•"/>
            </a:pPr>
            <a:r>
              <a:rPr lang="en-US" dirty="0"/>
              <a:t>Guaranteed administrator support</a:t>
            </a:r>
          </a:p>
          <a:p>
            <a:pPr>
              <a:buFont typeface="Arial" panose="020B0604020202020204" pitchFamily="34" charset="0"/>
              <a:buChar char="•"/>
            </a:pPr>
            <a:r>
              <a:rPr lang="en-US" dirty="0"/>
              <a:t>District level team</a:t>
            </a:r>
          </a:p>
          <a:p>
            <a:pPr>
              <a:buFont typeface="Arial" panose="020B0604020202020204" pitchFamily="34" charset="0"/>
              <a:buChar char="•"/>
            </a:pPr>
            <a:r>
              <a:rPr lang="en-US" dirty="0"/>
              <a:t>Building level teams</a:t>
            </a:r>
          </a:p>
          <a:p>
            <a:pPr>
              <a:buFont typeface="Arial" panose="020B0604020202020204" pitchFamily="34" charset="0"/>
              <a:buChar char="•"/>
            </a:pPr>
            <a:r>
              <a:rPr lang="en-US" dirty="0"/>
              <a:t>Make MTSS one of the top three school improvement goals</a:t>
            </a:r>
          </a:p>
          <a:p>
            <a:pPr>
              <a:buFont typeface="Arial" panose="020B0604020202020204" pitchFamily="34" charset="0"/>
              <a:buChar char="•"/>
            </a:pPr>
            <a:r>
              <a:rPr lang="en-US" dirty="0"/>
              <a:t>Send school level team to trainings</a:t>
            </a:r>
          </a:p>
          <a:p>
            <a:pPr>
              <a:buFont typeface="Arial" panose="020B0604020202020204" pitchFamily="34" charset="0"/>
              <a:buChar char="•"/>
            </a:pPr>
            <a:r>
              <a:rPr lang="en-US" dirty="0"/>
              <a:t>Secure funding to maintain MTSS after grant is complete</a:t>
            </a:r>
          </a:p>
          <a:p>
            <a:pPr>
              <a:buFont typeface="Arial" panose="020B0604020202020204" pitchFamily="34" charset="0"/>
              <a:buChar char="•"/>
            </a:pPr>
            <a:r>
              <a:rPr lang="en-US" dirty="0"/>
              <a:t>Begin using RtI for Specific Learning Disability (SLD) identification</a:t>
            </a:r>
          </a:p>
        </p:txBody>
      </p:sp>
      <p:pic>
        <p:nvPicPr>
          <p:cNvPr id="4" name="Picture 3">
            <a:extLst>
              <a:ext uri="{FF2B5EF4-FFF2-40B4-BE49-F238E27FC236}">
                <a16:creationId xmlns:a16="http://schemas.microsoft.com/office/drawing/2014/main" id="{AF20DE71-A305-4CED-95AD-C46FEB66C3A0}"/>
              </a:ext>
            </a:extLst>
          </p:cNvPr>
          <p:cNvPicPr>
            <a:picLocks noChangeAspect="1"/>
          </p:cNvPicPr>
          <p:nvPr/>
        </p:nvPicPr>
        <p:blipFill>
          <a:blip r:embed="rId2"/>
          <a:stretch>
            <a:fillRect/>
          </a:stretch>
        </p:blipFill>
        <p:spPr>
          <a:xfrm>
            <a:off x="8941981" y="5417068"/>
            <a:ext cx="3069265" cy="679041"/>
          </a:xfrm>
          <a:prstGeom prst="rect">
            <a:avLst/>
          </a:prstGeom>
        </p:spPr>
      </p:pic>
    </p:spTree>
    <p:extLst>
      <p:ext uri="{BB962C8B-B14F-4D97-AF65-F5344CB8AC3E}">
        <p14:creationId xmlns:p14="http://schemas.microsoft.com/office/powerpoint/2010/main" val="4049374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D54E-80F2-434B-BA1B-9872EF017E13}"/>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6FD9C84F-9B23-4E7E-8C1D-D5A795A6684D}"/>
              </a:ext>
            </a:extLst>
          </p:cNvPr>
          <p:cNvSpPr>
            <a:spLocks noGrp="1"/>
          </p:cNvSpPr>
          <p:nvPr>
            <p:ph idx="1"/>
          </p:nvPr>
        </p:nvSpPr>
        <p:spPr>
          <a:xfrm>
            <a:off x="1097280" y="1845734"/>
            <a:ext cx="10058400" cy="4448740"/>
          </a:xfrm>
        </p:spPr>
        <p:txBody>
          <a:bodyPr>
            <a:normAutofit lnSpcReduction="10000"/>
          </a:bodyPr>
          <a:lstStyle/>
          <a:p>
            <a:r>
              <a:rPr lang="en-US" dirty="0"/>
              <a:t>Data school will be required to submit to their district coordinator:</a:t>
            </a:r>
            <a:endParaRPr lang="en-US" sz="1600" dirty="0"/>
          </a:p>
          <a:p>
            <a:r>
              <a:rPr lang="en-US" dirty="0"/>
              <a:t>RtI: </a:t>
            </a:r>
            <a:endParaRPr lang="en-US" sz="1600" dirty="0"/>
          </a:p>
          <a:p>
            <a:pPr lvl="2"/>
            <a:r>
              <a:rPr lang="en-US" sz="2000" dirty="0"/>
              <a:t>DIBELS or AIMSweb data: three times per year,  fall/winter/spring benchmarking </a:t>
            </a:r>
          </a:p>
          <a:p>
            <a:pPr lvl="2"/>
            <a:r>
              <a:rPr lang="en-US" sz="2000" dirty="0"/>
              <a:t>Reading-Tiered Fidelity of Implementation (R-TFI): completed in fall and spring year one </a:t>
            </a:r>
          </a:p>
          <a:p>
            <a:pPr lvl="2"/>
            <a:r>
              <a:rPr lang="en-US" sz="2000" dirty="0"/>
              <a:t>R-TFI completed remaining years: spring only  </a:t>
            </a:r>
          </a:p>
          <a:p>
            <a:pPr lvl="2"/>
            <a:r>
              <a:rPr lang="en-US" sz="2000" dirty="0"/>
              <a:t>Intervention tracking forms: three times per year</a:t>
            </a:r>
          </a:p>
          <a:p>
            <a:r>
              <a:rPr lang="en-US" dirty="0"/>
              <a:t> </a:t>
            </a:r>
            <a:endParaRPr lang="en-US" sz="1600" dirty="0"/>
          </a:p>
          <a:p>
            <a:r>
              <a:rPr lang="en-US" dirty="0"/>
              <a:t>PBIS: </a:t>
            </a:r>
            <a:endParaRPr lang="en-US" sz="1600" dirty="0"/>
          </a:p>
          <a:p>
            <a:pPr lvl="2"/>
            <a:r>
              <a:rPr lang="en-US" sz="2000" dirty="0"/>
              <a:t>Office Discipline Referrals (ODR): two times a year</a:t>
            </a:r>
          </a:p>
          <a:p>
            <a:pPr lvl="2"/>
            <a:r>
              <a:rPr lang="en-US" sz="2000" dirty="0"/>
              <a:t>Climate survey: two times per year</a:t>
            </a:r>
          </a:p>
          <a:p>
            <a:pPr lvl="2"/>
            <a:r>
              <a:rPr lang="en-US" sz="2000" dirty="0"/>
              <a:t>Tiered Fidelity of Implementation (TFI) completed for year one only: fall and spring</a:t>
            </a:r>
          </a:p>
          <a:p>
            <a:pPr lvl="2"/>
            <a:r>
              <a:rPr lang="en-US" sz="2000" dirty="0"/>
              <a:t>TFI completed remaining years: spring only</a:t>
            </a:r>
          </a:p>
          <a:p>
            <a:endParaRPr lang="en-US" dirty="0"/>
          </a:p>
        </p:txBody>
      </p:sp>
      <p:pic>
        <p:nvPicPr>
          <p:cNvPr id="4" name="Picture 3">
            <a:extLst>
              <a:ext uri="{FF2B5EF4-FFF2-40B4-BE49-F238E27FC236}">
                <a16:creationId xmlns:a16="http://schemas.microsoft.com/office/drawing/2014/main" id="{4B43A994-51D1-4A57-8752-6EDF4CE102FB}"/>
              </a:ext>
            </a:extLst>
          </p:cNvPr>
          <p:cNvPicPr>
            <a:picLocks noChangeAspect="1"/>
          </p:cNvPicPr>
          <p:nvPr/>
        </p:nvPicPr>
        <p:blipFill>
          <a:blip r:embed="rId2"/>
          <a:stretch>
            <a:fillRect/>
          </a:stretch>
        </p:blipFill>
        <p:spPr>
          <a:xfrm>
            <a:off x="9207796" y="5678947"/>
            <a:ext cx="2782185" cy="615527"/>
          </a:xfrm>
          <a:prstGeom prst="rect">
            <a:avLst/>
          </a:prstGeom>
        </p:spPr>
      </p:pic>
    </p:spTree>
    <p:extLst>
      <p:ext uri="{BB962C8B-B14F-4D97-AF65-F5344CB8AC3E}">
        <p14:creationId xmlns:p14="http://schemas.microsoft.com/office/powerpoint/2010/main" val="767853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81A2-5646-430B-A1A4-4A735724F48A}"/>
              </a:ext>
            </a:extLst>
          </p:cNvPr>
          <p:cNvSpPr>
            <a:spLocks noGrp="1"/>
          </p:cNvSpPr>
          <p:nvPr>
            <p:ph type="title"/>
          </p:nvPr>
        </p:nvSpPr>
        <p:spPr/>
        <p:txBody>
          <a:bodyPr/>
          <a:lstStyle/>
          <a:p>
            <a:r>
              <a:rPr lang="en-US" dirty="0"/>
              <a:t>What MTSS Can Do Review</a:t>
            </a:r>
          </a:p>
        </p:txBody>
      </p:sp>
      <p:sp>
        <p:nvSpPr>
          <p:cNvPr id="3" name="Content Placeholder 2">
            <a:extLst>
              <a:ext uri="{FF2B5EF4-FFF2-40B4-BE49-F238E27FC236}">
                <a16:creationId xmlns:a16="http://schemas.microsoft.com/office/drawing/2014/main" id="{1E3C9B29-E81D-468A-B45F-9B9ED13F9E3C}"/>
              </a:ext>
            </a:extLst>
          </p:cNvPr>
          <p:cNvSpPr>
            <a:spLocks noGrp="1"/>
          </p:cNvSpPr>
          <p:nvPr>
            <p:ph idx="1"/>
          </p:nvPr>
        </p:nvSpPr>
        <p:spPr/>
        <p:txBody>
          <a:bodyPr>
            <a:normAutofit/>
          </a:bodyPr>
          <a:lstStyle/>
          <a:p>
            <a:pPr lvl="0">
              <a:buFont typeface="Arial" panose="020B0604020202020204" pitchFamily="34" charset="0"/>
              <a:buChar char="•"/>
            </a:pPr>
            <a:r>
              <a:rPr lang="en-US" dirty="0"/>
              <a:t>Develop a common language </a:t>
            </a:r>
          </a:p>
          <a:p>
            <a:pPr lvl="0">
              <a:buFont typeface="Arial" panose="020B0604020202020204" pitchFamily="34" charset="0"/>
              <a:buChar char="•"/>
            </a:pPr>
            <a:r>
              <a:rPr lang="en-US" dirty="0"/>
              <a:t>Provide a continuum of support for all students </a:t>
            </a:r>
          </a:p>
          <a:p>
            <a:pPr lvl="1">
              <a:buFont typeface="Arial" panose="020B0604020202020204" pitchFamily="34" charset="0"/>
              <a:buChar char="•"/>
            </a:pPr>
            <a:r>
              <a:rPr lang="en-US" dirty="0"/>
              <a:t>based on student needs </a:t>
            </a:r>
          </a:p>
          <a:p>
            <a:pPr lvl="1">
              <a:buFont typeface="Arial" panose="020B0604020202020204" pitchFamily="34" charset="0"/>
              <a:buChar char="•"/>
            </a:pPr>
            <a:r>
              <a:rPr lang="en-US" dirty="0"/>
              <a:t>both academics and behavior</a:t>
            </a:r>
          </a:p>
          <a:p>
            <a:pPr lvl="0">
              <a:buFont typeface="Arial" panose="020B0604020202020204" pitchFamily="34" charset="0"/>
              <a:buChar char="•"/>
            </a:pPr>
            <a:r>
              <a:rPr lang="en-US" dirty="0"/>
              <a:t>Build a long-term plan</a:t>
            </a:r>
          </a:p>
          <a:p>
            <a:pPr lvl="0">
              <a:buFont typeface="Arial" panose="020B0604020202020204" pitchFamily="34" charset="0"/>
              <a:buChar char="•"/>
            </a:pPr>
            <a:r>
              <a:rPr lang="en-US" dirty="0"/>
              <a:t>Effectively develop competencies</a:t>
            </a:r>
          </a:p>
          <a:p>
            <a:pPr lvl="0">
              <a:buFont typeface="Arial" panose="020B0604020202020204" pitchFamily="34" charset="0"/>
              <a:buChar char="•"/>
            </a:pPr>
            <a:r>
              <a:rPr lang="en-US" dirty="0"/>
              <a:t>Use data to effectively and proactively respond to students’ needs</a:t>
            </a:r>
          </a:p>
          <a:p>
            <a:pPr lvl="0">
              <a:buFont typeface="Arial" panose="020B0604020202020204" pitchFamily="34" charset="0"/>
              <a:buChar char="•"/>
            </a:pPr>
            <a:r>
              <a:rPr lang="en-US" dirty="0"/>
              <a:t>Establish a problem-solving framework for continuous improvement</a:t>
            </a:r>
          </a:p>
          <a:p>
            <a:pPr>
              <a:buFont typeface="Arial" panose="020B0604020202020204" pitchFamily="34" charset="0"/>
              <a:buChar char="•"/>
            </a:pPr>
            <a:r>
              <a:rPr lang="en-US" dirty="0"/>
              <a:t>Create a common vision within the school district</a:t>
            </a:r>
          </a:p>
          <a:p>
            <a:pPr lvl="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FBD42BE9-3339-4E3E-A048-0D3E2BCC9589}"/>
              </a:ext>
            </a:extLst>
          </p:cNvPr>
          <p:cNvPicPr>
            <a:picLocks noChangeAspect="1"/>
          </p:cNvPicPr>
          <p:nvPr/>
        </p:nvPicPr>
        <p:blipFill>
          <a:blip r:embed="rId2"/>
          <a:stretch>
            <a:fillRect/>
          </a:stretch>
        </p:blipFill>
        <p:spPr>
          <a:xfrm>
            <a:off x="8527312" y="5285149"/>
            <a:ext cx="3473302" cy="768430"/>
          </a:xfrm>
          <a:prstGeom prst="rect">
            <a:avLst/>
          </a:prstGeom>
        </p:spPr>
      </p:pic>
    </p:spTree>
    <p:extLst>
      <p:ext uri="{BB962C8B-B14F-4D97-AF65-F5344CB8AC3E}">
        <p14:creationId xmlns:p14="http://schemas.microsoft.com/office/powerpoint/2010/main" val="2349375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1697-7D9B-4A33-8DDB-EAE83C8CA162}"/>
              </a:ext>
            </a:extLst>
          </p:cNvPr>
          <p:cNvSpPr>
            <a:spLocks noGrp="1"/>
          </p:cNvSpPr>
          <p:nvPr>
            <p:ph type="title"/>
          </p:nvPr>
        </p:nvSpPr>
        <p:spPr>
          <a:xfrm>
            <a:off x="74427" y="286603"/>
            <a:ext cx="11791507" cy="1450757"/>
          </a:xfrm>
        </p:spPr>
        <p:txBody>
          <a:bodyPr/>
          <a:lstStyle/>
          <a:p>
            <a:r>
              <a:rPr lang="en-US" dirty="0"/>
              <a:t>Can MTSS Help You Make Your Vision a Reality? </a:t>
            </a:r>
          </a:p>
        </p:txBody>
      </p:sp>
      <p:pic>
        <p:nvPicPr>
          <p:cNvPr id="4" name="Content Placeholder 3">
            <a:extLst>
              <a:ext uri="{FF2B5EF4-FFF2-40B4-BE49-F238E27FC236}">
                <a16:creationId xmlns:a16="http://schemas.microsoft.com/office/drawing/2014/main" id="{B62877B5-784F-4EC9-B9C9-4597CA8AE0E9}"/>
              </a:ext>
            </a:extLst>
          </p:cNvPr>
          <p:cNvPicPr>
            <a:picLocks noGrp="1" noChangeAspect="1"/>
          </p:cNvPicPr>
          <p:nvPr>
            <p:ph idx="1"/>
          </p:nvPr>
        </p:nvPicPr>
        <p:blipFill>
          <a:blip r:embed="rId2"/>
          <a:stretch>
            <a:fillRect/>
          </a:stretch>
        </p:blipFill>
        <p:spPr>
          <a:xfrm>
            <a:off x="4068584" y="2385314"/>
            <a:ext cx="4115157" cy="2944623"/>
          </a:xfrm>
          <a:prstGeom prst="rect">
            <a:avLst/>
          </a:prstGeom>
        </p:spPr>
      </p:pic>
      <p:pic>
        <p:nvPicPr>
          <p:cNvPr id="3" name="Picture 2">
            <a:extLst>
              <a:ext uri="{FF2B5EF4-FFF2-40B4-BE49-F238E27FC236}">
                <a16:creationId xmlns:a16="http://schemas.microsoft.com/office/drawing/2014/main" id="{32D8D9C4-B183-4317-B0DF-03175A446EB3}"/>
              </a:ext>
            </a:extLst>
          </p:cNvPr>
          <p:cNvPicPr>
            <a:picLocks noChangeAspect="1"/>
          </p:cNvPicPr>
          <p:nvPr/>
        </p:nvPicPr>
        <p:blipFill>
          <a:blip r:embed="rId3"/>
          <a:stretch>
            <a:fillRect/>
          </a:stretch>
        </p:blipFill>
        <p:spPr>
          <a:xfrm>
            <a:off x="8644270" y="5329937"/>
            <a:ext cx="3366977" cy="744906"/>
          </a:xfrm>
          <a:prstGeom prst="rect">
            <a:avLst/>
          </a:prstGeom>
        </p:spPr>
      </p:pic>
    </p:spTree>
    <p:extLst>
      <p:ext uri="{BB962C8B-B14F-4D97-AF65-F5344CB8AC3E}">
        <p14:creationId xmlns:p14="http://schemas.microsoft.com/office/powerpoint/2010/main" val="420300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A893-74F6-46E4-80B9-A038A62FEA3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DE1EEB4-9DC5-45C7-8070-D1662B128378}"/>
              </a:ext>
            </a:extLst>
          </p:cNvPr>
          <p:cNvSpPr>
            <a:spLocks noGrp="1"/>
          </p:cNvSpPr>
          <p:nvPr>
            <p:ph idx="1"/>
          </p:nvPr>
        </p:nvSpPr>
        <p:spPr/>
        <p:txBody>
          <a:bodyPr/>
          <a:lstStyle/>
          <a:p>
            <a:pPr marL="0" indent="0">
              <a:buNone/>
            </a:pPr>
            <a:endParaRPr lang="en-US" dirty="0"/>
          </a:p>
          <a:p>
            <a:r>
              <a:rPr lang="en-US" dirty="0"/>
              <a:t>1. What is MTSS?</a:t>
            </a:r>
          </a:p>
          <a:p>
            <a:r>
              <a:rPr lang="en-US" dirty="0"/>
              <a:t>2. Implementation</a:t>
            </a:r>
          </a:p>
          <a:p>
            <a:r>
              <a:rPr lang="en-US" dirty="0"/>
              <a:t>3.  Questions</a:t>
            </a:r>
          </a:p>
          <a:p>
            <a:pPr lvl="1"/>
            <a:r>
              <a:rPr lang="en-US" dirty="0"/>
              <a:t>You can also type your questions in the text box as we go along</a:t>
            </a:r>
          </a:p>
          <a:p>
            <a:pPr lvl="1"/>
            <a:r>
              <a:rPr lang="en-US" dirty="0"/>
              <a:t>Email your questions to: </a:t>
            </a:r>
            <a:r>
              <a:rPr lang="en-US" dirty="0">
                <a:hlinkClick r:id="rId2"/>
              </a:rPr>
              <a:t>Rebecca.cain@state.sd.us</a:t>
            </a:r>
            <a:r>
              <a:rPr lang="en-US" dirty="0"/>
              <a:t> or call 280-3568 </a:t>
            </a:r>
          </a:p>
          <a:p>
            <a:endParaRPr lang="en-US" dirty="0"/>
          </a:p>
        </p:txBody>
      </p:sp>
      <p:pic>
        <p:nvPicPr>
          <p:cNvPr id="4" name="Picture 3">
            <a:extLst>
              <a:ext uri="{FF2B5EF4-FFF2-40B4-BE49-F238E27FC236}">
                <a16:creationId xmlns:a16="http://schemas.microsoft.com/office/drawing/2014/main" id="{B05C7D13-AB68-48A1-9D15-6CE63B1B6162}"/>
              </a:ext>
            </a:extLst>
          </p:cNvPr>
          <p:cNvPicPr>
            <a:picLocks noChangeAspect="1"/>
          </p:cNvPicPr>
          <p:nvPr/>
        </p:nvPicPr>
        <p:blipFill>
          <a:blip r:embed="rId3"/>
          <a:stretch>
            <a:fillRect/>
          </a:stretch>
        </p:blipFill>
        <p:spPr>
          <a:xfrm>
            <a:off x="8367823" y="5372751"/>
            <a:ext cx="3654056" cy="808419"/>
          </a:xfrm>
          <a:prstGeom prst="rect">
            <a:avLst/>
          </a:prstGeom>
        </p:spPr>
      </p:pic>
    </p:spTree>
    <p:extLst>
      <p:ext uri="{BB962C8B-B14F-4D97-AF65-F5344CB8AC3E}">
        <p14:creationId xmlns:p14="http://schemas.microsoft.com/office/powerpoint/2010/main" val="2088769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a:xfrm>
            <a:off x="1600200" y="1600201"/>
            <a:ext cx="8839200" cy="4525963"/>
          </a:xfrm>
        </p:spPr>
        <p:txBody>
          <a:bodyPr/>
          <a:lstStyle/>
          <a:p>
            <a:endParaRPr lang="en-US" dirty="0"/>
          </a:p>
          <a:p>
            <a:r>
              <a:rPr lang="en-US" dirty="0"/>
              <a:t>Rebecca Cain  </a:t>
            </a:r>
            <a:r>
              <a:rPr lang="en-US" dirty="0">
                <a:hlinkClick r:id="rId2"/>
              </a:rPr>
              <a:t>rebecca.cain@state.sd.us</a:t>
            </a:r>
            <a:r>
              <a:rPr lang="en-US" dirty="0"/>
              <a:t> or </a:t>
            </a:r>
            <a:r>
              <a:rPr lang="en-US" sz="2400" dirty="0"/>
              <a:t>280-3568</a:t>
            </a:r>
          </a:p>
          <a:p>
            <a:r>
              <a:rPr lang="en-US" dirty="0">
                <a:hlinkClick r:id="rId3"/>
              </a:rPr>
              <a:t>http://miblsi.cenmi.org</a:t>
            </a:r>
            <a:r>
              <a:rPr lang="en-US" dirty="0"/>
              <a:t> </a:t>
            </a:r>
          </a:p>
          <a:p>
            <a:r>
              <a:rPr lang="en-US" dirty="0">
                <a:hlinkClick r:id="rId4"/>
              </a:rPr>
              <a:t>http://www.florida-rti.org/floridamtss/index.htm</a:t>
            </a:r>
            <a:r>
              <a:rPr lang="en-US" dirty="0"/>
              <a:t> </a:t>
            </a:r>
          </a:p>
          <a:p>
            <a:r>
              <a:rPr lang="en-US" dirty="0">
                <a:hlinkClick r:id="rId5"/>
              </a:rPr>
              <a:t>http://www.kansasmtss.org</a:t>
            </a:r>
            <a:r>
              <a:rPr lang="en-US" dirty="0"/>
              <a:t> </a:t>
            </a:r>
          </a:p>
          <a:p>
            <a:r>
              <a:rPr lang="en-US" dirty="0">
                <a:hlinkClick r:id="rId6"/>
              </a:rPr>
              <a:t>http://doe.sd.gov/oess/mtss.aspx</a:t>
            </a:r>
            <a:r>
              <a:rPr lang="en-US" dirty="0"/>
              <a:t> </a:t>
            </a:r>
          </a:p>
          <a:p>
            <a:r>
              <a:rPr lang="en-US" dirty="0">
                <a:hlinkClick r:id="rId7"/>
              </a:rPr>
              <a:t>http://www.rtinetwork.org/</a:t>
            </a:r>
            <a:r>
              <a:rPr lang="en-US" dirty="0"/>
              <a:t> </a:t>
            </a:r>
          </a:p>
          <a:p>
            <a:r>
              <a:rPr lang="en-US" dirty="0">
                <a:hlinkClick r:id="rId8"/>
              </a:rPr>
              <a:t>https://www.pbis.org/</a:t>
            </a:r>
            <a:r>
              <a:rPr lang="en-US" dirty="0"/>
              <a:t> </a:t>
            </a:r>
          </a:p>
        </p:txBody>
      </p:sp>
      <p:pic>
        <p:nvPicPr>
          <p:cNvPr id="4" name="Picture 3">
            <a:extLst>
              <a:ext uri="{FF2B5EF4-FFF2-40B4-BE49-F238E27FC236}">
                <a16:creationId xmlns:a16="http://schemas.microsoft.com/office/drawing/2014/main" id="{091E3FBE-302A-43A4-9E04-83C45F43E9AB}"/>
              </a:ext>
            </a:extLst>
          </p:cNvPr>
          <p:cNvPicPr>
            <a:picLocks noChangeAspect="1"/>
          </p:cNvPicPr>
          <p:nvPr/>
        </p:nvPicPr>
        <p:blipFill>
          <a:blip r:embed="rId9"/>
          <a:stretch>
            <a:fillRect/>
          </a:stretch>
        </p:blipFill>
        <p:spPr>
          <a:xfrm>
            <a:off x="8506046" y="5257799"/>
            <a:ext cx="3494567" cy="773134"/>
          </a:xfrm>
          <a:prstGeom prst="rect">
            <a:avLst/>
          </a:prstGeom>
        </p:spPr>
      </p:pic>
    </p:spTree>
    <p:extLst>
      <p:ext uri="{BB962C8B-B14F-4D97-AF65-F5344CB8AC3E}">
        <p14:creationId xmlns:p14="http://schemas.microsoft.com/office/powerpoint/2010/main" val="38144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4A8C-B5EC-4FAC-A7B9-B6A2E3E432B4}"/>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7B0EEFEB-48B8-4F24-BC72-E530732BB4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2819" y="1973890"/>
            <a:ext cx="6350000" cy="3810000"/>
          </a:xfrm>
        </p:spPr>
      </p:pic>
      <p:pic>
        <p:nvPicPr>
          <p:cNvPr id="3" name="Picture 2">
            <a:extLst>
              <a:ext uri="{FF2B5EF4-FFF2-40B4-BE49-F238E27FC236}">
                <a16:creationId xmlns:a16="http://schemas.microsoft.com/office/drawing/2014/main" id="{80CABAD4-07F1-41D0-88DC-301F73E9F369}"/>
              </a:ext>
            </a:extLst>
          </p:cNvPr>
          <p:cNvPicPr>
            <a:picLocks noChangeAspect="1"/>
          </p:cNvPicPr>
          <p:nvPr/>
        </p:nvPicPr>
        <p:blipFill>
          <a:blip r:embed="rId3"/>
          <a:stretch>
            <a:fillRect/>
          </a:stretch>
        </p:blipFill>
        <p:spPr>
          <a:xfrm>
            <a:off x="9240837" y="5686845"/>
            <a:ext cx="2844837" cy="629389"/>
          </a:xfrm>
          <a:prstGeom prst="rect">
            <a:avLst/>
          </a:prstGeom>
        </p:spPr>
      </p:pic>
    </p:spTree>
    <p:extLst>
      <p:ext uri="{BB962C8B-B14F-4D97-AF65-F5344CB8AC3E}">
        <p14:creationId xmlns:p14="http://schemas.microsoft.com/office/powerpoint/2010/main" val="161668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2D27-748D-4683-90E8-E97B2806125D}"/>
              </a:ext>
            </a:extLst>
          </p:cNvPr>
          <p:cNvSpPr>
            <a:spLocks noGrp="1"/>
          </p:cNvSpPr>
          <p:nvPr>
            <p:ph type="title"/>
          </p:nvPr>
        </p:nvSpPr>
        <p:spPr/>
        <p:txBody>
          <a:bodyPr/>
          <a:lstStyle/>
          <a:p>
            <a:r>
              <a:rPr lang="en-US" dirty="0"/>
              <a:t>Purpose Of This Call	</a:t>
            </a:r>
          </a:p>
        </p:txBody>
      </p:sp>
      <p:sp>
        <p:nvSpPr>
          <p:cNvPr id="3" name="Content Placeholder 2">
            <a:extLst>
              <a:ext uri="{FF2B5EF4-FFF2-40B4-BE49-F238E27FC236}">
                <a16:creationId xmlns:a16="http://schemas.microsoft.com/office/drawing/2014/main" id="{42235BED-FDA8-4A46-A773-430860BC57AC}"/>
              </a:ext>
            </a:extLst>
          </p:cNvPr>
          <p:cNvSpPr>
            <a:spLocks noGrp="1"/>
          </p:cNvSpPr>
          <p:nvPr>
            <p:ph idx="1"/>
          </p:nvPr>
        </p:nvSpPr>
        <p:spPr/>
        <p:txBody>
          <a:bodyPr>
            <a:normAutofit/>
          </a:bodyPr>
          <a:lstStyle/>
          <a:p>
            <a:pPr marL="0" indent="0" algn="ctr">
              <a:buNone/>
            </a:pPr>
            <a:r>
              <a:rPr lang="en-US" sz="4800" dirty="0"/>
              <a:t>To give participants a better understanding of what a Multi-tiered System of Supports can do for your district.</a:t>
            </a:r>
          </a:p>
        </p:txBody>
      </p:sp>
      <p:pic>
        <p:nvPicPr>
          <p:cNvPr id="4" name="Picture 3">
            <a:extLst>
              <a:ext uri="{FF2B5EF4-FFF2-40B4-BE49-F238E27FC236}">
                <a16:creationId xmlns:a16="http://schemas.microsoft.com/office/drawing/2014/main" id="{064B033F-DC2C-452C-A5EA-DFD09312ED45}"/>
              </a:ext>
            </a:extLst>
          </p:cNvPr>
          <p:cNvPicPr>
            <a:picLocks noChangeAspect="1"/>
          </p:cNvPicPr>
          <p:nvPr/>
        </p:nvPicPr>
        <p:blipFill>
          <a:blip r:embed="rId2"/>
          <a:stretch>
            <a:fillRect/>
          </a:stretch>
        </p:blipFill>
        <p:spPr>
          <a:xfrm>
            <a:off x="8601739" y="5404272"/>
            <a:ext cx="3271284" cy="723735"/>
          </a:xfrm>
          <a:prstGeom prst="rect">
            <a:avLst/>
          </a:prstGeom>
        </p:spPr>
      </p:pic>
    </p:spTree>
    <p:extLst>
      <p:ext uri="{BB962C8B-B14F-4D97-AF65-F5344CB8AC3E}">
        <p14:creationId xmlns:p14="http://schemas.microsoft.com/office/powerpoint/2010/main" val="202064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E13C-35B2-4A36-9B03-2D89A3E067DA}"/>
              </a:ext>
            </a:extLst>
          </p:cNvPr>
          <p:cNvSpPr>
            <a:spLocks noGrp="1"/>
          </p:cNvSpPr>
          <p:nvPr>
            <p:ph type="title"/>
          </p:nvPr>
        </p:nvSpPr>
        <p:spPr/>
        <p:txBody>
          <a:bodyPr/>
          <a:lstStyle/>
          <a:p>
            <a:r>
              <a:rPr lang="en-US" dirty="0"/>
              <a:t>Don’t Stress Out! </a:t>
            </a:r>
          </a:p>
        </p:txBody>
      </p:sp>
      <p:pic>
        <p:nvPicPr>
          <p:cNvPr id="7" name="Content Placeholder 6">
            <a:extLst>
              <a:ext uri="{FF2B5EF4-FFF2-40B4-BE49-F238E27FC236}">
                <a16:creationId xmlns:a16="http://schemas.microsoft.com/office/drawing/2014/main" id="{08B5F9B9-A22B-4889-AE90-F9123281DC7E}"/>
              </a:ext>
            </a:extLst>
          </p:cNvPr>
          <p:cNvPicPr>
            <a:picLocks noGrp="1" noChangeAspect="1"/>
          </p:cNvPicPr>
          <p:nvPr>
            <p:ph idx="1"/>
          </p:nvPr>
        </p:nvPicPr>
        <p:blipFill>
          <a:blip r:embed="rId2"/>
          <a:stretch>
            <a:fillRect/>
          </a:stretch>
        </p:blipFill>
        <p:spPr>
          <a:xfrm>
            <a:off x="1722474" y="1846263"/>
            <a:ext cx="8697433" cy="4405681"/>
          </a:xfrm>
          <a:prstGeom prst="rect">
            <a:avLst/>
          </a:prstGeom>
        </p:spPr>
      </p:pic>
    </p:spTree>
    <p:extLst>
      <p:ext uri="{BB962C8B-B14F-4D97-AF65-F5344CB8AC3E}">
        <p14:creationId xmlns:p14="http://schemas.microsoft.com/office/powerpoint/2010/main" val="218928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B067-4F26-4036-8364-53DC913B5F58}"/>
              </a:ext>
            </a:extLst>
          </p:cNvPr>
          <p:cNvSpPr>
            <a:spLocks noGrp="1"/>
          </p:cNvSpPr>
          <p:nvPr>
            <p:ph type="title"/>
          </p:nvPr>
        </p:nvSpPr>
        <p:spPr/>
        <p:txBody>
          <a:bodyPr/>
          <a:lstStyle/>
          <a:p>
            <a:r>
              <a:rPr lang="en-US" dirty="0"/>
              <a:t>First Things First…</a:t>
            </a:r>
          </a:p>
        </p:txBody>
      </p:sp>
      <p:sp>
        <p:nvSpPr>
          <p:cNvPr id="7" name="Content Placeholder 6">
            <a:extLst>
              <a:ext uri="{FF2B5EF4-FFF2-40B4-BE49-F238E27FC236}">
                <a16:creationId xmlns:a16="http://schemas.microsoft.com/office/drawing/2014/main" id="{B9A89A12-9497-4322-863B-E65C951A7617}"/>
              </a:ext>
            </a:extLst>
          </p:cNvPr>
          <p:cNvSpPr>
            <a:spLocks noGrp="1"/>
          </p:cNvSpPr>
          <p:nvPr>
            <p:ph idx="1"/>
          </p:nvPr>
        </p:nvSpPr>
        <p:spPr/>
        <p:txBody>
          <a:bodyPr>
            <a:normAutofit/>
          </a:bodyPr>
          <a:lstStyle/>
          <a:p>
            <a:r>
              <a:rPr lang="en-US" sz="3600" dirty="0"/>
              <a:t>What is Your VISION for Your District?</a:t>
            </a:r>
          </a:p>
          <a:p>
            <a:endParaRPr lang="en-US" sz="3600" dirty="0"/>
          </a:p>
          <a:p>
            <a:endParaRPr lang="en-US" sz="3600" dirty="0"/>
          </a:p>
          <a:p>
            <a:endParaRPr lang="en-US" sz="3600" dirty="0"/>
          </a:p>
          <a:p>
            <a:endParaRPr lang="en-US" sz="3600" dirty="0"/>
          </a:p>
          <a:p>
            <a:r>
              <a:rPr lang="en-US" sz="3600" dirty="0"/>
              <a:t>Write 2-3 things that come to mind </a:t>
            </a:r>
          </a:p>
        </p:txBody>
      </p:sp>
      <p:pic>
        <p:nvPicPr>
          <p:cNvPr id="3" name="Picture 2">
            <a:extLst>
              <a:ext uri="{FF2B5EF4-FFF2-40B4-BE49-F238E27FC236}">
                <a16:creationId xmlns:a16="http://schemas.microsoft.com/office/drawing/2014/main" id="{005D0386-8F1E-4078-9BEF-895B30CF26C8}"/>
              </a:ext>
            </a:extLst>
          </p:cNvPr>
          <p:cNvPicPr>
            <a:picLocks noChangeAspect="1"/>
          </p:cNvPicPr>
          <p:nvPr/>
        </p:nvPicPr>
        <p:blipFill>
          <a:blip r:embed="rId2"/>
          <a:stretch>
            <a:fillRect/>
          </a:stretch>
        </p:blipFill>
        <p:spPr>
          <a:xfrm>
            <a:off x="4038421" y="2521437"/>
            <a:ext cx="3840305" cy="2358907"/>
          </a:xfrm>
          <a:prstGeom prst="rect">
            <a:avLst/>
          </a:prstGeom>
        </p:spPr>
      </p:pic>
      <p:pic>
        <p:nvPicPr>
          <p:cNvPr id="4" name="Picture 3">
            <a:extLst>
              <a:ext uri="{FF2B5EF4-FFF2-40B4-BE49-F238E27FC236}">
                <a16:creationId xmlns:a16="http://schemas.microsoft.com/office/drawing/2014/main" id="{CCED2CA0-1569-4A8F-A061-74360BDBDF3F}"/>
              </a:ext>
            </a:extLst>
          </p:cNvPr>
          <p:cNvPicPr>
            <a:picLocks noChangeAspect="1"/>
          </p:cNvPicPr>
          <p:nvPr/>
        </p:nvPicPr>
        <p:blipFill>
          <a:blip r:embed="rId3"/>
          <a:stretch>
            <a:fillRect/>
          </a:stretch>
        </p:blipFill>
        <p:spPr>
          <a:xfrm>
            <a:off x="8399720" y="5466060"/>
            <a:ext cx="3643423" cy="806067"/>
          </a:xfrm>
          <a:prstGeom prst="rect">
            <a:avLst/>
          </a:prstGeom>
        </p:spPr>
      </p:pic>
    </p:spTree>
    <p:extLst>
      <p:ext uri="{BB962C8B-B14F-4D97-AF65-F5344CB8AC3E}">
        <p14:creationId xmlns:p14="http://schemas.microsoft.com/office/powerpoint/2010/main" val="295119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Multi-tiered System of Supports? (MTSS)</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dirty="0"/>
              <a:t>Combines Response to Interventions (RtI) and Positive Behavioral Interventions and Supports (PBIS)</a:t>
            </a:r>
          </a:p>
          <a:p>
            <a:pPr lvl="1">
              <a:buFont typeface="Arial" panose="020B0604020202020204" pitchFamily="34" charset="0"/>
              <a:buChar char="•"/>
            </a:pPr>
            <a:r>
              <a:rPr lang="en-US" sz="2400" dirty="0"/>
              <a:t>District level implementation</a:t>
            </a:r>
          </a:p>
          <a:p>
            <a:pPr lvl="1">
              <a:buFont typeface="Arial" panose="020B0604020202020204" pitchFamily="34" charset="0"/>
              <a:buChar char="•"/>
            </a:pPr>
            <a:r>
              <a:rPr lang="en-US" sz="2400" dirty="0"/>
              <a:t>Redesigns and establishes teaching and learning environments </a:t>
            </a:r>
          </a:p>
          <a:p>
            <a:pPr lvl="1">
              <a:buFont typeface="Arial" panose="020B0604020202020204" pitchFamily="34" charset="0"/>
              <a:buChar char="•"/>
            </a:pPr>
            <a:r>
              <a:rPr lang="en-US" sz="2400" dirty="0"/>
              <a:t>Effective and efficient for </a:t>
            </a:r>
            <a:r>
              <a:rPr lang="en-US" sz="2400" b="1" dirty="0"/>
              <a:t>all</a:t>
            </a:r>
            <a:r>
              <a:rPr lang="en-US" sz="2400" dirty="0"/>
              <a:t> students, families, and educators.  </a:t>
            </a:r>
          </a:p>
          <a:p>
            <a:pPr lvl="1">
              <a:buFont typeface="Arial" panose="020B0604020202020204" pitchFamily="34" charset="0"/>
              <a:buChar char="•"/>
            </a:pPr>
            <a:r>
              <a:rPr lang="en-US" sz="2400" dirty="0"/>
              <a:t>Matches instructional and intervention strategies and supports to student needs</a:t>
            </a:r>
          </a:p>
          <a:p>
            <a:pPr lvl="1">
              <a:buFont typeface="Arial" panose="020B0604020202020204" pitchFamily="34" charset="0"/>
              <a:buChar char="•"/>
            </a:pPr>
            <a:r>
              <a:rPr lang="en-US" sz="2400" dirty="0"/>
              <a:t>Ongoing approach for planning, implementing, and evaluating </a:t>
            </a:r>
          </a:p>
          <a:p>
            <a:pPr lvl="1">
              <a:buFont typeface="Arial" panose="020B0604020202020204" pitchFamily="34" charset="0"/>
              <a:buChar char="•"/>
            </a:pPr>
            <a:r>
              <a:rPr lang="en-US" sz="2400" dirty="0"/>
              <a:t>Help avoid a “wait to fail” situation</a:t>
            </a:r>
          </a:p>
        </p:txBody>
      </p:sp>
      <p:pic>
        <p:nvPicPr>
          <p:cNvPr id="4" name="Picture 3">
            <a:extLst>
              <a:ext uri="{FF2B5EF4-FFF2-40B4-BE49-F238E27FC236}">
                <a16:creationId xmlns:a16="http://schemas.microsoft.com/office/drawing/2014/main" id="{E1BFD8FC-7461-4DFC-ADB8-ED765CC19A0C}"/>
              </a:ext>
            </a:extLst>
          </p:cNvPr>
          <p:cNvPicPr>
            <a:picLocks noChangeAspect="1"/>
          </p:cNvPicPr>
          <p:nvPr/>
        </p:nvPicPr>
        <p:blipFill>
          <a:blip r:embed="rId2"/>
          <a:stretch>
            <a:fillRect/>
          </a:stretch>
        </p:blipFill>
        <p:spPr>
          <a:xfrm>
            <a:off x="8828355" y="5369441"/>
            <a:ext cx="3140361" cy="694770"/>
          </a:xfrm>
          <a:prstGeom prst="rect">
            <a:avLst/>
          </a:prstGeom>
        </p:spPr>
      </p:pic>
    </p:spTree>
    <p:extLst>
      <p:ext uri="{BB962C8B-B14F-4D97-AF65-F5344CB8AC3E}">
        <p14:creationId xmlns:p14="http://schemas.microsoft.com/office/powerpoint/2010/main" val="372651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ph type="title" idx="4294967295"/>
          </p:nvPr>
        </p:nvSpPr>
        <p:spPr>
          <a:xfrm>
            <a:off x="1544548" y="1187450"/>
            <a:ext cx="2057400" cy="1524001"/>
          </a:xfrm>
          <a:solidFill>
            <a:schemeClr val="bg1">
              <a:lumMod val="75000"/>
            </a:schemeClr>
          </a:solidFill>
        </p:spPr>
        <p:txBody>
          <a:bodyPr vert="horz" lIns="64291" tIns="32146" rIns="64291" bIns="32146" rtlCol="0" anchor="b">
            <a:normAutofit/>
          </a:bodyPr>
          <a:lstStyle/>
          <a:p>
            <a:pPr eaLnBrk="1" hangingPunct="1">
              <a:defRPr/>
            </a:pPr>
            <a:r>
              <a:rPr lang="en-US" sz="2400" b="1" dirty="0">
                <a:solidFill>
                  <a:schemeClr val="tx1"/>
                </a:solidFill>
                <a:latin typeface="Book Antiqua" pitchFamily="18" charset="0"/>
              </a:rPr>
              <a:t>Integrated Elements</a:t>
            </a:r>
          </a:p>
        </p:txBody>
      </p:sp>
      <p:grpSp>
        <p:nvGrpSpPr>
          <p:cNvPr id="3" name="Group 2"/>
          <p:cNvGrpSpPr>
            <a:grpSpLocks/>
          </p:cNvGrpSpPr>
          <p:nvPr/>
        </p:nvGrpSpPr>
        <p:grpSpPr bwMode="auto">
          <a:xfrm>
            <a:off x="3850481" y="1219200"/>
            <a:ext cx="4491038" cy="4419600"/>
            <a:chOff x="0" y="0"/>
            <a:chExt cx="4024" cy="3960"/>
          </a:xfrm>
        </p:grpSpPr>
        <p:sp>
          <p:nvSpPr>
            <p:cNvPr id="4" name="Oval 3"/>
            <p:cNvSpPr>
              <a:spLocks/>
            </p:cNvSpPr>
            <p:nvPr/>
          </p:nvSpPr>
          <p:spPr bwMode="auto">
            <a:xfrm>
              <a:off x="0" y="0"/>
              <a:ext cx="4024" cy="3960"/>
            </a:xfrm>
            <a:prstGeom prst="ellipse">
              <a:avLst/>
            </a:prstGeom>
            <a:noFill/>
            <a:ln w="88900">
              <a:solidFill>
                <a:schemeClr val="tx1"/>
              </a:solidFill>
              <a:round/>
              <a:headEnd/>
              <a:tailEnd/>
            </a:ln>
            <a:effectLst>
              <a:outerShdw algn="ctr" rotWithShape="0">
                <a:schemeClr val="bg2">
                  <a:alpha val="50000"/>
                </a:schemeClr>
              </a:outerShdw>
            </a:effectLst>
          </p:spPr>
          <p:txBody>
            <a:bodyPr lIns="0" tIns="0" rIns="0" bIns="0"/>
            <a:lstStyle/>
            <a:p>
              <a:endParaRPr lang="en-US"/>
            </a:p>
          </p:txBody>
        </p:sp>
        <p:sp>
          <p:nvSpPr>
            <p:cNvPr id="5" name="Rectangle 4"/>
            <p:cNvSpPr>
              <a:spLocks/>
            </p:cNvSpPr>
            <p:nvPr/>
          </p:nvSpPr>
          <p:spPr bwMode="auto">
            <a:xfrm>
              <a:off x="1216" y="121"/>
              <a:ext cx="1592" cy="792"/>
            </a:xfrm>
            <a:prstGeom prst="rect">
              <a:avLst/>
            </a:prstGeom>
            <a:noFill/>
            <a:ln w="12700">
              <a:noFill/>
              <a:miter lim="800000"/>
              <a:headEnd/>
              <a:tailEnd/>
            </a:ln>
          </p:spPr>
          <p:txBody>
            <a:bodyPr lIns="0" tIns="0" rIns="0" bIns="0" anchor="ctr"/>
            <a:lstStyle/>
            <a:p>
              <a:pPr algn="ctr">
                <a:defRPr/>
              </a:pPr>
              <a:r>
                <a:rPr lang="en-US" sz="2500" b="1" dirty="0">
                  <a:latin typeface="+mj-lt"/>
                </a:rPr>
                <a:t>Outcomes</a:t>
              </a:r>
            </a:p>
            <a:p>
              <a:pPr>
                <a:defRPr/>
              </a:pPr>
              <a:endParaRPr lang="en-US" sz="2100" dirty="0">
                <a:effectLst>
                  <a:outerShdw blurRad="38100" dist="38100" dir="2700000" algn="tl">
                    <a:srgbClr val="000000"/>
                  </a:outerShdw>
                </a:effectLst>
                <a:latin typeface="Arial" charset="0"/>
              </a:endParaRPr>
            </a:p>
          </p:txBody>
        </p:sp>
      </p:grpSp>
      <p:grpSp>
        <p:nvGrpSpPr>
          <p:cNvPr id="9" name="Group 8"/>
          <p:cNvGrpSpPr>
            <a:grpSpLocks/>
          </p:cNvGrpSpPr>
          <p:nvPr/>
        </p:nvGrpSpPr>
        <p:grpSpPr bwMode="auto">
          <a:xfrm>
            <a:off x="5056189" y="3316289"/>
            <a:ext cx="2079625" cy="2078037"/>
            <a:chOff x="0" y="0"/>
            <a:chExt cx="1864" cy="1862"/>
          </a:xfrm>
        </p:grpSpPr>
        <p:sp>
          <p:nvSpPr>
            <p:cNvPr id="10" name="Oval 9"/>
            <p:cNvSpPr>
              <a:spLocks/>
            </p:cNvSpPr>
            <p:nvPr/>
          </p:nvSpPr>
          <p:spPr bwMode="auto">
            <a:xfrm>
              <a:off x="0" y="0"/>
              <a:ext cx="1864" cy="1862"/>
            </a:xfrm>
            <a:prstGeom prst="ellipse">
              <a:avLst/>
            </a:prstGeom>
            <a:gradFill rotWithShape="0">
              <a:gsLst>
                <a:gs pos="0">
                  <a:srgbClr val="00BA5D">
                    <a:alpha val="78998"/>
                  </a:srgbClr>
                </a:gs>
                <a:gs pos="100000">
                  <a:srgbClr val="008000">
                    <a:alpha val="64998"/>
                  </a:srgbClr>
                </a:gs>
              </a:gsLst>
              <a:lin ang="5400000" scaled="1"/>
            </a:gradFill>
            <a:ln w="12700">
              <a:noFill/>
              <a:round/>
              <a:headEnd/>
              <a:tailEnd/>
            </a:ln>
            <a:effectLst>
              <a:outerShdw algn="ctr" rotWithShape="0">
                <a:schemeClr val="bg2">
                  <a:alpha val="50000"/>
                </a:schemeClr>
              </a:outerShdw>
            </a:effectLst>
          </p:spPr>
          <p:txBody>
            <a:bodyPr lIns="0" tIns="0" rIns="0" bIns="0"/>
            <a:lstStyle/>
            <a:p>
              <a:endParaRPr lang="en-US"/>
            </a:p>
          </p:txBody>
        </p:sp>
        <p:sp>
          <p:nvSpPr>
            <p:cNvPr id="11" name="Rectangle 10"/>
            <p:cNvSpPr>
              <a:spLocks/>
            </p:cNvSpPr>
            <p:nvPr/>
          </p:nvSpPr>
          <p:spPr bwMode="auto">
            <a:xfrm>
              <a:off x="228" y="913"/>
              <a:ext cx="1416" cy="808"/>
            </a:xfrm>
            <a:prstGeom prst="rect">
              <a:avLst/>
            </a:prstGeom>
            <a:noFill/>
            <a:ln w="12700">
              <a:noFill/>
              <a:miter lim="800000"/>
              <a:headEnd/>
              <a:tailEnd/>
            </a:ln>
          </p:spPr>
          <p:txBody>
            <a:bodyPr lIns="0" tIns="0" rIns="0" bIns="0" anchor="ctr"/>
            <a:lstStyle/>
            <a:p>
              <a:pPr algn="ctr">
                <a:defRPr/>
              </a:pPr>
              <a:r>
                <a:rPr lang="en-US" sz="2500" b="1" dirty="0">
                  <a:latin typeface="+mj-lt"/>
                </a:rPr>
                <a:t>Practices</a:t>
              </a:r>
            </a:p>
            <a:p>
              <a:pPr>
                <a:defRPr/>
              </a:pPr>
              <a:endParaRPr lang="en-US" sz="2100" dirty="0">
                <a:effectLst>
                  <a:outerShdw blurRad="38100" dist="38100" dir="2700000" algn="tl">
                    <a:srgbClr val="000000"/>
                  </a:outerShdw>
                </a:effectLst>
                <a:latin typeface="Arial" charset="0"/>
              </a:endParaRPr>
            </a:p>
          </p:txBody>
        </p:sp>
      </p:grpSp>
      <p:grpSp>
        <p:nvGrpSpPr>
          <p:cNvPr id="12" name="Group 11"/>
          <p:cNvGrpSpPr>
            <a:grpSpLocks/>
          </p:cNvGrpSpPr>
          <p:nvPr/>
        </p:nvGrpSpPr>
        <p:grpSpPr bwMode="auto">
          <a:xfrm>
            <a:off x="4194176" y="2012950"/>
            <a:ext cx="2079625" cy="2078038"/>
            <a:chOff x="0" y="0"/>
            <a:chExt cx="1864" cy="1862"/>
          </a:xfrm>
        </p:grpSpPr>
        <p:sp>
          <p:nvSpPr>
            <p:cNvPr id="13" name="Oval 12"/>
            <p:cNvSpPr>
              <a:spLocks/>
            </p:cNvSpPr>
            <p:nvPr/>
          </p:nvSpPr>
          <p:spPr bwMode="auto">
            <a:xfrm>
              <a:off x="0" y="0"/>
              <a:ext cx="1864" cy="1862"/>
            </a:xfrm>
            <a:prstGeom prst="ellipse">
              <a:avLst/>
            </a:prstGeom>
            <a:gradFill rotWithShape="0">
              <a:gsLst>
                <a:gs pos="0">
                  <a:srgbClr val="E80202">
                    <a:alpha val="75000"/>
                  </a:srgbClr>
                </a:gs>
                <a:gs pos="100000">
                  <a:srgbClr val="914623">
                    <a:alpha val="59998"/>
                  </a:srgbClr>
                </a:gs>
              </a:gsLst>
              <a:lin ang="5400000" scaled="1"/>
            </a:gradFill>
            <a:ln w="12700">
              <a:noFill/>
              <a:round/>
              <a:headEnd/>
              <a:tailEnd/>
            </a:ln>
            <a:effectLst>
              <a:outerShdw algn="ctr" rotWithShape="0">
                <a:schemeClr val="bg2">
                  <a:alpha val="50000"/>
                </a:schemeClr>
              </a:outerShdw>
            </a:effectLst>
          </p:spPr>
          <p:txBody>
            <a:bodyPr lIns="0" tIns="0" rIns="0" bIns="0"/>
            <a:lstStyle/>
            <a:p>
              <a:endParaRPr lang="en-US"/>
            </a:p>
          </p:txBody>
        </p:sp>
        <p:sp>
          <p:nvSpPr>
            <p:cNvPr id="14" name="Rectangle 13"/>
            <p:cNvSpPr>
              <a:spLocks/>
            </p:cNvSpPr>
            <p:nvPr/>
          </p:nvSpPr>
          <p:spPr bwMode="auto">
            <a:xfrm>
              <a:off x="333" y="457"/>
              <a:ext cx="1336" cy="711"/>
            </a:xfrm>
            <a:prstGeom prst="rect">
              <a:avLst/>
            </a:prstGeom>
            <a:noFill/>
            <a:ln w="12700">
              <a:noFill/>
              <a:miter lim="800000"/>
              <a:headEnd/>
              <a:tailEnd/>
            </a:ln>
          </p:spPr>
          <p:txBody>
            <a:bodyPr lIns="0" tIns="0" rIns="0" bIns="0" anchor="ctr"/>
            <a:lstStyle/>
            <a:p>
              <a:pPr>
                <a:defRPr/>
              </a:pPr>
              <a:r>
                <a:rPr lang="en-US" sz="2500" b="1" dirty="0">
                  <a:latin typeface="+mj-lt"/>
                </a:rPr>
                <a:t>Systems</a:t>
              </a:r>
            </a:p>
            <a:p>
              <a:pPr>
                <a:defRPr/>
              </a:pPr>
              <a:endParaRPr lang="en-US" sz="2100" dirty="0">
                <a:effectLst>
                  <a:outerShdw blurRad="38100" dist="38100" dir="2700000" algn="tl">
                    <a:srgbClr val="000000"/>
                  </a:outerShdw>
                </a:effectLst>
                <a:latin typeface="Arial" charset="0"/>
              </a:endParaRPr>
            </a:p>
          </p:txBody>
        </p:sp>
      </p:grpSp>
      <p:sp>
        <p:nvSpPr>
          <p:cNvPr id="15" name="Rectangle 14"/>
          <p:cNvSpPr>
            <a:spLocks/>
          </p:cNvSpPr>
          <p:nvPr/>
        </p:nvSpPr>
        <p:spPr bwMode="auto">
          <a:xfrm>
            <a:off x="1922462" y="3094038"/>
            <a:ext cx="2268538" cy="652462"/>
          </a:xfrm>
          <a:prstGeom prst="rect">
            <a:avLst/>
          </a:prstGeom>
          <a:noFill/>
          <a:ln w="12700">
            <a:noFill/>
            <a:miter lim="800000"/>
            <a:headEnd/>
            <a:tailEnd/>
          </a:ln>
        </p:spPr>
        <p:txBody>
          <a:bodyPr lIns="0" tIns="0" rIns="0" bIns="0" anchor="ctr"/>
          <a:lstStyle/>
          <a:p>
            <a:r>
              <a:rPr lang="en-US" sz="1900" b="1" dirty="0">
                <a:latin typeface="+mj-lt"/>
              </a:rPr>
              <a:t>Supporting Adults</a:t>
            </a:r>
          </a:p>
        </p:txBody>
      </p:sp>
      <p:sp>
        <p:nvSpPr>
          <p:cNvPr id="16" name="Rectangle 15"/>
          <p:cNvSpPr>
            <a:spLocks/>
          </p:cNvSpPr>
          <p:nvPr/>
        </p:nvSpPr>
        <p:spPr bwMode="auto">
          <a:xfrm>
            <a:off x="4595814" y="5715001"/>
            <a:ext cx="3089275" cy="530225"/>
          </a:xfrm>
          <a:prstGeom prst="rect">
            <a:avLst/>
          </a:prstGeom>
          <a:noFill/>
          <a:ln w="12700">
            <a:noFill/>
            <a:miter lim="800000"/>
            <a:headEnd/>
            <a:tailEnd/>
          </a:ln>
        </p:spPr>
        <p:txBody>
          <a:bodyPr lIns="0" tIns="0" rIns="0" bIns="0" anchor="ctr"/>
          <a:lstStyle/>
          <a:p>
            <a:pPr algn="ctr"/>
            <a:r>
              <a:rPr lang="en-US" sz="1900" b="1" dirty="0">
                <a:latin typeface="+mj-lt"/>
              </a:rPr>
              <a:t>Supporting Students</a:t>
            </a:r>
          </a:p>
        </p:txBody>
      </p:sp>
      <p:sp>
        <p:nvSpPr>
          <p:cNvPr id="17" name="Rectangle 16"/>
          <p:cNvSpPr>
            <a:spLocks/>
          </p:cNvSpPr>
          <p:nvPr/>
        </p:nvSpPr>
        <p:spPr bwMode="auto">
          <a:xfrm>
            <a:off x="8534400" y="3098801"/>
            <a:ext cx="2133600" cy="652463"/>
          </a:xfrm>
          <a:prstGeom prst="rect">
            <a:avLst/>
          </a:prstGeom>
          <a:noFill/>
          <a:ln w="12700">
            <a:noFill/>
            <a:miter lim="800000"/>
            <a:headEnd/>
            <a:tailEnd/>
          </a:ln>
        </p:spPr>
        <p:txBody>
          <a:bodyPr lIns="0" tIns="0" rIns="0" bIns="0" anchor="ctr"/>
          <a:lstStyle/>
          <a:p>
            <a:r>
              <a:rPr lang="en-US" sz="1900" b="1" dirty="0">
                <a:latin typeface="+mj-lt"/>
              </a:rPr>
              <a:t>Supporting</a:t>
            </a:r>
          </a:p>
          <a:p>
            <a:r>
              <a:rPr lang="en-US" sz="1900" b="1" dirty="0">
                <a:latin typeface="+mj-lt"/>
              </a:rPr>
              <a:t>Decision Making</a:t>
            </a:r>
          </a:p>
        </p:txBody>
      </p:sp>
      <p:grpSp>
        <p:nvGrpSpPr>
          <p:cNvPr id="20" name="Group 19"/>
          <p:cNvGrpSpPr/>
          <p:nvPr/>
        </p:nvGrpSpPr>
        <p:grpSpPr>
          <a:xfrm>
            <a:off x="5916614" y="1949450"/>
            <a:ext cx="2143125" cy="2141538"/>
            <a:chOff x="4392613" y="1949450"/>
            <a:chExt cx="2143125" cy="2141538"/>
          </a:xfrm>
        </p:grpSpPr>
        <p:grpSp>
          <p:nvGrpSpPr>
            <p:cNvPr id="6" name="Group 5"/>
            <p:cNvGrpSpPr>
              <a:grpSpLocks/>
            </p:cNvGrpSpPr>
            <p:nvPr/>
          </p:nvGrpSpPr>
          <p:grpSpPr bwMode="auto">
            <a:xfrm>
              <a:off x="4392613" y="1949450"/>
              <a:ext cx="2143125" cy="2141538"/>
              <a:chOff x="0" y="0"/>
              <a:chExt cx="1864" cy="1862"/>
            </a:xfrm>
          </p:grpSpPr>
          <p:sp>
            <p:nvSpPr>
              <p:cNvPr id="7" name="Oval 6"/>
              <p:cNvSpPr>
                <a:spLocks/>
              </p:cNvSpPr>
              <p:nvPr/>
            </p:nvSpPr>
            <p:spPr bwMode="auto">
              <a:xfrm>
                <a:off x="0" y="0"/>
                <a:ext cx="1864" cy="1862"/>
              </a:xfrm>
              <a:prstGeom prst="ellipse">
                <a:avLst/>
              </a:prstGeom>
              <a:gradFill rotWithShape="0">
                <a:gsLst>
                  <a:gs pos="0">
                    <a:srgbClr val="0088F0">
                      <a:alpha val="73996"/>
                    </a:srgbClr>
                  </a:gs>
                  <a:gs pos="100000">
                    <a:srgbClr val="0057E5">
                      <a:alpha val="64998"/>
                    </a:srgbClr>
                  </a:gs>
                </a:gsLst>
                <a:lin ang="5400000" scaled="1"/>
              </a:gradFill>
              <a:ln w="12700">
                <a:noFill/>
                <a:round/>
                <a:headEnd/>
                <a:tailEnd/>
              </a:ln>
              <a:effectLst>
                <a:outerShdw algn="ctr" rotWithShape="0">
                  <a:schemeClr val="bg2">
                    <a:alpha val="50000"/>
                  </a:schemeClr>
                </a:outerShdw>
              </a:effectLst>
            </p:spPr>
            <p:txBody>
              <a:bodyPr lIns="0" tIns="0" rIns="0" bIns="0"/>
              <a:lstStyle/>
              <a:p>
                <a:endParaRPr lang="en-US"/>
              </a:p>
            </p:txBody>
          </p:sp>
          <p:sp>
            <p:nvSpPr>
              <p:cNvPr id="8" name="Rectangle 7"/>
              <p:cNvSpPr>
                <a:spLocks/>
              </p:cNvSpPr>
              <p:nvPr/>
            </p:nvSpPr>
            <p:spPr bwMode="auto">
              <a:xfrm>
                <a:off x="1004" y="395"/>
                <a:ext cx="768" cy="712"/>
              </a:xfrm>
              <a:prstGeom prst="rect">
                <a:avLst/>
              </a:prstGeom>
              <a:noFill/>
              <a:ln w="12700">
                <a:noFill/>
                <a:miter lim="800000"/>
                <a:headEnd/>
                <a:tailEnd/>
              </a:ln>
            </p:spPr>
            <p:txBody>
              <a:bodyPr lIns="0" tIns="0" rIns="0" bIns="0" anchor="ctr"/>
              <a:lstStyle/>
              <a:p>
                <a:pPr>
                  <a:defRPr/>
                </a:pPr>
                <a:endParaRPr lang="en-US" sz="2100" dirty="0">
                  <a:effectLst>
                    <a:outerShdw blurRad="38100" dist="38100" dir="2700000" algn="tl">
                      <a:srgbClr val="000000"/>
                    </a:outerShdw>
                  </a:effectLst>
                  <a:latin typeface="Arial" charset="0"/>
                </a:endParaRPr>
              </a:p>
            </p:txBody>
          </p:sp>
        </p:grpSp>
        <p:sp>
          <p:nvSpPr>
            <p:cNvPr id="18" name="Text Box 18"/>
            <p:cNvSpPr txBox="1">
              <a:spLocks/>
            </p:cNvSpPr>
            <p:nvPr/>
          </p:nvSpPr>
          <p:spPr bwMode="auto">
            <a:xfrm>
              <a:off x="5100638" y="2487613"/>
              <a:ext cx="1358900" cy="863600"/>
            </a:xfrm>
            <a:prstGeom prst="rect">
              <a:avLst/>
            </a:prstGeom>
            <a:noFill/>
            <a:ln w="12700">
              <a:noFill/>
              <a:miter lim="800000"/>
              <a:headEnd/>
              <a:tailEnd/>
            </a:ln>
            <a:effectLst/>
          </p:spPr>
          <p:txBody>
            <a:bodyPr lIns="64288" tIns="32144" rIns="64288" bIns="32144">
              <a:spAutoFit/>
            </a:bodyPr>
            <a:lstStyle/>
            <a:p>
              <a:pPr>
                <a:spcBef>
                  <a:spcPct val="50000"/>
                </a:spcBef>
                <a:defRPr/>
              </a:pPr>
              <a:r>
                <a:rPr lang="en-US" sz="2500" b="1" dirty="0">
                  <a:latin typeface="+mj-lt"/>
                </a:rPr>
                <a:t>Data</a:t>
              </a:r>
              <a:r>
                <a:rPr lang="en-US" sz="2200" b="1" dirty="0">
                  <a:latin typeface="+mj-lt"/>
                </a:rPr>
                <a:t> </a:t>
              </a:r>
            </a:p>
            <a:p>
              <a:pPr>
                <a:spcBef>
                  <a:spcPct val="50000"/>
                </a:spcBef>
                <a:defRPr/>
              </a:pPr>
              <a:endParaRPr lang="en-US" dirty="0">
                <a:effectLst>
                  <a:outerShdw blurRad="38100" dist="38100" dir="2700000" algn="tl">
                    <a:srgbClr val="000000"/>
                  </a:outerShdw>
                </a:effectLst>
                <a:latin typeface="Arial" charset="0"/>
              </a:endParaRPr>
            </a:p>
          </p:txBody>
        </p:sp>
      </p:grpSp>
      <p:sp>
        <p:nvSpPr>
          <p:cNvPr id="19" name="Text Box 12"/>
          <p:cNvSpPr txBox="1">
            <a:spLocks noChangeArrowheads="1"/>
          </p:cNvSpPr>
          <p:nvPr/>
        </p:nvSpPr>
        <p:spPr bwMode="auto">
          <a:xfrm>
            <a:off x="8534400" y="614362"/>
            <a:ext cx="2133600" cy="1819242"/>
          </a:xfrm>
          <a:prstGeom prst="rect">
            <a:avLst/>
          </a:prstGeom>
          <a:noFill/>
          <a:ln w="9525">
            <a:noFill/>
            <a:miter lim="800000"/>
            <a:headEnd/>
            <a:tailEnd/>
          </a:ln>
        </p:spPr>
        <p:txBody>
          <a:bodyPr wrap="square" lIns="64288" tIns="32144" rIns="64288" bIns="32144">
            <a:spAutoFit/>
          </a:bodyPr>
          <a:lstStyle/>
          <a:p>
            <a:pPr algn="ctr" eaLnBrk="0" hangingPunct="0"/>
            <a:endParaRPr lang="en-US" sz="1900" b="1" dirty="0">
              <a:latin typeface="+mj-lt"/>
              <a:ea typeface="ＭＳ Ｐゴシック" pitchFamily="34" charset="-128"/>
              <a:cs typeface="Arial" pitchFamily="34" charset="0"/>
            </a:endParaRPr>
          </a:p>
          <a:p>
            <a:pPr algn="ctr" eaLnBrk="0" hangingPunct="0"/>
            <a:endParaRPr lang="en-US" sz="1900" b="1" dirty="0">
              <a:latin typeface="+mj-lt"/>
              <a:ea typeface="ＭＳ Ｐゴシック" pitchFamily="34" charset="-128"/>
              <a:cs typeface="Arial" pitchFamily="34" charset="0"/>
            </a:endParaRPr>
          </a:p>
          <a:p>
            <a:pPr algn="ctr" eaLnBrk="0" hangingPunct="0"/>
            <a:r>
              <a:rPr lang="en-US" sz="1900" b="1" dirty="0">
                <a:latin typeface="+mj-lt"/>
                <a:ea typeface="ＭＳ Ｐゴシック" pitchFamily="34" charset="-128"/>
                <a:cs typeface="Arial" pitchFamily="34" charset="0"/>
              </a:rPr>
              <a:t>Supporting Social Competence &amp;</a:t>
            </a:r>
          </a:p>
          <a:p>
            <a:pPr algn="ctr" eaLnBrk="0" hangingPunct="0"/>
            <a:r>
              <a:rPr lang="en-US" sz="1900" b="1" dirty="0">
                <a:latin typeface="+mj-lt"/>
                <a:ea typeface="ＭＳ Ｐゴシック" pitchFamily="34" charset="-128"/>
                <a:cs typeface="Arial" pitchFamily="34" charset="0"/>
              </a:rPr>
              <a:t>Academic Achievement</a:t>
            </a:r>
          </a:p>
        </p:txBody>
      </p:sp>
      <p:sp>
        <p:nvSpPr>
          <p:cNvPr id="21" name="Rectangle 37"/>
          <p:cNvSpPr>
            <a:spLocks noChangeArrowheads="1"/>
          </p:cNvSpPr>
          <p:nvPr/>
        </p:nvSpPr>
        <p:spPr bwMode="auto">
          <a:xfrm>
            <a:off x="1676400" y="6400801"/>
            <a:ext cx="3259482" cy="307777"/>
          </a:xfrm>
          <a:prstGeom prst="rect">
            <a:avLst/>
          </a:prstGeom>
          <a:noFill/>
          <a:ln w="9525">
            <a:noFill/>
            <a:miter lim="800000"/>
            <a:headEnd/>
            <a:tailEnd/>
          </a:ln>
        </p:spPr>
        <p:txBody>
          <a:bodyPr wrap="none">
            <a:spAutoFit/>
          </a:bodyPr>
          <a:lstStyle/>
          <a:p>
            <a:r>
              <a:rPr lang="en-US" sz="1400" dirty="0">
                <a:solidFill>
                  <a:schemeClr val="tx1">
                    <a:lumMod val="75000"/>
                    <a:lumOff val="25000"/>
                  </a:schemeClr>
                </a:solidFill>
              </a:rPr>
              <a:t>Adapted from the OSEP TA Center for PBIS</a:t>
            </a:r>
          </a:p>
        </p:txBody>
      </p:sp>
    </p:spTree>
    <p:extLst>
      <p:ext uri="{BB962C8B-B14F-4D97-AF65-F5344CB8AC3E}">
        <p14:creationId xmlns:p14="http://schemas.microsoft.com/office/powerpoint/2010/main" val="23482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2286000" y="1295400"/>
            <a:ext cx="2420938" cy="381000"/>
            <a:chOff x="432" y="1007"/>
            <a:chExt cx="1296" cy="241"/>
          </a:xfrm>
        </p:grpSpPr>
        <p:sp>
          <p:nvSpPr>
            <p:cNvPr id="10243" name="Text Box 3"/>
            <p:cNvSpPr txBox="1">
              <a:spLocks noChangeArrowheads="1"/>
            </p:cNvSpPr>
            <p:nvPr/>
          </p:nvSpPr>
          <p:spPr bwMode="auto">
            <a:xfrm>
              <a:off x="432" y="1007"/>
              <a:ext cx="111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atin typeface="Georgia" pitchFamily="18" charset="0"/>
                </a:rPr>
                <a:t>Academic Systems</a:t>
              </a:r>
              <a:endParaRPr lang="en-US" sz="2400">
                <a:latin typeface="Georgia" pitchFamily="18" charset="0"/>
              </a:endParaRPr>
            </a:p>
          </p:txBody>
        </p:sp>
        <p:sp>
          <p:nvSpPr>
            <p:cNvPr id="10244" name="Rectangle 4"/>
            <p:cNvSpPr>
              <a:spLocks noChangeArrowheads="1"/>
            </p:cNvSpPr>
            <p:nvPr/>
          </p:nvSpPr>
          <p:spPr bwMode="auto">
            <a:xfrm>
              <a:off x="432" y="1056"/>
              <a:ext cx="1296"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Georgia" pitchFamily="18" charset="0"/>
              </a:endParaRPr>
            </a:p>
          </p:txBody>
        </p:sp>
      </p:grpSp>
      <p:grpSp>
        <p:nvGrpSpPr>
          <p:cNvPr id="10245" name="Group 5"/>
          <p:cNvGrpSpPr>
            <a:grpSpLocks/>
          </p:cNvGrpSpPr>
          <p:nvPr/>
        </p:nvGrpSpPr>
        <p:grpSpPr bwMode="auto">
          <a:xfrm>
            <a:off x="7467600" y="1295400"/>
            <a:ext cx="2344738" cy="401638"/>
            <a:chOff x="3744" y="1007"/>
            <a:chExt cx="1296" cy="241"/>
          </a:xfrm>
        </p:grpSpPr>
        <p:sp>
          <p:nvSpPr>
            <p:cNvPr id="10246" name="Text Box 6"/>
            <p:cNvSpPr txBox="1">
              <a:spLocks noChangeArrowheads="1"/>
            </p:cNvSpPr>
            <p:nvPr/>
          </p:nvSpPr>
          <p:spPr bwMode="auto">
            <a:xfrm>
              <a:off x="3744" y="1007"/>
              <a:ext cx="119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atin typeface="Georgia" pitchFamily="18" charset="0"/>
                </a:rPr>
                <a:t>Behavioral Systems</a:t>
              </a:r>
              <a:endParaRPr lang="en-US" sz="2400">
                <a:latin typeface="Georgia" pitchFamily="18" charset="0"/>
              </a:endParaRPr>
            </a:p>
          </p:txBody>
        </p:sp>
        <p:sp>
          <p:nvSpPr>
            <p:cNvPr id="10247" name="Rectangle 7"/>
            <p:cNvSpPr>
              <a:spLocks noChangeArrowheads="1"/>
            </p:cNvSpPr>
            <p:nvPr/>
          </p:nvSpPr>
          <p:spPr bwMode="auto">
            <a:xfrm>
              <a:off x="3744" y="1056"/>
              <a:ext cx="1296"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Georgia" pitchFamily="18" charset="0"/>
              </a:endParaRPr>
            </a:p>
          </p:txBody>
        </p:sp>
      </p:grpSp>
      <p:sp>
        <p:nvSpPr>
          <p:cNvPr id="10248" name="Text Box 8"/>
          <p:cNvSpPr txBox="1">
            <a:spLocks noChangeArrowheads="1"/>
          </p:cNvSpPr>
          <p:nvPr/>
        </p:nvSpPr>
        <p:spPr bwMode="auto">
          <a:xfrm>
            <a:off x="5391151" y="2520951"/>
            <a:ext cx="5148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a:latin typeface="Georgia" pitchFamily="18" charset="0"/>
              </a:rPr>
              <a:t>1-5%</a:t>
            </a:r>
          </a:p>
        </p:txBody>
      </p:sp>
      <p:sp>
        <p:nvSpPr>
          <p:cNvPr id="10249" name="Text Box 9"/>
          <p:cNvSpPr txBox="1">
            <a:spLocks noChangeArrowheads="1"/>
          </p:cNvSpPr>
          <p:nvPr/>
        </p:nvSpPr>
        <p:spPr bwMode="auto">
          <a:xfrm>
            <a:off x="6457951" y="2520951"/>
            <a:ext cx="5148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a:latin typeface="Georgia" pitchFamily="18" charset="0"/>
              </a:rPr>
              <a:t>1-5%</a:t>
            </a:r>
          </a:p>
        </p:txBody>
      </p:sp>
      <p:sp>
        <p:nvSpPr>
          <p:cNvPr id="10250" name="Text Box 10"/>
          <p:cNvSpPr txBox="1">
            <a:spLocks noChangeArrowheads="1"/>
          </p:cNvSpPr>
          <p:nvPr/>
        </p:nvSpPr>
        <p:spPr bwMode="auto">
          <a:xfrm>
            <a:off x="5010150" y="3282950"/>
            <a:ext cx="622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a:latin typeface="Georgia" pitchFamily="18" charset="0"/>
              </a:rPr>
              <a:t>5-10%</a:t>
            </a:r>
          </a:p>
        </p:txBody>
      </p:sp>
      <p:sp>
        <p:nvSpPr>
          <p:cNvPr id="10251" name="Text Box 11"/>
          <p:cNvSpPr txBox="1">
            <a:spLocks noChangeArrowheads="1"/>
          </p:cNvSpPr>
          <p:nvPr/>
        </p:nvSpPr>
        <p:spPr bwMode="auto">
          <a:xfrm>
            <a:off x="6686550" y="3282950"/>
            <a:ext cx="622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a:latin typeface="Georgia" pitchFamily="18" charset="0"/>
              </a:rPr>
              <a:t>5-10%</a:t>
            </a:r>
          </a:p>
        </p:txBody>
      </p:sp>
      <p:grpSp>
        <p:nvGrpSpPr>
          <p:cNvPr id="10252" name="Group 12"/>
          <p:cNvGrpSpPr>
            <a:grpSpLocks/>
          </p:cNvGrpSpPr>
          <p:nvPr/>
        </p:nvGrpSpPr>
        <p:grpSpPr bwMode="auto">
          <a:xfrm>
            <a:off x="1905000" y="2133601"/>
            <a:ext cx="3352800" cy="1170007"/>
            <a:chOff x="192" y="1280"/>
            <a:chExt cx="2112" cy="736"/>
          </a:xfrm>
        </p:grpSpPr>
        <p:sp>
          <p:nvSpPr>
            <p:cNvPr id="10253" name="Text Box 13"/>
            <p:cNvSpPr txBox="1">
              <a:spLocks noChangeArrowheads="1"/>
            </p:cNvSpPr>
            <p:nvPr/>
          </p:nvSpPr>
          <p:spPr bwMode="auto">
            <a:xfrm>
              <a:off x="192" y="1280"/>
              <a:ext cx="1860"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u="sng">
                  <a:solidFill>
                    <a:srgbClr val="000000"/>
                  </a:solidFill>
                  <a:latin typeface="Georgia" pitchFamily="18" charset="0"/>
                </a:rPr>
                <a:t>Intensive, Individual Interventions</a:t>
              </a:r>
              <a:endParaRPr lang="en-US" sz="1400">
                <a:solidFill>
                  <a:srgbClr val="000000"/>
                </a:solidFill>
                <a:latin typeface="Georgia" pitchFamily="18" charset="0"/>
              </a:endParaRPr>
            </a:p>
            <a:p>
              <a:pPr>
                <a:buFontTx/>
                <a:buChar char="•"/>
              </a:pPr>
              <a:r>
                <a:rPr lang="en-US" sz="1400">
                  <a:solidFill>
                    <a:srgbClr val="000000"/>
                  </a:solidFill>
                  <a:latin typeface="Georgia" pitchFamily="18" charset="0"/>
                </a:rPr>
                <a:t>Individual Students</a:t>
              </a:r>
            </a:p>
            <a:p>
              <a:pPr>
                <a:buFontTx/>
                <a:buChar char="•"/>
              </a:pPr>
              <a:r>
                <a:rPr lang="en-US" sz="1400">
                  <a:solidFill>
                    <a:srgbClr val="000000"/>
                  </a:solidFill>
                  <a:latin typeface="Georgia" pitchFamily="18" charset="0"/>
                </a:rPr>
                <a:t>Assessment-based</a:t>
              </a:r>
            </a:p>
            <a:p>
              <a:pPr>
                <a:buFontTx/>
                <a:buChar char="•"/>
              </a:pPr>
              <a:r>
                <a:rPr lang="en-US" sz="1400">
                  <a:solidFill>
                    <a:srgbClr val="000000"/>
                  </a:solidFill>
                  <a:latin typeface="Georgia" pitchFamily="18" charset="0"/>
                </a:rPr>
                <a:t>High Intensity</a:t>
              </a:r>
            </a:p>
            <a:p>
              <a:pPr>
                <a:buFontTx/>
                <a:buChar char="•"/>
              </a:pPr>
              <a:r>
                <a:rPr lang="en-US" sz="1400">
                  <a:solidFill>
                    <a:srgbClr val="000000"/>
                  </a:solidFill>
                  <a:latin typeface="Georgia" pitchFamily="18" charset="0"/>
                </a:rPr>
                <a:t>Of longer duration</a:t>
              </a:r>
              <a:endParaRPr lang="en-US" sz="1200">
                <a:solidFill>
                  <a:srgbClr val="000000"/>
                </a:solidFill>
                <a:latin typeface="Georgia" pitchFamily="18" charset="0"/>
              </a:endParaRPr>
            </a:p>
          </p:txBody>
        </p:sp>
        <p:sp>
          <p:nvSpPr>
            <p:cNvPr id="10254" name="Line 14"/>
            <p:cNvSpPr>
              <a:spLocks noChangeShapeType="1"/>
            </p:cNvSpPr>
            <p:nvPr/>
          </p:nvSpPr>
          <p:spPr bwMode="auto">
            <a:xfrm>
              <a:off x="1968" y="1536"/>
              <a:ext cx="336" cy="0"/>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55" name="Line 15"/>
          <p:cNvSpPr>
            <a:spLocks noChangeShapeType="1"/>
          </p:cNvSpPr>
          <p:nvPr/>
        </p:nvSpPr>
        <p:spPr bwMode="auto">
          <a:xfrm rot="10779537">
            <a:off x="7026275" y="2663825"/>
            <a:ext cx="533400" cy="1588"/>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6" name="Text Box 16"/>
          <p:cNvSpPr txBox="1">
            <a:spLocks noChangeArrowheads="1"/>
          </p:cNvSpPr>
          <p:nvPr/>
        </p:nvSpPr>
        <p:spPr bwMode="auto">
          <a:xfrm>
            <a:off x="7620001" y="2209801"/>
            <a:ext cx="29530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u="sng">
                <a:solidFill>
                  <a:srgbClr val="000000"/>
                </a:solidFill>
                <a:latin typeface="Georgia" pitchFamily="18" charset="0"/>
              </a:rPr>
              <a:t>Intensive, Individual Interventions</a:t>
            </a:r>
            <a:endParaRPr lang="en-US" sz="1400">
              <a:solidFill>
                <a:srgbClr val="000000"/>
              </a:solidFill>
              <a:latin typeface="Georgia" pitchFamily="18" charset="0"/>
            </a:endParaRPr>
          </a:p>
          <a:p>
            <a:pPr>
              <a:buFontTx/>
              <a:buChar char="•"/>
            </a:pPr>
            <a:r>
              <a:rPr lang="en-US" sz="1400">
                <a:solidFill>
                  <a:srgbClr val="000000"/>
                </a:solidFill>
                <a:latin typeface="Georgia" pitchFamily="18" charset="0"/>
              </a:rPr>
              <a:t>Individual Students</a:t>
            </a:r>
          </a:p>
          <a:p>
            <a:pPr>
              <a:buFontTx/>
              <a:buChar char="•"/>
            </a:pPr>
            <a:r>
              <a:rPr lang="en-US" sz="1400">
                <a:solidFill>
                  <a:srgbClr val="000000"/>
                </a:solidFill>
                <a:latin typeface="Georgia" pitchFamily="18" charset="0"/>
              </a:rPr>
              <a:t>Assessment-based</a:t>
            </a:r>
          </a:p>
          <a:p>
            <a:pPr>
              <a:buFontTx/>
              <a:buChar char="•"/>
            </a:pPr>
            <a:r>
              <a:rPr lang="en-US" sz="1400">
                <a:solidFill>
                  <a:srgbClr val="000000"/>
                </a:solidFill>
                <a:latin typeface="Georgia" pitchFamily="18" charset="0"/>
              </a:rPr>
              <a:t>Intense, durable procedures</a:t>
            </a:r>
          </a:p>
        </p:txBody>
      </p:sp>
      <p:grpSp>
        <p:nvGrpSpPr>
          <p:cNvPr id="10257" name="Group 17"/>
          <p:cNvGrpSpPr>
            <a:grpSpLocks/>
          </p:cNvGrpSpPr>
          <p:nvPr/>
        </p:nvGrpSpPr>
        <p:grpSpPr bwMode="auto">
          <a:xfrm>
            <a:off x="1752600" y="3352800"/>
            <a:ext cx="2971800" cy="1138238"/>
            <a:chOff x="192" y="1904"/>
            <a:chExt cx="1872" cy="717"/>
          </a:xfrm>
        </p:grpSpPr>
        <p:sp>
          <p:nvSpPr>
            <p:cNvPr id="10258" name="Text Box 18"/>
            <p:cNvSpPr txBox="1">
              <a:spLocks noChangeArrowheads="1"/>
            </p:cNvSpPr>
            <p:nvPr/>
          </p:nvSpPr>
          <p:spPr bwMode="auto">
            <a:xfrm>
              <a:off x="192" y="1904"/>
              <a:ext cx="161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u="sng">
                  <a:solidFill>
                    <a:srgbClr val="000000"/>
                  </a:solidFill>
                  <a:latin typeface="Georgia" pitchFamily="18" charset="0"/>
                </a:rPr>
                <a:t>Targeted Group Interventions</a:t>
              </a:r>
              <a:endParaRPr lang="en-US" sz="1400">
                <a:solidFill>
                  <a:srgbClr val="000000"/>
                </a:solidFill>
                <a:latin typeface="Georgia" pitchFamily="18" charset="0"/>
              </a:endParaRPr>
            </a:p>
            <a:p>
              <a:pPr>
                <a:buFontTx/>
                <a:buChar char="•"/>
              </a:pPr>
              <a:r>
                <a:rPr lang="en-US" sz="1400">
                  <a:solidFill>
                    <a:srgbClr val="000000"/>
                  </a:solidFill>
                  <a:latin typeface="Georgia" pitchFamily="18" charset="0"/>
                </a:rPr>
                <a:t>Some students (at-risk)</a:t>
              </a:r>
            </a:p>
            <a:p>
              <a:pPr>
                <a:buFontTx/>
                <a:buChar char="•"/>
              </a:pPr>
              <a:r>
                <a:rPr lang="en-US" sz="1400">
                  <a:solidFill>
                    <a:srgbClr val="000000"/>
                  </a:solidFill>
                  <a:latin typeface="Georgia" pitchFamily="18" charset="0"/>
                </a:rPr>
                <a:t>High efficiency</a:t>
              </a:r>
            </a:p>
            <a:p>
              <a:pPr>
                <a:buFontTx/>
                <a:buChar char="•"/>
              </a:pPr>
              <a:r>
                <a:rPr lang="en-US" sz="1400">
                  <a:solidFill>
                    <a:srgbClr val="000000"/>
                  </a:solidFill>
                  <a:latin typeface="Georgia" pitchFamily="18" charset="0"/>
                </a:rPr>
                <a:t>Rapid response</a:t>
              </a:r>
              <a:endParaRPr lang="en-US" sz="1200">
                <a:solidFill>
                  <a:srgbClr val="000000"/>
                </a:solidFill>
                <a:latin typeface="Georgia" pitchFamily="18" charset="0"/>
              </a:endParaRPr>
            </a:p>
            <a:p>
              <a:endParaRPr lang="en-US" sz="1200">
                <a:solidFill>
                  <a:srgbClr val="000000"/>
                </a:solidFill>
                <a:latin typeface="Georgia" pitchFamily="18" charset="0"/>
              </a:endParaRPr>
            </a:p>
          </p:txBody>
        </p:sp>
        <p:sp>
          <p:nvSpPr>
            <p:cNvPr id="10259" name="Line 19"/>
            <p:cNvSpPr>
              <a:spLocks noChangeShapeType="1"/>
            </p:cNvSpPr>
            <p:nvPr/>
          </p:nvSpPr>
          <p:spPr bwMode="auto">
            <a:xfrm>
              <a:off x="1728" y="2016"/>
              <a:ext cx="336" cy="0"/>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60" name="Group 20"/>
          <p:cNvGrpSpPr>
            <a:grpSpLocks/>
          </p:cNvGrpSpPr>
          <p:nvPr/>
        </p:nvGrpSpPr>
        <p:grpSpPr bwMode="auto">
          <a:xfrm>
            <a:off x="7156451" y="3276600"/>
            <a:ext cx="3394076" cy="1138238"/>
            <a:chOff x="3648" y="1904"/>
            <a:chExt cx="2138" cy="717"/>
          </a:xfrm>
        </p:grpSpPr>
        <p:sp>
          <p:nvSpPr>
            <p:cNvPr id="10261" name="Text Box 21"/>
            <p:cNvSpPr txBox="1">
              <a:spLocks noChangeArrowheads="1"/>
            </p:cNvSpPr>
            <p:nvPr/>
          </p:nvSpPr>
          <p:spPr bwMode="auto">
            <a:xfrm>
              <a:off x="4176" y="1904"/>
              <a:ext cx="161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u="sng">
                  <a:solidFill>
                    <a:srgbClr val="000000"/>
                  </a:solidFill>
                  <a:latin typeface="Georgia" pitchFamily="18" charset="0"/>
                </a:rPr>
                <a:t>Targeted Group Interventions</a:t>
              </a:r>
              <a:endParaRPr lang="en-US" sz="1400">
                <a:solidFill>
                  <a:srgbClr val="000000"/>
                </a:solidFill>
                <a:latin typeface="Georgia" pitchFamily="18" charset="0"/>
              </a:endParaRPr>
            </a:p>
            <a:p>
              <a:pPr>
                <a:buFontTx/>
                <a:buChar char="•"/>
              </a:pPr>
              <a:r>
                <a:rPr lang="en-US" sz="1400">
                  <a:solidFill>
                    <a:srgbClr val="000000"/>
                  </a:solidFill>
                  <a:latin typeface="Georgia" pitchFamily="18" charset="0"/>
                </a:rPr>
                <a:t>Some students (at-risk)</a:t>
              </a:r>
            </a:p>
            <a:p>
              <a:pPr>
                <a:buFontTx/>
                <a:buChar char="•"/>
              </a:pPr>
              <a:r>
                <a:rPr lang="en-US" sz="1400">
                  <a:solidFill>
                    <a:srgbClr val="000000"/>
                  </a:solidFill>
                  <a:latin typeface="Georgia" pitchFamily="18" charset="0"/>
                </a:rPr>
                <a:t>High efficiency</a:t>
              </a:r>
            </a:p>
            <a:p>
              <a:pPr>
                <a:buFontTx/>
                <a:buChar char="•"/>
              </a:pPr>
              <a:r>
                <a:rPr lang="en-US" sz="1400">
                  <a:solidFill>
                    <a:srgbClr val="000000"/>
                  </a:solidFill>
                  <a:latin typeface="Georgia" pitchFamily="18" charset="0"/>
                </a:rPr>
                <a:t>Rapid response</a:t>
              </a:r>
            </a:p>
            <a:p>
              <a:endParaRPr lang="en-US" sz="1200">
                <a:solidFill>
                  <a:srgbClr val="000000"/>
                </a:solidFill>
                <a:latin typeface="Georgia" pitchFamily="18" charset="0"/>
              </a:endParaRPr>
            </a:p>
          </p:txBody>
        </p:sp>
        <p:sp>
          <p:nvSpPr>
            <p:cNvPr id="10262" name="Line 22"/>
            <p:cNvSpPr>
              <a:spLocks noChangeShapeType="1"/>
            </p:cNvSpPr>
            <p:nvPr/>
          </p:nvSpPr>
          <p:spPr bwMode="auto">
            <a:xfrm rot="10739161">
              <a:off x="3648" y="2016"/>
              <a:ext cx="336" cy="1"/>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63" name="Group 23"/>
          <p:cNvGrpSpPr>
            <a:grpSpLocks/>
          </p:cNvGrpSpPr>
          <p:nvPr/>
        </p:nvGrpSpPr>
        <p:grpSpPr bwMode="auto">
          <a:xfrm>
            <a:off x="1590675" y="4648203"/>
            <a:ext cx="9074150" cy="746126"/>
            <a:chOff x="180" y="3099"/>
            <a:chExt cx="5716" cy="470"/>
          </a:xfrm>
        </p:grpSpPr>
        <p:sp>
          <p:nvSpPr>
            <p:cNvPr id="10264" name="Text Box 24"/>
            <p:cNvSpPr txBox="1">
              <a:spLocks noChangeArrowheads="1"/>
            </p:cNvSpPr>
            <p:nvPr/>
          </p:nvSpPr>
          <p:spPr bwMode="auto">
            <a:xfrm>
              <a:off x="1851" y="3099"/>
              <a:ext cx="4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a:latin typeface="Georgia" pitchFamily="18" charset="0"/>
                </a:rPr>
                <a:t>80-90%</a:t>
              </a:r>
            </a:p>
          </p:txBody>
        </p:sp>
        <p:sp>
          <p:nvSpPr>
            <p:cNvPr id="10265" name="Text Box 25"/>
            <p:cNvSpPr txBox="1">
              <a:spLocks noChangeArrowheads="1"/>
            </p:cNvSpPr>
            <p:nvPr/>
          </p:nvSpPr>
          <p:spPr bwMode="auto">
            <a:xfrm>
              <a:off x="3588" y="3124"/>
              <a:ext cx="4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a:latin typeface="Georgia" pitchFamily="18" charset="0"/>
                </a:rPr>
                <a:t>80-90%</a:t>
              </a:r>
            </a:p>
          </p:txBody>
        </p:sp>
        <p:grpSp>
          <p:nvGrpSpPr>
            <p:cNvPr id="10266" name="Group 26"/>
            <p:cNvGrpSpPr>
              <a:grpSpLocks/>
            </p:cNvGrpSpPr>
            <p:nvPr/>
          </p:nvGrpSpPr>
          <p:grpSpPr bwMode="auto">
            <a:xfrm>
              <a:off x="180" y="3104"/>
              <a:ext cx="1584" cy="465"/>
              <a:chOff x="144" y="2912"/>
              <a:chExt cx="1584" cy="465"/>
            </a:xfrm>
          </p:grpSpPr>
          <p:sp>
            <p:nvSpPr>
              <p:cNvPr id="10267" name="Text Box 27"/>
              <p:cNvSpPr txBox="1">
                <a:spLocks noChangeArrowheads="1"/>
              </p:cNvSpPr>
              <p:nvPr/>
            </p:nvSpPr>
            <p:spPr bwMode="auto">
              <a:xfrm>
                <a:off x="144" y="2912"/>
                <a:ext cx="130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u="sng">
                    <a:solidFill>
                      <a:srgbClr val="000000"/>
                    </a:solidFill>
                    <a:latin typeface="Georgia" pitchFamily="18" charset="0"/>
                  </a:rPr>
                  <a:t>Universal Interventions</a:t>
                </a:r>
                <a:endParaRPr lang="en-US" sz="1400">
                  <a:solidFill>
                    <a:srgbClr val="000000"/>
                  </a:solidFill>
                  <a:latin typeface="Georgia" pitchFamily="18" charset="0"/>
                </a:endParaRPr>
              </a:p>
              <a:p>
                <a:pPr>
                  <a:buFontTx/>
                  <a:buChar char="•"/>
                </a:pPr>
                <a:r>
                  <a:rPr lang="en-US" sz="1400">
                    <a:solidFill>
                      <a:srgbClr val="000000"/>
                    </a:solidFill>
                    <a:latin typeface="Georgia" pitchFamily="18" charset="0"/>
                  </a:rPr>
                  <a:t>All students</a:t>
                </a:r>
              </a:p>
              <a:p>
                <a:pPr>
                  <a:buFontTx/>
                  <a:buChar char="•"/>
                </a:pPr>
                <a:r>
                  <a:rPr lang="en-US" sz="1400">
                    <a:solidFill>
                      <a:srgbClr val="000000"/>
                    </a:solidFill>
                    <a:latin typeface="Georgia" pitchFamily="18" charset="0"/>
                  </a:rPr>
                  <a:t>Preventive,  proactive</a:t>
                </a:r>
              </a:p>
            </p:txBody>
          </p:sp>
          <p:sp>
            <p:nvSpPr>
              <p:cNvPr id="10268" name="Line 28"/>
              <p:cNvSpPr>
                <a:spLocks noChangeShapeType="1"/>
              </p:cNvSpPr>
              <p:nvPr/>
            </p:nvSpPr>
            <p:spPr bwMode="auto">
              <a:xfrm>
                <a:off x="1392" y="3024"/>
                <a:ext cx="336" cy="0"/>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69" name="Group 29"/>
            <p:cNvGrpSpPr>
              <a:grpSpLocks/>
            </p:cNvGrpSpPr>
            <p:nvPr/>
          </p:nvGrpSpPr>
          <p:grpSpPr bwMode="auto">
            <a:xfrm>
              <a:off x="4068" y="3104"/>
              <a:ext cx="1828" cy="465"/>
              <a:chOff x="4032" y="2912"/>
              <a:chExt cx="1829" cy="465"/>
            </a:xfrm>
          </p:grpSpPr>
          <p:sp>
            <p:nvSpPr>
              <p:cNvPr id="10270" name="Text Box 30"/>
              <p:cNvSpPr txBox="1">
                <a:spLocks noChangeArrowheads="1"/>
              </p:cNvSpPr>
              <p:nvPr/>
            </p:nvSpPr>
            <p:spPr bwMode="auto">
              <a:xfrm>
                <a:off x="4512" y="2912"/>
                <a:ext cx="1349"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u="sng">
                    <a:solidFill>
                      <a:srgbClr val="000000"/>
                    </a:solidFill>
                    <a:latin typeface="Georgia" pitchFamily="18" charset="0"/>
                  </a:rPr>
                  <a:t>Universal Interventions</a:t>
                </a:r>
                <a:endParaRPr lang="en-US" sz="1400">
                  <a:solidFill>
                    <a:srgbClr val="000000"/>
                  </a:solidFill>
                  <a:latin typeface="Georgia" pitchFamily="18" charset="0"/>
                </a:endParaRPr>
              </a:p>
              <a:p>
                <a:pPr>
                  <a:buFontTx/>
                  <a:buChar char="•"/>
                </a:pPr>
                <a:r>
                  <a:rPr lang="en-US" sz="1400">
                    <a:solidFill>
                      <a:srgbClr val="000000"/>
                    </a:solidFill>
                    <a:latin typeface="Georgia" pitchFamily="18" charset="0"/>
                  </a:rPr>
                  <a:t>All settings, all students</a:t>
                </a:r>
              </a:p>
              <a:p>
                <a:pPr>
                  <a:buFontTx/>
                  <a:buChar char="•"/>
                </a:pPr>
                <a:r>
                  <a:rPr lang="en-US" sz="1400">
                    <a:solidFill>
                      <a:srgbClr val="000000"/>
                    </a:solidFill>
                    <a:latin typeface="Georgia" pitchFamily="18" charset="0"/>
                  </a:rPr>
                  <a:t>Preventive,  proactive</a:t>
                </a:r>
                <a:endParaRPr lang="en-US" sz="1200">
                  <a:solidFill>
                    <a:srgbClr val="000000"/>
                  </a:solidFill>
                  <a:latin typeface="Georgia" pitchFamily="18" charset="0"/>
                </a:endParaRPr>
              </a:p>
            </p:txBody>
          </p:sp>
          <p:sp>
            <p:nvSpPr>
              <p:cNvPr id="10271" name="Line 31"/>
              <p:cNvSpPr>
                <a:spLocks noChangeShapeType="1"/>
              </p:cNvSpPr>
              <p:nvPr/>
            </p:nvSpPr>
            <p:spPr bwMode="auto">
              <a:xfrm rot="10779294">
                <a:off x="4032" y="3024"/>
                <a:ext cx="336" cy="1"/>
              </a:xfrm>
              <a:prstGeom prst="line">
                <a:avLst/>
              </a:prstGeom>
              <a:noFill/>
              <a:ln w="889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graphicFrame>
        <p:nvGraphicFramePr>
          <p:cNvPr id="10272" name="Object 32"/>
          <p:cNvGraphicFramePr>
            <a:graphicFrameLocks noChangeAspect="1"/>
          </p:cNvGraphicFramePr>
          <p:nvPr>
            <p:extLst>
              <p:ext uri="{D42A27DB-BD31-4B8C-83A1-F6EECF244321}">
                <p14:modId xmlns:p14="http://schemas.microsoft.com/office/powerpoint/2010/main" val="3822492551"/>
              </p:ext>
            </p:extLst>
          </p:nvPr>
        </p:nvGraphicFramePr>
        <p:xfrm>
          <a:off x="4994275" y="2170108"/>
          <a:ext cx="1295400" cy="4410075"/>
        </p:xfrm>
        <a:graphic>
          <a:graphicData uri="http://schemas.openxmlformats.org/presentationml/2006/ole">
            <mc:AlternateContent xmlns:mc="http://schemas.openxmlformats.org/markup-compatibility/2006">
              <mc:Choice xmlns:v="urn:schemas-microsoft-com:vml" Requires="v">
                <p:oleObj spid="_x0000_s1072" name="Drawing" r:id="rId4" imgW="1295280" imgH="4410000" progId="">
                  <p:embed/>
                </p:oleObj>
              </mc:Choice>
              <mc:Fallback>
                <p:oleObj name="Drawing" r:id="rId4" imgW="1295280" imgH="4410000" progId="">
                  <p:embed/>
                  <p:pic>
                    <p:nvPicPr>
                      <p:cNvPr id="10272"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275" y="2170108"/>
                        <a:ext cx="12954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3" name="Object 33"/>
          <p:cNvGraphicFramePr>
            <a:graphicFrameLocks noChangeAspect="1"/>
          </p:cNvGraphicFramePr>
          <p:nvPr>
            <p:extLst>
              <p:ext uri="{D42A27DB-BD31-4B8C-83A1-F6EECF244321}">
                <p14:modId xmlns:p14="http://schemas.microsoft.com/office/powerpoint/2010/main" val="1990326288"/>
              </p:ext>
            </p:extLst>
          </p:nvPr>
        </p:nvGraphicFramePr>
        <p:xfrm>
          <a:off x="6257926" y="2170109"/>
          <a:ext cx="1362075" cy="4410075"/>
        </p:xfrm>
        <a:graphic>
          <a:graphicData uri="http://schemas.openxmlformats.org/presentationml/2006/ole">
            <mc:AlternateContent xmlns:mc="http://schemas.openxmlformats.org/markup-compatibility/2006">
              <mc:Choice xmlns:v="urn:schemas-microsoft-com:vml" Requires="v">
                <p:oleObj spid="_x0000_s1073" name="Drawing" r:id="rId6" imgW="1285920" imgH="4410000" progId="">
                  <p:embed/>
                </p:oleObj>
              </mc:Choice>
              <mc:Fallback>
                <p:oleObj name="Drawing" r:id="rId6" imgW="1285920" imgH="4410000" progId="">
                  <p:embed/>
                  <p:pic>
                    <p:nvPicPr>
                      <p:cNvPr id="10273"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7926" y="2170109"/>
                        <a:ext cx="13620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4" name="Rectangle 34"/>
          <p:cNvSpPr>
            <a:spLocks noChangeArrowheads="1"/>
          </p:cNvSpPr>
          <p:nvPr/>
        </p:nvSpPr>
        <p:spPr bwMode="auto">
          <a:xfrm>
            <a:off x="2082800" y="496888"/>
            <a:ext cx="814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600" b="1">
                <a:solidFill>
                  <a:srgbClr val="003300"/>
                </a:solidFill>
                <a:latin typeface="Georgia" pitchFamily="18" charset="0"/>
              </a:rPr>
              <a:t>Multi-tier Model</a:t>
            </a:r>
          </a:p>
        </p:txBody>
      </p:sp>
    </p:spTree>
    <p:extLst>
      <p:ext uri="{BB962C8B-B14F-4D97-AF65-F5344CB8AC3E}">
        <p14:creationId xmlns:p14="http://schemas.microsoft.com/office/powerpoint/2010/main" val="206595318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3853</TotalTime>
  <Words>1649</Words>
  <Application>Microsoft Office PowerPoint</Application>
  <PresentationFormat>Widescreen</PresentationFormat>
  <Paragraphs>271</Paragraphs>
  <Slides>31</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ＭＳ Ｐゴシック</vt:lpstr>
      <vt:lpstr>Arial</vt:lpstr>
      <vt:lpstr>Book Antiqua</vt:lpstr>
      <vt:lpstr>Calibri</vt:lpstr>
      <vt:lpstr>Calibri Light</vt:lpstr>
      <vt:lpstr>Courier New</vt:lpstr>
      <vt:lpstr>Georgia</vt:lpstr>
      <vt:lpstr>Times New Roman</vt:lpstr>
      <vt:lpstr>Retrospect</vt:lpstr>
      <vt:lpstr>Drawing</vt:lpstr>
      <vt:lpstr>The Multi-tiered System of Supports Initiative </vt:lpstr>
      <vt:lpstr>Welcome!</vt:lpstr>
      <vt:lpstr>Agenda</vt:lpstr>
      <vt:lpstr>Purpose Of This Call </vt:lpstr>
      <vt:lpstr>Don’t Stress Out! </vt:lpstr>
      <vt:lpstr>First Things First…</vt:lpstr>
      <vt:lpstr>What is a Multi-tiered System of Supports? (MTSS)</vt:lpstr>
      <vt:lpstr>Integrated Elements</vt:lpstr>
      <vt:lpstr>PowerPoint Presentation</vt:lpstr>
      <vt:lpstr>MTSS=Whole Child Approach </vt:lpstr>
      <vt:lpstr>Continuum of Supports</vt:lpstr>
      <vt:lpstr>What is Tier 1?</vt:lpstr>
      <vt:lpstr>Tier I: Analyze what is working and what needs work </vt:lpstr>
      <vt:lpstr>Tier 2:</vt:lpstr>
      <vt:lpstr>Tier 3:</vt:lpstr>
      <vt:lpstr>PowerPoint Presentation</vt:lpstr>
      <vt:lpstr>What Do You Currently Have? </vt:lpstr>
      <vt:lpstr> Traditional Approach vs. MTSS</vt:lpstr>
      <vt:lpstr>MTSS Implementation </vt:lpstr>
      <vt:lpstr>“But I Can’t Take On One More Thing!”</vt:lpstr>
      <vt:lpstr>Things to Think About:</vt:lpstr>
      <vt:lpstr>Implementation</vt:lpstr>
      <vt:lpstr>Support from the State: Training</vt:lpstr>
      <vt:lpstr>Support from the State: Grant Money</vt:lpstr>
      <vt:lpstr>Support from the State: Onsite Coordinator Assistance </vt:lpstr>
      <vt:lpstr>District Commitments</vt:lpstr>
      <vt:lpstr>Evaluation</vt:lpstr>
      <vt:lpstr>What MTSS Can Do Review</vt:lpstr>
      <vt:lpstr>Can MTSS Help You Make Your Vision a Reality? </vt:lpstr>
      <vt:lpstr>For More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Cain, Rebecca</dc:creator>
  <cp:lastModifiedBy>Cain, Rebecca</cp:lastModifiedBy>
  <cp:revision>62</cp:revision>
  <cp:lastPrinted>2018-12-19T14:37:41Z</cp:lastPrinted>
  <dcterms:created xsi:type="dcterms:W3CDTF">2018-11-19T16:42:48Z</dcterms:created>
  <dcterms:modified xsi:type="dcterms:W3CDTF">2018-12-20T15:24:42Z</dcterms:modified>
</cp:coreProperties>
</file>