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57200" y="1295400"/>
            <a:ext cx="7238999" cy="4648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95400" y="1143000"/>
            <a:ext cx="7008875" cy="45262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651247" y="5164835"/>
            <a:ext cx="1953767" cy="6934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703826" y="5194553"/>
            <a:ext cx="1849120" cy="588645"/>
          </a:xfrm>
          <a:custGeom>
            <a:avLst/>
            <a:gdLst/>
            <a:ahLst/>
            <a:cxnLst/>
            <a:rect l="l" t="t" r="r" b="b"/>
            <a:pathLst>
              <a:path w="1849120" h="588645">
                <a:moveTo>
                  <a:pt x="0" y="294132"/>
                </a:moveTo>
                <a:lnTo>
                  <a:pt x="10021" y="250667"/>
                </a:lnTo>
                <a:lnTo>
                  <a:pt x="39134" y="209182"/>
                </a:lnTo>
                <a:lnTo>
                  <a:pt x="85907" y="170132"/>
                </a:lnTo>
                <a:lnTo>
                  <a:pt x="148912" y="133973"/>
                </a:lnTo>
                <a:lnTo>
                  <a:pt x="186054" y="117119"/>
                </a:lnTo>
                <a:lnTo>
                  <a:pt x="226717" y="101159"/>
                </a:lnTo>
                <a:lnTo>
                  <a:pt x="270724" y="86148"/>
                </a:lnTo>
                <a:lnTo>
                  <a:pt x="317894" y="72145"/>
                </a:lnTo>
                <a:lnTo>
                  <a:pt x="368050" y="59205"/>
                </a:lnTo>
                <a:lnTo>
                  <a:pt x="421013" y="47386"/>
                </a:lnTo>
                <a:lnTo>
                  <a:pt x="476603" y="36744"/>
                </a:lnTo>
                <a:lnTo>
                  <a:pt x="534643" y="27337"/>
                </a:lnTo>
                <a:lnTo>
                  <a:pt x="594953" y="19221"/>
                </a:lnTo>
                <a:lnTo>
                  <a:pt x="657355" y="12453"/>
                </a:lnTo>
                <a:lnTo>
                  <a:pt x="721670" y="7090"/>
                </a:lnTo>
                <a:lnTo>
                  <a:pt x="787719" y="3189"/>
                </a:lnTo>
                <a:lnTo>
                  <a:pt x="855324" y="806"/>
                </a:lnTo>
                <a:lnTo>
                  <a:pt x="924306" y="0"/>
                </a:lnTo>
                <a:lnTo>
                  <a:pt x="993287" y="806"/>
                </a:lnTo>
                <a:lnTo>
                  <a:pt x="1060892" y="3189"/>
                </a:lnTo>
                <a:lnTo>
                  <a:pt x="1126941" y="7090"/>
                </a:lnTo>
                <a:lnTo>
                  <a:pt x="1191256" y="12453"/>
                </a:lnTo>
                <a:lnTo>
                  <a:pt x="1253658" y="19221"/>
                </a:lnTo>
                <a:lnTo>
                  <a:pt x="1313968" y="27337"/>
                </a:lnTo>
                <a:lnTo>
                  <a:pt x="1372008" y="36744"/>
                </a:lnTo>
                <a:lnTo>
                  <a:pt x="1427598" y="47386"/>
                </a:lnTo>
                <a:lnTo>
                  <a:pt x="1480561" y="59205"/>
                </a:lnTo>
                <a:lnTo>
                  <a:pt x="1530717" y="72145"/>
                </a:lnTo>
                <a:lnTo>
                  <a:pt x="1577887" y="86148"/>
                </a:lnTo>
                <a:lnTo>
                  <a:pt x="1621894" y="101159"/>
                </a:lnTo>
                <a:lnTo>
                  <a:pt x="1662557" y="117119"/>
                </a:lnTo>
                <a:lnTo>
                  <a:pt x="1699699" y="133973"/>
                </a:lnTo>
                <a:lnTo>
                  <a:pt x="1762704" y="170132"/>
                </a:lnTo>
                <a:lnTo>
                  <a:pt x="1809477" y="209182"/>
                </a:lnTo>
                <a:lnTo>
                  <a:pt x="1838590" y="250667"/>
                </a:lnTo>
                <a:lnTo>
                  <a:pt x="1848612" y="294132"/>
                </a:lnTo>
                <a:lnTo>
                  <a:pt x="1846076" y="316083"/>
                </a:lnTo>
                <a:lnTo>
                  <a:pt x="1826330" y="358615"/>
                </a:lnTo>
                <a:lnTo>
                  <a:pt x="1788209" y="398939"/>
                </a:lnTo>
                <a:lnTo>
                  <a:pt x="1733141" y="436600"/>
                </a:lnTo>
                <a:lnTo>
                  <a:pt x="1662557" y="471144"/>
                </a:lnTo>
                <a:lnTo>
                  <a:pt x="1621894" y="487104"/>
                </a:lnTo>
                <a:lnTo>
                  <a:pt x="1577887" y="502115"/>
                </a:lnTo>
                <a:lnTo>
                  <a:pt x="1530717" y="516118"/>
                </a:lnTo>
                <a:lnTo>
                  <a:pt x="1480561" y="529058"/>
                </a:lnTo>
                <a:lnTo>
                  <a:pt x="1427598" y="540877"/>
                </a:lnTo>
                <a:lnTo>
                  <a:pt x="1372008" y="551519"/>
                </a:lnTo>
                <a:lnTo>
                  <a:pt x="1313968" y="560926"/>
                </a:lnTo>
                <a:lnTo>
                  <a:pt x="1253658" y="569042"/>
                </a:lnTo>
                <a:lnTo>
                  <a:pt x="1191256" y="575810"/>
                </a:lnTo>
                <a:lnTo>
                  <a:pt x="1126941" y="581173"/>
                </a:lnTo>
                <a:lnTo>
                  <a:pt x="1060892" y="585074"/>
                </a:lnTo>
                <a:lnTo>
                  <a:pt x="993287" y="587457"/>
                </a:lnTo>
                <a:lnTo>
                  <a:pt x="924306" y="588264"/>
                </a:lnTo>
                <a:lnTo>
                  <a:pt x="855324" y="587457"/>
                </a:lnTo>
                <a:lnTo>
                  <a:pt x="787719" y="585074"/>
                </a:lnTo>
                <a:lnTo>
                  <a:pt x="721670" y="581173"/>
                </a:lnTo>
                <a:lnTo>
                  <a:pt x="657355" y="575810"/>
                </a:lnTo>
                <a:lnTo>
                  <a:pt x="594953" y="569042"/>
                </a:lnTo>
                <a:lnTo>
                  <a:pt x="534643" y="560926"/>
                </a:lnTo>
                <a:lnTo>
                  <a:pt x="476603" y="551519"/>
                </a:lnTo>
                <a:lnTo>
                  <a:pt x="421013" y="540877"/>
                </a:lnTo>
                <a:lnTo>
                  <a:pt x="368050" y="529058"/>
                </a:lnTo>
                <a:lnTo>
                  <a:pt x="317894" y="516118"/>
                </a:lnTo>
                <a:lnTo>
                  <a:pt x="270724" y="502115"/>
                </a:lnTo>
                <a:lnTo>
                  <a:pt x="226717" y="487104"/>
                </a:lnTo>
                <a:lnTo>
                  <a:pt x="186054" y="471144"/>
                </a:lnTo>
                <a:lnTo>
                  <a:pt x="148912" y="454290"/>
                </a:lnTo>
                <a:lnTo>
                  <a:pt x="85907" y="418131"/>
                </a:lnTo>
                <a:lnTo>
                  <a:pt x="39134" y="379081"/>
                </a:lnTo>
                <a:lnTo>
                  <a:pt x="10021" y="337596"/>
                </a:lnTo>
                <a:lnTo>
                  <a:pt x="0" y="294132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25326" y="885952"/>
            <a:ext cx="5693346" cy="670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26108"/>
            <a:ext cx="8072119" cy="3804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odi.berscheid@state.sd.us" TargetMode="External"/><Relationship Id="rId2" Type="http://schemas.openxmlformats.org/officeDocument/2006/relationships/hyperlink" Target="http://learn.hmhco.com/bdi2nuannounceme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3133" y="990600"/>
            <a:ext cx="5717540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5" dirty="0">
                <a:latin typeface="Calibri"/>
                <a:cs typeface="Calibri"/>
              </a:rPr>
              <a:t>BDI-2 </a:t>
            </a:r>
            <a:r>
              <a:rPr b="1" spc="-10" dirty="0">
                <a:latin typeface="Calibri"/>
                <a:cs typeface="Calibri"/>
              </a:rPr>
              <a:t>Normative</a:t>
            </a:r>
            <a:r>
              <a:rPr b="1" spc="-90" dirty="0">
                <a:latin typeface="Calibri"/>
                <a:cs typeface="Calibri"/>
              </a:rPr>
              <a:t> </a:t>
            </a:r>
            <a:r>
              <a:rPr b="1" spc="-15" dirty="0">
                <a:latin typeface="Calibri"/>
                <a:cs typeface="Calibri"/>
              </a:rPr>
              <a:t>Update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1241" y="1803717"/>
            <a:ext cx="8061325" cy="3250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15" dirty="0">
                <a:latin typeface="Calibri"/>
                <a:cs typeface="Calibri"/>
              </a:rPr>
              <a:t>What </a:t>
            </a:r>
            <a:r>
              <a:rPr sz="4000" b="1" spc="-5" dirty="0">
                <a:latin typeface="Calibri"/>
                <a:cs typeface="Calibri"/>
              </a:rPr>
              <a:t>is the BDI-2 </a:t>
            </a:r>
            <a:r>
              <a:rPr sz="4000" b="1" spc="-15" dirty="0">
                <a:latin typeface="Calibri"/>
                <a:cs typeface="Calibri"/>
              </a:rPr>
              <a:t>Normative</a:t>
            </a:r>
            <a:r>
              <a:rPr sz="4000" b="1" spc="5" dirty="0">
                <a:latin typeface="Calibri"/>
                <a:cs typeface="Calibri"/>
              </a:rPr>
              <a:t> </a:t>
            </a:r>
            <a:r>
              <a:rPr sz="4000" b="1" spc="-20" dirty="0">
                <a:latin typeface="Calibri"/>
                <a:cs typeface="Calibri"/>
              </a:rPr>
              <a:t>Update?</a:t>
            </a:r>
            <a:endParaRPr sz="40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BDI-2 </a:t>
            </a:r>
            <a:r>
              <a:rPr sz="3200" spc="-10" dirty="0">
                <a:latin typeface="Calibri"/>
                <a:cs typeface="Calibri"/>
              </a:rPr>
              <a:t>Normative </a:t>
            </a:r>
            <a:r>
              <a:rPr sz="3200" spc="-15" dirty="0">
                <a:latin typeface="Calibri"/>
                <a:cs typeface="Calibri"/>
              </a:rPr>
              <a:t>Update </a:t>
            </a:r>
            <a:r>
              <a:rPr sz="3200" spc="-5" dirty="0">
                <a:latin typeface="Calibri"/>
                <a:cs typeface="Calibri"/>
              </a:rPr>
              <a:t>(NU) </a:t>
            </a:r>
            <a:r>
              <a:rPr sz="3200" spc="-10" dirty="0">
                <a:latin typeface="Calibri"/>
                <a:cs typeface="Calibri"/>
              </a:rPr>
              <a:t>was </a:t>
            </a:r>
            <a:r>
              <a:rPr sz="3200" spc="-15" dirty="0">
                <a:latin typeface="Calibri"/>
                <a:cs typeface="Calibri"/>
              </a:rPr>
              <a:t>created  </a:t>
            </a:r>
            <a:r>
              <a:rPr sz="3200" spc="-5" dirty="0">
                <a:latin typeface="Calibri"/>
                <a:cs typeface="Calibri"/>
              </a:rPr>
              <a:t>due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changes in </a:t>
            </a:r>
            <a:r>
              <a:rPr sz="3200" spc="-10" dirty="0">
                <a:latin typeface="Calibri"/>
                <a:cs typeface="Calibri"/>
              </a:rPr>
              <a:t>demographic </a:t>
            </a:r>
            <a:r>
              <a:rPr sz="3200" spc="-15" dirty="0">
                <a:latin typeface="Calibri"/>
                <a:cs typeface="Calibri"/>
              </a:rPr>
              <a:t>characteristics 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the US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population.</a:t>
            </a:r>
            <a:endParaRPr sz="3200" dirty="0">
              <a:latin typeface="Calibri"/>
              <a:cs typeface="Calibri"/>
            </a:endParaRPr>
          </a:p>
          <a:p>
            <a:pPr marL="355600" marR="2540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norms </a:t>
            </a:r>
            <a:r>
              <a:rPr sz="3200" spc="-15" dirty="0">
                <a:latin typeface="Calibri"/>
                <a:cs typeface="Calibri"/>
              </a:rPr>
              <a:t>were recalculated </a:t>
            </a:r>
            <a:r>
              <a:rPr sz="3200" spc="-5" dirty="0">
                <a:latin typeface="Calibri"/>
                <a:cs typeface="Calibri"/>
              </a:rPr>
              <a:t>using </a:t>
            </a:r>
            <a:r>
              <a:rPr sz="3200" spc="-10" dirty="0">
                <a:latin typeface="Calibri"/>
                <a:cs typeface="Calibri"/>
              </a:rPr>
              <a:t>recent  </a:t>
            </a:r>
            <a:r>
              <a:rPr sz="3200" spc="-5" dirty="0">
                <a:latin typeface="Calibri"/>
                <a:cs typeface="Calibri"/>
              </a:rPr>
              <a:t>census </a:t>
            </a:r>
            <a:r>
              <a:rPr sz="3200" spc="-15" dirty="0">
                <a:latin typeface="Calibri"/>
                <a:cs typeface="Calibri"/>
              </a:rPr>
              <a:t>estimates (U.S. </a:t>
            </a:r>
            <a:r>
              <a:rPr sz="3200" spc="-5" dirty="0">
                <a:latin typeface="Calibri"/>
                <a:cs typeface="Calibri"/>
              </a:rPr>
              <a:t>Census </a:t>
            </a:r>
            <a:r>
              <a:rPr sz="3200" spc="-10" dirty="0">
                <a:latin typeface="Calibri"/>
                <a:cs typeface="Calibri"/>
              </a:rPr>
              <a:t>Bureau,</a:t>
            </a:r>
            <a:r>
              <a:rPr sz="3200" spc="9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2014).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8727" y="1066800"/>
            <a:ext cx="664654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0" dirty="0">
                <a:latin typeface="Calibri"/>
                <a:cs typeface="Calibri"/>
              </a:rPr>
              <a:t>What </a:t>
            </a:r>
            <a:r>
              <a:rPr b="1" dirty="0">
                <a:latin typeface="Calibri"/>
                <a:cs typeface="Calibri"/>
              </a:rPr>
              <a:t>does </a:t>
            </a:r>
            <a:r>
              <a:rPr b="1" spc="-5" dirty="0">
                <a:latin typeface="Calibri"/>
                <a:cs typeface="Calibri"/>
              </a:rPr>
              <a:t>this </a:t>
            </a:r>
            <a:r>
              <a:rPr b="1" dirty="0">
                <a:latin typeface="Calibri"/>
                <a:cs typeface="Calibri"/>
              </a:rPr>
              <a:t>mean </a:t>
            </a:r>
            <a:r>
              <a:rPr b="1" spc="-25" dirty="0">
                <a:latin typeface="Calibri"/>
                <a:cs typeface="Calibri"/>
              </a:rPr>
              <a:t>for</a:t>
            </a:r>
            <a:r>
              <a:rPr b="1" spc="-9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us?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2141" y="2482587"/>
            <a:ext cx="7879715" cy="18928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600" dirty="0">
                <a:latin typeface="Calibri"/>
                <a:cs typeface="Calibri"/>
              </a:rPr>
              <a:t>Minor </a:t>
            </a:r>
            <a:r>
              <a:rPr sz="3600" spc="-5" dirty="0">
                <a:latin typeface="Calibri"/>
                <a:cs typeface="Calibri"/>
              </a:rPr>
              <a:t>Changes </a:t>
            </a:r>
            <a:r>
              <a:rPr sz="3600" spc="-25" dirty="0">
                <a:latin typeface="Calibri"/>
                <a:cs typeface="Calibri"/>
              </a:rPr>
              <a:t>to </a:t>
            </a:r>
            <a:r>
              <a:rPr sz="3600" spc="-5" dirty="0">
                <a:latin typeface="Calibri"/>
                <a:cs typeface="Calibri"/>
              </a:rPr>
              <a:t>the </a:t>
            </a:r>
            <a:r>
              <a:rPr sz="3600" spc="-25" dirty="0">
                <a:latin typeface="Calibri"/>
                <a:cs typeface="Calibri"/>
              </a:rPr>
              <a:t>Data </a:t>
            </a:r>
            <a:r>
              <a:rPr sz="3600" spc="-5" dirty="0">
                <a:latin typeface="Calibri"/>
                <a:cs typeface="Calibri"/>
              </a:rPr>
              <a:t>Manager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site</a:t>
            </a:r>
            <a:endParaRPr sz="3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New </a:t>
            </a:r>
            <a:r>
              <a:rPr sz="3600" spc="-140" dirty="0">
                <a:latin typeface="Calibri"/>
                <a:cs typeface="Calibri"/>
              </a:rPr>
              <a:t>TA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Resources</a:t>
            </a:r>
            <a:endParaRPr sz="36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60" dirty="0">
                <a:latin typeface="Calibri"/>
                <a:cs typeface="Calibri"/>
              </a:rPr>
              <a:t>FAQs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Section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8283" y="680370"/>
            <a:ext cx="664654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0" dirty="0">
                <a:latin typeface="Calibri"/>
                <a:cs typeface="Calibri"/>
              </a:rPr>
              <a:t>What </a:t>
            </a:r>
            <a:r>
              <a:rPr b="1" dirty="0">
                <a:latin typeface="Calibri"/>
                <a:cs typeface="Calibri"/>
              </a:rPr>
              <a:t>does </a:t>
            </a:r>
            <a:r>
              <a:rPr b="1" spc="-5" dirty="0">
                <a:latin typeface="Calibri"/>
                <a:cs typeface="Calibri"/>
              </a:rPr>
              <a:t>this </a:t>
            </a:r>
            <a:r>
              <a:rPr b="1" dirty="0">
                <a:latin typeface="Calibri"/>
                <a:cs typeface="Calibri"/>
              </a:rPr>
              <a:t>mean </a:t>
            </a:r>
            <a:r>
              <a:rPr b="1" spc="-25" dirty="0">
                <a:latin typeface="Calibri"/>
                <a:cs typeface="Calibri"/>
              </a:rPr>
              <a:t>for</a:t>
            </a:r>
            <a:r>
              <a:rPr b="1" spc="-9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us?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2552"/>
            <a:ext cx="7774940" cy="426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10" dirty="0">
                <a:latin typeface="Calibri"/>
                <a:cs typeface="Calibri"/>
              </a:rPr>
              <a:t>Will </a:t>
            </a:r>
            <a:r>
              <a:rPr sz="2800" b="1" spc="-15" dirty="0">
                <a:latin typeface="Calibri"/>
                <a:cs typeface="Calibri"/>
              </a:rPr>
              <a:t>there </a:t>
            </a:r>
            <a:r>
              <a:rPr sz="2800" b="1" spc="-5" dirty="0">
                <a:latin typeface="Calibri"/>
                <a:cs typeface="Calibri"/>
              </a:rPr>
              <a:t>be </a:t>
            </a:r>
            <a:r>
              <a:rPr sz="2800" b="1" spc="-15" dirty="0">
                <a:latin typeface="Calibri"/>
                <a:cs typeface="Calibri"/>
              </a:rPr>
              <a:t>new </a:t>
            </a:r>
            <a:r>
              <a:rPr sz="2800" b="1" spc="-10" dirty="0">
                <a:latin typeface="Calibri"/>
                <a:cs typeface="Calibri"/>
              </a:rPr>
              <a:t>materials that </a:t>
            </a:r>
            <a:r>
              <a:rPr sz="2800" b="1" spc="-5" dirty="0">
                <a:latin typeface="Calibri"/>
                <a:cs typeface="Calibri"/>
              </a:rPr>
              <a:t>I </a:t>
            </a:r>
            <a:r>
              <a:rPr sz="2800" b="1" spc="-10" dirty="0">
                <a:latin typeface="Calibri"/>
                <a:cs typeface="Calibri"/>
              </a:rPr>
              <a:t>need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18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purchase?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117344"/>
            <a:ext cx="8068309" cy="3622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No </a:t>
            </a:r>
            <a:r>
              <a:rPr sz="2000" spc="-5" dirty="0">
                <a:latin typeface="Calibri"/>
                <a:cs typeface="Calibri"/>
              </a:rPr>
              <a:t>changes </a:t>
            </a:r>
            <a:r>
              <a:rPr sz="2000" spc="-15" dirty="0">
                <a:latin typeface="Calibri"/>
                <a:cs typeface="Calibri"/>
              </a:rPr>
              <a:t>were </a:t>
            </a:r>
            <a:r>
              <a:rPr sz="2000" dirty="0">
                <a:latin typeface="Calibri"/>
                <a:cs typeface="Calibri"/>
              </a:rPr>
              <a:t>made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5" dirty="0">
                <a:latin typeface="Calibri"/>
                <a:cs typeface="Calibri"/>
              </a:rPr>
              <a:t>test </a:t>
            </a:r>
            <a:r>
              <a:rPr sz="2000" spc="-10" dirty="0">
                <a:latin typeface="Calibri"/>
                <a:cs typeface="Calibri"/>
              </a:rPr>
              <a:t>structure, items, </a:t>
            </a:r>
            <a:r>
              <a:rPr sz="2000" spc="-5" dirty="0">
                <a:latin typeface="Calibri"/>
                <a:cs typeface="Calibri"/>
              </a:rPr>
              <a:t>or </a:t>
            </a:r>
            <a:r>
              <a:rPr sz="2000" spc="-10" dirty="0">
                <a:latin typeface="Calibri"/>
                <a:cs typeface="Calibri"/>
              </a:rPr>
              <a:t>item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content!</a:t>
            </a:r>
            <a:endParaRPr sz="2000">
              <a:latin typeface="Calibri"/>
              <a:cs typeface="Calibri"/>
            </a:endParaRPr>
          </a:p>
          <a:p>
            <a:pPr marL="355600" marR="7112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35" dirty="0">
                <a:latin typeface="Calibri"/>
                <a:cs typeface="Calibri"/>
              </a:rPr>
              <a:t>However,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b="1" spc="-5" dirty="0">
                <a:latin typeface="Calibri"/>
                <a:cs typeface="Calibri"/>
              </a:rPr>
              <a:t>new </a:t>
            </a:r>
            <a:r>
              <a:rPr sz="2000" b="1" dirty="0">
                <a:latin typeface="Calibri"/>
                <a:cs typeface="Calibri"/>
              </a:rPr>
              <a:t>BDI-2 NU </a:t>
            </a:r>
            <a:r>
              <a:rPr sz="2000" b="1" spc="-10" dirty="0">
                <a:latin typeface="Calibri"/>
                <a:cs typeface="Calibri"/>
              </a:rPr>
              <a:t>Examiner’s </a:t>
            </a:r>
            <a:r>
              <a:rPr sz="2000" b="1" spc="-5" dirty="0">
                <a:latin typeface="Calibri"/>
                <a:cs typeface="Calibri"/>
              </a:rPr>
              <a:t>Manual </a:t>
            </a:r>
            <a:r>
              <a:rPr sz="2000" spc="-5" dirty="0">
                <a:latin typeface="Calibri"/>
                <a:cs typeface="Calibri"/>
              </a:rPr>
              <a:t>will </a:t>
            </a:r>
            <a:r>
              <a:rPr sz="2000" dirty="0">
                <a:latin typeface="Calibri"/>
                <a:cs typeface="Calibri"/>
              </a:rPr>
              <a:t>be </a:t>
            </a:r>
            <a:r>
              <a:rPr sz="2000" spc="-5" dirty="0">
                <a:latin typeface="Calibri"/>
                <a:cs typeface="Calibri"/>
              </a:rPr>
              <a:t>published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include  the </a:t>
            </a:r>
            <a:r>
              <a:rPr sz="2000" spc="-10" dirty="0">
                <a:latin typeface="Calibri"/>
                <a:cs typeface="Calibri"/>
              </a:rPr>
              <a:t>updated </a:t>
            </a:r>
            <a:r>
              <a:rPr sz="2000" spc="-5" dirty="0">
                <a:latin typeface="Calibri"/>
                <a:cs typeface="Calibri"/>
              </a:rPr>
              <a:t>norms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tables.</a:t>
            </a:r>
            <a:endParaRPr sz="2000">
              <a:latin typeface="Calibri"/>
              <a:cs typeface="Calibri"/>
            </a:endParaRPr>
          </a:p>
          <a:p>
            <a:pPr marL="755650" marR="902969" lvl="1" indent="-285750">
              <a:lnSpc>
                <a:spcPct val="100000"/>
              </a:lnSpc>
              <a:spcBef>
                <a:spcPts val="48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i="1" spc="-5" dirty="0">
                <a:latin typeface="Calibri"/>
                <a:cs typeface="Calibri"/>
              </a:rPr>
              <a:t>If </a:t>
            </a:r>
            <a:r>
              <a:rPr sz="2000" i="1" dirty="0">
                <a:latin typeface="Calibri"/>
                <a:cs typeface="Calibri"/>
              </a:rPr>
              <a:t>you are </a:t>
            </a:r>
            <a:r>
              <a:rPr sz="2000" b="1" i="1" spc="-5" dirty="0">
                <a:latin typeface="Calibri"/>
                <a:cs typeface="Calibri"/>
              </a:rPr>
              <a:t>hand scoring </a:t>
            </a:r>
            <a:r>
              <a:rPr sz="2000" i="1" dirty="0">
                <a:latin typeface="Calibri"/>
                <a:cs typeface="Calibri"/>
              </a:rPr>
              <a:t>and use the </a:t>
            </a:r>
            <a:r>
              <a:rPr sz="2000" i="1" spc="-5" dirty="0">
                <a:latin typeface="Calibri"/>
                <a:cs typeface="Calibri"/>
              </a:rPr>
              <a:t>BDI-2 </a:t>
            </a:r>
            <a:r>
              <a:rPr sz="2000" i="1" spc="5" dirty="0">
                <a:latin typeface="Calibri"/>
                <a:cs typeface="Calibri"/>
              </a:rPr>
              <a:t>NU </a:t>
            </a:r>
            <a:r>
              <a:rPr sz="2000" i="1" dirty="0">
                <a:latin typeface="Calibri"/>
                <a:cs typeface="Calibri"/>
              </a:rPr>
              <a:t>norms, you</a:t>
            </a:r>
            <a:r>
              <a:rPr sz="2000" i="1" spc="-229" dirty="0">
                <a:latin typeface="Calibri"/>
                <a:cs typeface="Calibri"/>
              </a:rPr>
              <a:t> </a:t>
            </a:r>
            <a:r>
              <a:rPr sz="2000" b="1" i="1" spc="-15" dirty="0">
                <a:latin typeface="Calibri"/>
                <a:cs typeface="Calibri"/>
              </a:rPr>
              <a:t>must  </a:t>
            </a:r>
            <a:r>
              <a:rPr sz="2000" b="1" i="1" spc="-5" dirty="0">
                <a:latin typeface="Calibri"/>
                <a:cs typeface="Calibri"/>
              </a:rPr>
              <a:t>purchase </a:t>
            </a:r>
            <a:r>
              <a:rPr sz="2000" i="1" dirty="0">
                <a:latin typeface="Calibri"/>
                <a:cs typeface="Calibri"/>
              </a:rPr>
              <a:t>the </a:t>
            </a:r>
            <a:r>
              <a:rPr sz="2000" i="1" spc="-5" dirty="0">
                <a:latin typeface="Calibri"/>
                <a:cs typeface="Calibri"/>
              </a:rPr>
              <a:t>new </a:t>
            </a:r>
            <a:r>
              <a:rPr sz="2000" i="1" spc="-15" dirty="0">
                <a:latin typeface="Calibri"/>
                <a:cs typeface="Calibri"/>
              </a:rPr>
              <a:t>examiner</a:t>
            </a:r>
            <a:r>
              <a:rPr sz="2000" i="1" spc="-114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manual</a:t>
            </a:r>
            <a:endParaRPr sz="2000">
              <a:latin typeface="Calibri"/>
              <a:cs typeface="Calibri"/>
            </a:endParaRPr>
          </a:p>
          <a:p>
            <a:pPr marL="355600" marR="421005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It is </a:t>
            </a:r>
            <a:r>
              <a:rPr sz="2000" dirty="0">
                <a:latin typeface="Calibri"/>
                <a:cs typeface="Calibri"/>
              </a:rPr>
              <a:t>not necessary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spc="-5" dirty="0">
                <a:latin typeface="Calibri"/>
                <a:cs typeface="Calibri"/>
              </a:rPr>
              <a:t>purchase new </a:t>
            </a:r>
            <a:r>
              <a:rPr sz="2000" spc="-15" dirty="0">
                <a:latin typeface="Calibri"/>
                <a:cs typeface="Calibri"/>
              </a:rPr>
              <a:t>test </a:t>
            </a:r>
            <a:r>
              <a:rPr sz="2000" spc="-10" dirty="0">
                <a:latin typeface="Calibri"/>
                <a:cs typeface="Calibri"/>
              </a:rPr>
              <a:t>records </a:t>
            </a:r>
            <a:r>
              <a:rPr sz="2000" spc="-5" dirty="0">
                <a:latin typeface="Calibri"/>
                <a:cs typeface="Calibri"/>
              </a:rPr>
              <a:t>or </a:t>
            </a:r>
            <a:r>
              <a:rPr sz="2000" spc="-10" dirty="0">
                <a:latin typeface="Calibri"/>
                <a:cs typeface="Calibri"/>
              </a:rPr>
              <a:t>student workbooks.  </a:t>
            </a:r>
            <a:r>
              <a:rPr sz="2000" b="1" spc="-5" dirty="0">
                <a:latin typeface="Calibri"/>
                <a:cs typeface="Calibri"/>
              </a:rPr>
              <a:t>Please continue </a:t>
            </a:r>
            <a:r>
              <a:rPr sz="2000" b="1" spc="-15" dirty="0">
                <a:latin typeface="Calibri"/>
                <a:cs typeface="Calibri"/>
              </a:rPr>
              <a:t>to </a:t>
            </a:r>
            <a:r>
              <a:rPr sz="2000" b="1" dirty="0">
                <a:latin typeface="Calibri"/>
                <a:cs typeface="Calibri"/>
              </a:rPr>
              <a:t>use </a:t>
            </a:r>
            <a:r>
              <a:rPr sz="2000" b="1" spc="-10" dirty="0">
                <a:latin typeface="Calibri"/>
                <a:cs typeface="Calibri"/>
              </a:rPr>
              <a:t>your current </a:t>
            </a:r>
            <a:r>
              <a:rPr sz="2000" b="1" i="1" dirty="0">
                <a:latin typeface="Calibri"/>
                <a:cs typeface="Calibri"/>
              </a:rPr>
              <a:t>BDI</a:t>
            </a:r>
            <a:r>
              <a:rPr sz="2000" b="1" dirty="0">
                <a:latin typeface="Calibri"/>
                <a:cs typeface="Calibri"/>
              </a:rPr>
              <a:t>-2 </a:t>
            </a:r>
            <a:r>
              <a:rPr sz="2000" b="1" spc="-15" dirty="0">
                <a:latin typeface="Calibri"/>
                <a:cs typeface="Calibri"/>
              </a:rPr>
              <a:t>test </a:t>
            </a:r>
            <a:r>
              <a:rPr sz="2000" b="1" spc="-10" dirty="0">
                <a:latin typeface="Calibri"/>
                <a:cs typeface="Calibri"/>
              </a:rPr>
              <a:t>records </a:t>
            </a:r>
            <a:r>
              <a:rPr sz="2000" b="1" dirty="0">
                <a:latin typeface="Calibri"/>
                <a:cs typeface="Calibri"/>
              </a:rPr>
              <a:t>and </a:t>
            </a:r>
            <a:r>
              <a:rPr sz="2000" b="1" spc="-5" dirty="0">
                <a:latin typeface="Calibri"/>
                <a:cs typeface="Calibri"/>
              </a:rPr>
              <a:t>student  workbooks until</a:t>
            </a:r>
            <a:r>
              <a:rPr sz="2000" b="1" spc="-1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depleted.</a:t>
            </a:r>
            <a:endParaRPr sz="2000">
              <a:latin typeface="Calibri"/>
              <a:cs typeface="Calibri"/>
            </a:endParaRPr>
          </a:p>
          <a:p>
            <a:pPr marL="755650" marR="5080" lvl="1" indent="-285750">
              <a:lnSpc>
                <a:spcPct val="100000"/>
              </a:lnSpc>
              <a:spcBef>
                <a:spcPts val="47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Calibri"/>
                <a:cs typeface="Calibri"/>
              </a:rPr>
              <a:t>If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i="1" spc="-5" dirty="0">
                <a:latin typeface="Calibri"/>
                <a:cs typeface="Calibri"/>
              </a:rPr>
              <a:t>BDI</a:t>
            </a:r>
            <a:r>
              <a:rPr sz="2000" spc="-5" dirty="0">
                <a:latin typeface="Calibri"/>
                <a:cs typeface="Calibri"/>
              </a:rPr>
              <a:t>-2 </a:t>
            </a:r>
            <a:r>
              <a:rPr sz="2000" dirty="0">
                <a:latin typeface="Calibri"/>
                <a:cs typeface="Calibri"/>
              </a:rPr>
              <a:t>NU </a:t>
            </a:r>
            <a:r>
              <a:rPr sz="2000" spc="-5" dirty="0">
                <a:latin typeface="Calibri"/>
                <a:cs typeface="Calibri"/>
              </a:rPr>
              <a:t>norms </a:t>
            </a:r>
            <a:r>
              <a:rPr sz="2000" spc="-10" dirty="0">
                <a:latin typeface="Calibri"/>
                <a:cs typeface="Calibri"/>
              </a:rPr>
              <a:t>are </a:t>
            </a:r>
            <a:r>
              <a:rPr sz="2000" spc="-5" dirty="0">
                <a:latin typeface="Calibri"/>
                <a:cs typeface="Calibri"/>
              </a:rPr>
              <a:t>used 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dirty="0">
                <a:latin typeface="Calibri"/>
                <a:cs typeface="Calibri"/>
              </a:rPr>
              <a:t>an </a:t>
            </a:r>
            <a:r>
              <a:rPr sz="2000" spc="-10" dirty="0">
                <a:latin typeface="Calibri"/>
                <a:cs typeface="Calibri"/>
              </a:rPr>
              <a:t>evaluation </a:t>
            </a:r>
            <a:r>
              <a:rPr sz="2000" spc="-5" dirty="0">
                <a:latin typeface="Calibri"/>
                <a:cs typeface="Calibri"/>
              </a:rPr>
              <a:t>on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existing forms,  </a:t>
            </a:r>
            <a:r>
              <a:rPr sz="2000" b="1" dirty="0">
                <a:latin typeface="Calibri"/>
                <a:cs typeface="Calibri"/>
              </a:rPr>
              <a:t>simply </a:t>
            </a:r>
            <a:r>
              <a:rPr sz="2000" b="1" spc="-10" dirty="0">
                <a:latin typeface="Calibri"/>
                <a:cs typeface="Calibri"/>
              </a:rPr>
              <a:t>write </a:t>
            </a:r>
            <a:r>
              <a:rPr sz="2000" b="1" dirty="0">
                <a:latin typeface="Calibri"/>
                <a:cs typeface="Calibri"/>
              </a:rPr>
              <a:t>"</a:t>
            </a:r>
            <a:r>
              <a:rPr sz="2000" b="1" i="1" dirty="0">
                <a:latin typeface="Calibri"/>
                <a:cs typeface="Calibri"/>
              </a:rPr>
              <a:t>BDI</a:t>
            </a:r>
            <a:r>
              <a:rPr sz="2000" b="1" dirty="0">
                <a:latin typeface="Calibri"/>
                <a:cs typeface="Calibri"/>
              </a:rPr>
              <a:t>-2 NU" </a:t>
            </a:r>
            <a:r>
              <a:rPr sz="2000" b="1" spc="-15" dirty="0">
                <a:latin typeface="Calibri"/>
                <a:cs typeface="Calibri"/>
              </a:rPr>
              <a:t>at </a:t>
            </a:r>
            <a:r>
              <a:rPr sz="2000" b="1" dirty="0">
                <a:latin typeface="Calibri"/>
                <a:cs typeface="Calibri"/>
              </a:rPr>
              <a:t>the </a:t>
            </a:r>
            <a:r>
              <a:rPr sz="2000" b="1" spc="-10" dirty="0">
                <a:latin typeface="Calibri"/>
                <a:cs typeface="Calibri"/>
              </a:rPr>
              <a:t>top </a:t>
            </a:r>
            <a:r>
              <a:rPr sz="2000" b="1" dirty="0">
                <a:latin typeface="Calibri"/>
                <a:cs typeface="Calibri"/>
              </a:rPr>
              <a:t>of the </a:t>
            </a:r>
            <a:r>
              <a:rPr sz="2000" b="1" spc="-10" dirty="0">
                <a:latin typeface="Calibri"/>
                <a:cs typeface="Calibri"/>
              </a:rPr>
              <a:t>form </a:t>
            </a:r>
            <a:r>
              <a:rPr sz="2000" dirty="0">
                <a:latin typeface="Calibri"/>
                <a:cs typeface="Calibri"/>
              </a:rPr>
              <a:t>as a </a:t>
            </a:r>
            <a:r>
              <a:rPr sz="2000" spc="-5" dirty="0">
                <a:latin typeface="Calibri"/>
                <a:cs typeface="Calibri"/>
              </a:rPr>
              <a:t>reminder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spc="-5" dirty="0">
                <a:latin typeface="Calibri"/>
                <a:cs typeface="Calibri"/>
              </a:rPr>
              <a:t>use  </a:t>
            </a:r>
            <a:r>
              <a:rPr sz="2000" i="1" spc="-5" dirty="0">
                <a:latin typeface="Calibri"/>
                <a:cs typeface="Calibri"/>
              </a:rPr>
              <a:t>BDI</a:t>
            </a:r>
            <a:r>
              <a:rPr sz="2000" spc="-5" dirty="0">
                <a:latin typeface="Calibri"/>
                <a:cs typeface="Calibri"/>
              </a:rPr>
              <a:t>-2 </a:t>
            </a:r>
            <a:r>
              <a:rPr sz="2000" dirty="0">
                <a:latin typeface="Calibri"/>
                <a:cs typeface="Calibri"/>
              </a:rPr>
              <a:t>NU </a:t>
            </a:r>
            <a:r>
              <a:rPr sz="2000" spc="-5" dirty="0">
                <a:latin typeface="Calibri"/>
                <a:cs typeface="Calibri"/>
              </a:rPr>
              <a:t>norms in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5" dirty="0">
                <a:latin typeface="Calibri"/>
                <a:cs typeface="Calibri"/>
              </a:rPr>
              <a:t>Data </a:t>
            </a:r>
            <a:r>
              <a:rPr sz="2000" dirty="0">
                <a:latin typeface="Calibri"/>
                <a:cs typeface="Calibri"/>
              </a:rPr>
              <a:t>Manager </a:t>
            </a:r>
            <a:r>
              <a:rPr sz="2000" spc="-10" dirty="0">
                <a:latin typeface="Calibri"/>
                <a:cs typeface="Calibri"/>
              </a:rPr>
              <a:t>website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scoring.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8727" y="838200"/>
            <a:ext cx="664654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0" dirty="0">
                <a:latin typeface="Calibri"/>
                <a:cs typeface="Calibri"/>
              </a:rPr>
              <a:t>What </a:t>
            </a:r>
            <a:r>
              <a:rPr b="1" dirty="0">
                <a:latin typeface="Calibri"/>
                <a:cs typeface="Calibri"/>
              </a:rPr>
              <a:t>does </a:t>
            </a:r>
            <a:r>
              <a:rPr b="1" spc="-5" dirty="0">
                <a:latin typeface="Calibri"/>
                <a:cs typeface="Calibri"/>
              </a:rPr>
              <a:t>this </a:t>
            </a:r>
            <a:r>
              <a:rPr b="1" dirty="0">
                <a:latin typeface="Calibri"/>
                <a:cs typeface="Calibri"/>
              </a:rPr>
              <a:t>mean </a:t>
            </a:r>
            <a:r>
              <a:rPr b="1" spc="-25" dirty="0">
                <a:latin typeface="Calibri"/>
                <a:cs typeface="Calibri"/>
              </a:rPr>
              <a:t>for</a:t>
            </a:r>
            <a:r>
              <a:rPr b="1" spc="-9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us?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1728152"/>
            <a:ext cx="7805420" cy="3401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7068184" algn="l"/>
              </a:tabLst>
            </a:pPr>
            <a:r>
              <a:rPr sz="3600" spc="-20" dirty="0">
                <a:latin typeface="Calibri"/>
                <a:cs typeface="Calibri"/>
              </a:rPr>
              <a:t>For </a:t>
            </a:r>
            <a:r>
              <a:rPr sz="3600" spc="-5" dirty="0">
                <a:latin typeface="Calibri"/>
                <a:cs typeface="Calibri"/>
              </a:rPr>
              <a:t>those of </a:t>
            </a:r>
            <a:r>
              <a:rPr sz="3600" spc="-15" dirty="0">
                <a:latin typeface="Calibri"/>
                <a:cs typeface="Calibri"/>
              </a:rPr>
              <a:t>you that </a:t>
            </a:r>
            <a:r>
              <a:rPr sz="3600" spc="-5" dirty="0">
                <a:latin typeface="Calibri"/>
                <a:cs typeface="Calibri"/>
              </a:rPr>
              <a:t>use the </a:t>
            </a:r>
            <a:r>
              <a:rPr sz="3600" dirty="0">
                <a:latin typeface="Calibri"/>
                <a:cs typeface="Calibri"/>
              </a:rPr>
              <a:t>BDI-2 </a:t>
            </a:r>
            <a:r>
              <a:rPr sz="3600" spc="-25" dirty="0">
                <a:latin typeface="Calibri"/>
                <a:cs typeface="Calibri"/>
              </a:rPr>
              <a:t>Data  </a:t>
            </a:r>
            <a:r>
              <a:rPr sz="3600" spc="-5" dirty="0">
                <a:latin typeface="Calibri"/>
                <a:cs typeface="Calibri"/>
              </a:rPr>
              <a:t>Manager </a:t>
            </a:r>
            <a:r>
              <a:rPr sz="3600" spc="-25" dirty="0">
                <a:latin typeface="Calibri"/>
                <a:cs typeface="Calibri"/>
              </a:rPr>
              <a:t>for </a:t>
            </a:r>
            <a:r>
              <a:rPr sz="3600" spc="-5" dirty="0">
                <a:latin typeface="Calibri"/>
                <a:cs typeface="Calibri"/>
              </a:rPr>
              <a:t>scoring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reporting,  </a:t>
            </a:r>
            <a:r>
              <a:rPr sz="3600" spc="-15" dirty="0">
                <a:latin typeface="Calibri"/>
                <a:cs typeface="Calibri"/>
              </a:rPr>
              <a:t>automatic </a:t>
            </a:r>
            <a:r>
              <a:rPr sz="3600" spc="-5" dirty="0">
                <a:latin typeface="Calibri"/>
                <a:cs typeface="Calibri"/>
              </a:rPr>
              <a:t>access </a:t>
            </a:r>
            <a:r>
              <a:rPr sz="3600" spc="-25" dirty="0">
                <a:latin typeface="Calibri"/>
                <a:cs typeface="Calibri"/>
              </a:rPr>
              <a:t>to </a:t>
            </a:r>
            <a:r>
              <a:rPr sz="3600" spc="-5" dirty="0">
                <a:latin typeface="Calibri"/>
                <a:cs typeface="Calibri"/>
              </a:rPr>
              <a:t>both</a:t>
            </a:r>
            <a:r>
              <a:rPr sz="3600" spc="6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the </a:t>
            </a:r>
            <a:r>
              <a:rPr sz="3600" b="1" i="1" spc="-5" dirty="0">
                <a:latin typeface="Calibri"/>
                <a:cs typeface="Calibri"/>
              </a:rPr>
              <a:t>BDI-2	</a:t>
            </a:r>
            <a:r>
              <a:rPr sz="3600" dirty="0">
                <a:latin typeface="Calibri"/>
                <a:cs typeface="Calibri"/>
              </a:rPr>
              <a:t>and  </a:t>
            </a:r>
            <a:r>
              <a:rPr sz="3600" b="1" i="1" spc="-5" dirty="0">
                <a:latin typeface="Calibri"/>
                <a:cs typeface="Calibri"/>
              </a:rPr>
              <a:t>BDI-2 </a:t>
            </a:r>
            <a:r>
              <a:rPr sz="3600" b="1" i="1" dirty="0">
                <a:latin typeface="Calibri"/>
                <a:cs typeface="Calibri"/>
              </a:rPr>
              <a:t>NU </a:t>
            </a:r>
            <a:r>
              <a:rPr sz="3600" dirty="0">
                <a:latin typeface="Calibri"/>
                <a:cs typeface="Calibri"/>
              </a:rPr>
              <a:t>norms </a:t>
            </a:r>
            <a:r>
              <a:rPr sz="3600" spc="-5" dirty="0">
                <a:latin typeface="Calibri"/>
                <a:cs typeface="Calibri"/>
              </a:rPr>
              <a:t>will </a:t>
            </a:r>
            <a:r>
              <a:rPr sz="3600" dirty="0">
                <a:latin typeface="Calibri"/>
                <a:cs typeface="Calibri"/>
              </a:rPr>
              <a:t>be</a:t>
            </a:r>
            <a:r>
              <a:rPr sz="3600" spc="-8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available.</a:t>
            </a:r>
            <a:endParaRPr sz="3600" dirty="0">
              <a:latin typeface="Calibri"/>
              <a:cs typeface="Calibri"/>
            </a:endParaRPr>
          </a:p>
          <a:p>
            <a:pPr marL="355600" marR="760095" indent="-342900">
              <a:lnSpc>
                <a:spcPct val="100000"/>
              </a:lnSpc>
              <a:spcBef>
                <a:spcPts val="86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This </a:t>
            </a:r>
            <a:r>
              <a:rPr sz="3600" dirty="0">
                <a:latin typeface="Calibri"/>
                <a:cs typeface="Calibri"/>
              </a:rPr>
              <a:t>is </a:t>
            </a:r>
            <a:r>
              <a:rPr sz="3600" spc="-5" dirty="0">
                <a:latin typeface="Calibri"/>
                <a:cs typeface="Calibri"/>
              </a:rPr>
              <a:t>the same </a:t>
            </a:r>
            <a:r>
              <a:rPr sz="3600" spc="-25" dirty="0">
                <a:latin typeface="Calibri"/>
                <a:cs typeface="Calibri"/>
              </a:rPr>
              <a:t>for </a:t>
            </a:r>
            <a:r>
              <a:rPr sz="3600" spc="-5" dirty="0">
                <a:latin typeface="Calibri"/>
                <a:cs typeface="Calibri"/>
              </a:rPr>
              <a:t>the </a:t>
            </a:r>
            <a:r>
              <a:rPr sz="3600" dirty="0">
                <a:latin typeface="Calibri"/>
                <a:cs typeface="Calibri"/>
              </a:rPr>
              <a:t>Mobile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spc="-25" dirty="0">
                <a:latin typeface="Calibri"/>
                <a:cs typeface="Calibri"/>
              </a:rPr>
              <a:t>Data  </a:t>
            </a:r>
            <a:r>
              <a:rPr sz="3600" spc="-5" dirty="0">
                <a:latin typeface="Calibri"/>
                <a:cs typeface="Calibri"/>
              </a:rPr>
              <a:t>Solution </a:t>
            </a:r>
            <a:r>
              <a:rPr sz="3600" dirty="0">
                <a:latin typeface="Calibri"/>
                <a:cs typeface="Calibri"/>
              </a:rPr>
              <a:t>(MDS) </a:t>
            </a:r>
            <a:r>
              <a:rPr sz="3600" spc="-15" dirty="0">
                <a:latin typeface="Calibri"/>
                <a:cs typeface="Calibri"/>
              </a:rPr>
              <a:t>users </a:t>
            </a:r>
            <a:r>
              <a:rPr sz="3600" dirty="0">
                <a:latin typeface="Calibri"/>
                <a:cs typeface="Calibri"/>
              </a:rPr>
              <a:t>as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well.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6486" y="896778"/>
            <a:ext cx="6430645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Which </a:t>
            </a:r>
            <a:r>
              <a:rPr sz="3200" b="1" spc="-5" dirty="0">
                <a:latin typeface="Calibri"/>
                <a:cs typeface="Calibri"/>
              </a:rPr>
              <a:t>Normative </a:t>
            </a:r>
            <a:r>
              <a:rPr sz="3200" b="1" spc="-10" dirty="0">
                <a:latin typeface="Calibri"/>
                <a:cs typeface="Calibri"/>
              </a:rPr>
              <a:t>Set </a:t>
            </a:r>
            <a:r>
              <a:rPr sz="3200" b="1" dirty="0">
                <a:latin typeface="Calibri"/>
                <a:cs typeface="Calibri"/>
              </a:rPr>
              <a:t>Should </a:t>
            </a:r>
            <a:r>
              <a:rPr sz="3200" b="1" spc="-55" dirty="0">
                <a:latin typeface="Calibri"/>
                <a:cs typeface="Calibri"/>
              </a:rPr>
              <a:t>We</a:t>
            </a:r>
            <a:r>
              <a:rPr sz="3200" b="1" spc="-1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Use?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26108"/>
            <a:ext cx="8009890" cy="3320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Normative </a:t>
            </a:r>
            <a:r>
              <a:rPr sz="2400" spc="-15" dirty="0">
                <a:latin typeface="Calibri"/>
                <a:cs typeface="Calibri"/>
              </a:rPr>
              <a:t>update </a:t>
            </a:r>
            <a:r>
              <a:rPr sz="2400" dirty="0">
                <a:latin typeface="Calibri"/>
                <a:cs typeface="Calibri"/>
              </a:rPr>
              <a:t>will </a:t>
            </a:r>
            <a:r>
              <a:rPr sz="2400" spc="-25" dirty="0">
                <a:latin typeface="Calibri"/>
                <a:cs typeface="Calibri"/>
              </a:rPr>
              <a:t>take </a:t>
            </a:r>
            <a:r>
              <a:rPr sz="2400" dirty="0">
                <a:latin typeface="Calibri"/>
                <a:cs typeface="Calibri"/>
              </a:rPr>
              <a:t>place </a:t>
            </a:r>
            <a:r>
              <a:rPr sz="2400" b="1" dirty="0">
                <a:latin typeface="Calibri"/>
                <a:cs typeface="Calibri"/>
              </a:rPr>
              <a:t>on </a:t>
            </a:r>
            <a:r>
              <a:rPr sz="2400" b="1" spc="-5" dirty="0">
                <a:latin typeface="Calibri"/>
                <a:cs typeface="Calibri"/>
              </a:rPr>
              <a:t>September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30</a:t>
            </a:r>
            <a:r>
              <a:rPr sz="2400" b="1" spc="-7" baseline="24305" dirty="0">
                <a:latin typeface="Calibri"/>
                <a:cs typeface="Calibri"/>
              </a:rPr>
              <a:t>th</a:t>
            </a:r>
            <a:r>
              <a:rPr sz="2400" b="1" spc="-5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355600" marR="43307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Calibri"/>
                <a:cs typeface="Calibri"/>
              </a:rPr>
              <a:t>Beginning October </a:t>
            </a:r>
            <a:r>
              <a:rPr sz="2400" b="1" spc="-15" dirty="0">
                <a:latin typeface="Calibri"/>
                <a:cs typeface="Calibri"/>
              </a:rPr>
              <a:t>3</a:t>
            </a:r>
            <a:r>
              <a:rPr sz="2400" b="1" spc="-22" baseline="24305" dirty="0">
                <a:latin typeface="Calibri"/>
                <a:cs typeface="Calibri"/>
              </a:rPr>
              <a:t>rd </a:t>
            </a:r>
            <a:r>
              <a:rPr sz="2400" b="1" dirty="0">
                <a:latin typeface="Calibri"/>
                <a:cs typeface="Calibri"/>
              </a:rPr>
              <a:t>ALL </a:t>
            </a:r>
            <a:r>
              <a:rPr sz="2400" b="1" spc="-5" dirty="0">
                <a:latin typeface="Calibri"/>
                <a:cs typeface="Calibri"/>
              </a:rPr>
              <a:t>New assessments </a:t>
            </a:r>
            <a:r>
              <a:rPr sz="2400" spc="-5" dirty="0">
                <a:latin typeface="Calibri"/>
                <a:cs typeface="Calibri"/>
              </a:rPr>
              <a:t>should begin  utilizing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updated </a:t>
            </a:r>
            <a:r>
              <a:rPr sz="2400" spc="-5" dirty="0">
                <a:latin typeface="Calibri"/>
                <a:cs typeface="Calibri"/>
              </a:rPr>
              <a:t>BDI-2 NU new norms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10" dirty="0">
                <a:latin typeface="Calibri"/>
                <a:cs typeface="Calibri"/>
              </a:rPr>
              <a:t>scoring </a:t>
            </a:r>
            <a:r>
              <a:rPr sz="2400" spc="-5" dirty="0">
                <a:latin typeface="Calibri"/>
                <a:cs typeface="Calibri"/>
              </a:rPr>
              <a:t>and  </a:t>
            </a:r>
            <a:r>
              <a:rPr sz="2400" spc="-10" dirty="0">
                <a:latin typeface="Calibri"/>
                <a:cs typeface="Calibri"/>
              </a:rPr>
              <a:t>reporting.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299"/>
              </a:lnSpc>
              <a:spcBef>
                <a:spcPts val="5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If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i="1" spc="-5" dirty="0">
                <a:latin typeface="Calibri"/>
                <a:cs typeface="Calibri"/>
              </a:rPr>
              <a:t>BDI-2 </a:t>
            </a:r>
            <a:r>
              <a:rPr sz="2400" spc="-5" dirty="0">
                <a:latin typeface="Calibri"/>
                <a:cs typeface="Calibri"/>
              </a:rPr>
              <a:t>norms </a:t>
            </a:r>
            <a:r>
              <a:rPr sz="2400" spc="-15" dirty="0">
                <a:latin typeface="Calibri"/>
                <a:cs typeface="Calibri"/>
              </a:rPr>
              <a:t>were </a:t>
            </a:r>
            <a:r>
              <a:rPr sz="2400" spc="-5" dirty="0">
                <a:latin typeface="Calibri"/>
                <a:cs typeface="Calibri"/>
              </a:rPr>
              <a:t>used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5" dirty="0">
                <a:latin typeface="Calibri"/>
                <a:cs typeface="Calibri"/>
              </a:rPr>
              <a:t>and entry assessment </a:t>
            </a:r>
            <a:r>
              <a:rPr sz="2400" dirty="0">
                <a:latin typeface="Calibri"/>
                <a:cs typeface="Calibri"/>
              </a:rPr>
              <a:t>it is  </a:t>
            </a:r>
            <a:r>
              <a:rPr sz="2400" spc="-10" dirty="0">
                <a:latin typeface="Calibri"/>
                <a:cs typeface="Calibri"/>
              </a:rPr>
              <a:t>best </a:t>
            </a:r>
            <a:r>
              <a:rPr sz="2400" spc="-5" dirty="0">
                <a:latin typeface="Calibri"/>
                <a:cs typeface="Calibri"/>
              </a:rPr>
              <a:t>practice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b="1" spc="-5" dirty="0">
                <a:latin typeface="Calibri"/>
                <a:cs typeface="Calibri"/>
              </a:rPr>
              <a:t>use the </a:t>
            </a:r>
            <a:r>
              <a:rPr sz="2400" b="1" dirty="0">
                <a:latin typeface="Calibri"/>
                <a:cs typeface="Calibri"/>
              </a:rPr>
              <a:t>same </a:t>
            </a:r>
            <a:r>
              <a:rPr sz="2400" spc="-10" dirty="0">
                <a:latin typeface="Calibri"/>
                <a:cs typeface="Calibri"/>
              </a:rPr>
              <a:t>normative </a:t>
            </a:r>
            <a:r>
              <a:rPr sz="2400" spc="-5" dirty="0">
                <a:latin typeface="Calibri"/>
                <a:cs typeface="Calibri"/>
              </a:rPr>
              <a:t>set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exit  </a:t>
            </a:r>
            <a:r>
              <a:rPr sz="2400" spc="-5" dirty="0">
                <a:latin typeface="Calibri"/>
                <a:cs typeface="Calibri"/>
              </a:rPr>
              <a:t>assessments </a:t>
            </a:r>
            <a:r>
              <a:rPr sz="24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Doing so </a:t>
            </a:r>
            <a:r>
              <a:rPr sz="2000" i="1" spc="-5" dirty="0">
                <a:latin typeface="Calibri"/>
                <a:cs typeface="Calibri"/>
              </a:rPr>
              <a:t>reduces score differences between entry </a:t>
            </a:r>
            <a:r>
              <a:rPr sz="2000" i="1" dirty="0">
                <a:latin typeface="Calibri"/>
                <a:cs typeface="Calibri"/>
              </a:rPr>
              <a:t>and</a:t>
            </a:r>
            <a:r>
              <a:rPr sz="2000" i="1" spc="-165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exit  </a:t>
            </a:r>
            <a:r>
              <a:rPr sz="2000" i="1" spc="-5" dirty="0">
                <a:latin typeface="Calibri"/>
                <a:cs typeface="Calibri"/>
              </a:rPr>
              <a:t>assessments </a:t>
            </a:r>
            <a:r>
              <a:rPr sz="2000" i="1" dirty="0">
                <a:latin typeface="Calibri"/>
                <a:cs typeface="Calibri"/>
              </a:rPr>
              <a:t>that may be the </a:t>
            </a:r>
            <a:r>
              <a:rPr sz="2000" i="1" spc="-5" dirty="0">
                <a:latin typeface="Calibri"/>
                <a:cs typeface="Calibri"/>
              </a:rPr>
              <a:t>result </a:t>
            </a:r>
            <a:r>
              <a:rPr sz="2000" i="1" dirty="0">
                <a:latin typeface="Calibri"/>
                <a:cs typeface="Calibri"/>
              </a:rPr>
              <a:t>of </a:t>
            </a:r>
            <a:r>
              <a:rPr sz="2000" i="1" spc="-10" dirty="0">
                <a:latin typeface="Calibri"/>
                <a:cs typeface="Calibri"/>
              </a:rPr>
              <a:t>difference </a:t>
            </a:r>
            <a:r>
              <a:rPr sz="2000" i="1" spc="-5" dirty="0">
                <a:latin typeface="Calibri"/>
                <a:cs typeface="Calibri"/>
              </a:rPr>
              <a:t>in </a:t>
            </a:r>
            <a:r>
              <a:rPr sz="2000" i="1" dirty="0">
                <a:latin typeface="Calibri"/>
                <a:cs typeface="Calibri"/>
              </a:rPr>
              <a:t>the </a:t>
            </a:r>
            <a:r>
              <a:rPr sz="2000" i="1" spc="-5" dirty="0">
                <a:latin typeface="Calibri"/>
                <a:cs typeface="Calibri"/>
              </a:rPr>
              <a:t>normative set </a:t>
            </a:r>
            <a:r>
              <a:rPr sz="2000" i="1" dirty="0">
                <a:latin typeface="Calibri"/>
                <a:cs typeface="Calibri"/>
              </a:rPr>
              <a:t>used  </a:t>
            </a:r>
            <a:r>
              <a:rPr sz="2000" i="1" spc="-15" dirty="0">
                <a:latin typeface="Calibri"/>
                <a:cs typeface="Calibri"/>
              </a:rPr>
              <a:t>to </a:t>
            </a:r>
            <a:r>
              <a:rPr sz="2000" i="1" spc="-5" dirty="0">
                <a:latin typeface="Calibri"/>
                <a:cs typeface="Calibri"/>
              </a:rPr>
              <a:t>derive </a:t>
            </a: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-70" dirty="0">
                <a:latin typeface="Calibri"/>
                <a:cs typeface="Calibri"/>
              </a:rPr>
              <a:t> </a:t>
            </a:r>
            <a:r>
              <a:rPr sz="2000" i="1" spc="-5" dirty="0">
                <a:latin typeface="Calibri"/>
                <a:cs typeface="Calibri"/>
              </a:rPr>
              <a:t>scores</a:t>
            </a:r>
            <a:r>
              <a:rPr sz="2000" spc="-5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6800" y="5943600"/>
            <a:ext cx="3636645" cy="36893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190500">
              <a:lnSpc>
                <a:spcPct val="100000"/>
              </a:lnSpc>
              <a:spcBef>
                <a:spcPts val="190"/>
              </a:spcBef>
            </a:pPr>
            <a:r>
              <a:rPr sz="1800" spc="-5" dirty="0">
                <a:latin typeface="Calibri"/>
                <a:cs typeface="Calibri"/>
              </a:rPr>
              <a:t>Click on New </a:t>
            </a:r>
            <a:r>
              <a:rPr sz="1800" spc="-10" dirty="0">
                <a:latin typeface="Calibri"/>
                <a:cs typeface="Calibri"/>
              </a:rPr>
              <a:t>Complete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Assessment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5300" y="714755"/>
            <a:ext cx="7816594" cy="2289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87523" y="1271015"/>
            <a:ext cx="1237487" cy="17251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44673" y="1305305"/>
            <a:ext cx="1123315" cy="1610995"/>
          </a:xfrm>
          <a:custGeom>
            <a:avLst/>
            <a:gdLst/>
            <a:ahLst/>
            <a:cxnLst/>
            <a:rect l="l" t="t" r="r" b="b"/>
            <a:pathLst>
              <a:path w="1123314" h="1610995">
                <a:moveTo>
                  <a:pt x="0" y="805434"/>
                </a:moveTo>
                <a:lnTo>
                  <a:pt x="1295" y="750288"/>
                </a:lnTo>
                <a:lnTo>
                  <a:pt x="5126" y="696141"/>
                </a:lnTo>
                <a:lnTo>
                  <a:pt x="11409" y="643110"/>
                </a:lnTo>
                <a:lnTo>
                  <a:pt x="20060" y="591317"/>
                </a:lnTo>
                <a:lnTo>
                  <a:pt x="30996" y="540881"/>
                </a:lnTo>
                <a:lnTo>
                  <a:pt x="44132" y="491922"/>
                </a:lnTo>
                <a:lnTo>
                  <a:pt x="59386" y="444560"/>
                </a:lnTo>
                <a:lnTo>
                  <a:pt x="76674" y="398915"/>
                </a:lnTo>
                <a:lnTo>
                  <a:pt x="95911" y="355107"/>
                </a:lnTo>
                <a:lnTo>
                  <a:pt x="117015" y="313256"/>
                </a:lnTo>
                <a:lnTo>
                  <a:pt x="139901" y="273482"/>
                </a:lnTo>
                <a:lnTo>
                  <a:pt x="164487" y="235905"/>
                </a:lnTo>
                <a:lnTo>
                  <a:pt x="190688" y="200645"/>
                </a:lnTo>
                <a:lnTo>
                  <a:pt x="218420" y="167821"/>
                </a:lnTo>
                <a:lnTo>
                  <a:pt x="247601" y="137555"/>
                </a:lnTo>
                <a:lnTo>
                  <a:pt x="278146" y="109965"/>
                </a:lnTo>
                <a:lnTo>
                  <a:pt x="309973" y="85171"/>
                </a:lnTo>
                <a:lnTo>
                  <a:pt x="342996" y="63294"/>
                </a:lnTo>
                <a:lnTo>
                  <a:pt x="377133" y="44454"/>
                </a:lnTo>
                <a:lnTo>
                  <a:pt x="412300" y="28770"/>
                </a:lnTo>
                <a:lnTo>
                  <a:pt x="448413" y="16363"/>
                </a:lnTo>
                <a:lnTo>
                  <a:pt x="523143" y="1858"/>
                </a:lnTo>
                <a:lnTo>
                  <a:pt x="561594" y="0"/>
                </a:lnTo>
                <a:lnTo>
                  <a:pt x="600044" y="1858"/>
                </a:lnTo>
                <a:lnTo>
                  <a:pt x="637798" y="7352"/>
                </a:lnTo>
                <a:lnTo>
                  <a:pt x="710887" y="28770"/>
                </a:lnTo>
                <a:lnTo>
                  <a:pt x="746054" y="44454"/>
                </a:lnTo>
                <a:lnTo>
                  <a:pt x="780191" y="63294"/>
                </a:lnTo>
                <a:lnTo>
                  <a:pt x="813214" y="85171"/>
                </a:lnTo>
                <a:lnTo>
                  <a:pt x="845041" y="109965"/>
                </a:lnTo>
                <a:lnTo>
                  <a:pt x="875586" y="137555"/>
                </a:lnTo>
                <a:lnTo>
                  <a:pt x="904767" y="167821"/>
                </a:lnTo>
                <a:lnTo>
                  <a:pt x="932499" y="200645"/>
                </a:lnTo>
                <a:lnTo>
                  <a:pt x="958700" y="235905"/>
                </a:lnTo>
                <a:lnTo>
                  <a:pt x="983286" y="273482"/>
                </a:lnTo>
                <a:lnTo>
                  <a:pt x="1006172" y="313256"/>
                </a:lnTo>
                <a:lnTo>
                  <a:pt x="1027276" y="355107"/>
                </a:lnTo>
                <a:lnTo>
                  <a:pt x="1046513" y="398915"/>
                </a:lnTo>
                <a:lnTo>
                  <a:pt x="1063801" y="444560"/>
                </a:lnTo>
                <a:lnTo>
                  <a:pt x="1079055" y="491922"/>
                </a:lnTo>
                <a:lnTo>
                  <a:pt x="1092191" y="540881"/>
                </a:lnTo>
                <a:lnTo>
                  <a:pt x="1103127" y="591317"/>
                </a:lnTo>
                <a:lnTo>
                  <a:pt x="1111778" y="643110"/>
                </a:lnTo>
                <a:lnTo>
                  <a:pt x="1118061" y="696141"/>
                </a:lnTo>
                <a:lnTo>
                  <a:pt x="1121892" y="750288"/>
                </a:lnTo>
                <a:lnTo>
                  <a:pt x="1123188" y="805434"/>
                </a:lnTo>
                <a:lnTo>
                  <a:pt x="1121892" y="860579"/>
                </a:lnTo>
                <a:lnTo>
                  <a:pt x="1118061" y="914726"/>
                </a:lnTo>
                <a:lnTo>
                  <a:pt x="1111778" y="967757"/>
                </a:lnTo>
                <a:lnTo>
                  <a:pt x="1103127" y="1019550"/>
                </a:lnTo>
                <a:lnTo>
                  <a:pt x="1092191" y="1069986"/>
                </a:lnTo>
                <a:lnTo>
                  <a:pt x="1079055" y="1118945"/>
                </a:lnTo>
                <a:lnTo>
                  <a:pt x="1063801" y="1166307"/>
                </a:lnTo>
                <a:lnTo>
                  <a:pt x="1046513" y="1211952"/>
                </a:lnTo>
                <a:lnTo>
                  <a:pt x="1027276" y="1255760"/>
                </a:lnTo>
                <a:lnTo>
                  <a:pt x="1006172" y="1297611"/>
                </a:lnTo>
                <a:lnTo>
                  <a:pt x="983286" y="1337385"/>
                </a:lnTo>
                <a:lnTo>
                  <a:pt x="958700" y="1374962"/>
                </a:lnTo>
                <a:lnTo>
                  <a:pt x="932499" y="1410222"/>
                </a:lnTo>
                <a:lnTo>
                  <a:pt x="904767" y="1443046"/>
                </a:lnTo>
                <a:lnTo>
                  <a:pt x="875586" y="1473312"/>
                </a:lnTo>
                <a:lnTo>
                  <a:pt x="845041" y="1500902"/>
                </a:lnTo>
                <a:lnTo>
                  <a:pt x="813214" y="1525696"/>
                </a:lnTo>
                <a:lnTo>
                  <a:pt x="780191" y="1547573"/>
                </a:lnTo>
                <a:lnTo>
                  <a:pt x="746054" y="1566413"/>
                </a:lnTo>
                <a:lnTo>
                  <a:pt x="710887" y="1582097"/>
                </a:lnTo>
                <a:lnTo>
                  <a:pt x="674774" y="1594504"/>
                </a:lnTo>
                <a:lnTo>
                  <a:pt x="600044" y="1609009"/>
                </a:lnTo>
                <a:lnTo>
                  <a:pt x="561594" y="1610868"/>
                </a:lnTo>
                <a:lnTo>
                  <a:pt x="523143" y="1609009"/>
                </a:lnTo>
                <a:lnTo>
                  <a:pt x="485389" y="1603515"/>
                </a:lnTo>
                <a:lnTo>
                  <a:pt x="412300" y="1582097"/>
                </a:lnTo>
                <a:lnTo>
                  <a:pt x="377133" y="1566413"/>
                </a:lnTo>
                <a:lnTo>
                  <a:pt x="342996" y="1547573"/>
                </a:lnTo>
                <a:lnTo>
                  <a:pt x="309973" y="1525696"/>
                </a:lnTo>
                <a:lnTo>
                  <a:pt x="278146" y="1500902"/>
                </a:lnTo>
                <a:lnTo>
                  <a:pt x="247601" y="1473312"/>
                </a:lnTo>
                <a:lnTo>
                  <a:pt x="218420" y="1443046"/>
                </a:lnTo>
                <a:lnTo>
                  <a:pt x="190688" y="1410222"/>
                </a:lnTo>
                <a:lnTo>
                  <a:pt x="164487" y="1374962"/>
                </a:lnTo>
                <a:lnTo>
                  <a:pt x="139901" y="1337385"/>
                </a:lnTo>
                <a:lnTo>
                  <a:pt x="117015" y="1297611"/>
                </a:lnTo>
                <a:lnTo>
                  <a:pt x="95911" y="1255760"/>
                </a:lnTo>
                <a:lnTo>
                  <a:pt x="76674" y="1211952"/>
                </a:lnTo>
                <a:lnTo>
                  <a:pt x="59386" y="1166307"/>
                </a:lnTo>
                <a:lnTo>
                  <a:pt x="44132" y="1118945"/>
                </a:lnTo>
                <a:lnTo>
                  <a:pt x="30996" y="1069986"/>
                </a:lnTo>
                <a:lnTo>
                  <a:pt x="20060" y="1019550"/>
                </a:lnTo>
                <a:lnTo>
                  <a:pt x="11409" y="967757"/>
                </a:lnTo>
                <a:lnTo>
                  <a:pt x="5126" y="914726"/>
                </a:lnTo>
                <a:lnTo>
                  <a:pt x="1295" y="860579"/>
                </a:lnTo>
                <a:lnTo>
                  <a:pt x="0" y="805434"/>
                </a:lnTo>
                <a:close/>
              </a:path>
            </a:pathLst>
          </a:custGeom>
          <a:ln w="2895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82852" y="3185160"/>
            <a:ext cx="4528185" cy="36893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190500">
              <a:lnSpc>
                <a:spcPct val="100000"/>
              </a:lnSpc>
              <a:spcBef>
                <a:spcPts val="190"/>
              </a:spcBef>
            </a:pPr>
            <a:r>
              <a:rPr sz="1800" spc="-5" dirty="0">
                <a:latin typeface="Calibri"/>
                <a:cs typeface="Calibri"/>
              </a:rPr>
              <a:t>Click on the </a:t>
            </a:r>
            <a:r>
              <a:rPr sz="1800" spc="-15" dirty="0">
                <a:latin typeface="Calibri"/>
                <a:cs typeface="Calibri"/>
              </a:rPr>
              <a:t>Date </a:t>
            </a:r>
            <a:r>
              <a:rPr sz="1800" spc="-5" dirty="0">
                <a:latin typeface="Calibri"/>
                <a:cs typeface="Calibri"/>
              </a:rPr>
              <a:t>link in the </a:t>
            </a:r>
            <a:r>
              <a:rPr sz="1800" spc="-15" dirty="0">
                <a:latin typeface="Calibri"/>
                <a:cs typeface="Calibri"/>
              </a:rPr>
              <a:t>First Date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column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23444" y="3686556"/>
            <a:ext cx="8897099" cy="18181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647" y="4070603"/>
            <a:ext cx="2939795" cy="46024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27225" y="4100321"/>
            <a:ext cx="2834640" cy="355600"/>
          </a:xfrm>
          <a:custGeom>
            <a:avLst/>
            <a:gdLst/>
            <a:ahLst/>
            <a:cxnLst/>
            <a:rect l="l" t="t" r="r" b="b"/>
            <a:pathLst>
              <a:path w="2834640" h="355600">
                <a:moveTo>
                  <a:pt x="0" y="177545"/>
                </a:moveTo>
                <a:lnTo>
                  <a:pt x="32690" y="139457"/>
                </a:lnTo>
                <a:lnTo>
                  <a:pt x="72255" y="121427"/>
                </a:lnTo>
                <a:lnTo>
                  <a:pt x="126149" y="104216"/>
                </a:lnTo>
                <a:lnTo>
                  <a:pt x="193505" y="87934"/>
                </a:lnTo>
                <a:lnTo>
                  <a:pt x="231962" y="80175"/>
                </a:lnTo>
                <a:lnTo>
                  <a:pt x="273460" y="72689"/>
                </a:lnTo>
                <a:lnTo>
                  <a:pt x="317892" y="65489"/>
                </a:lnTo>
                <a:lnTo>
                  <a:pt x="365149" y="58588"/>
                </a:lnTo>
                <a:lnTo>
                  <a:pt x="415123" y="52001"/>
                </a:lnTo>
                <a:lnTo>
                  <a:pt x="467706" y="45741"/>
                </a:lnTo>
                <a:lnTo>
                  <a:pt x="522791" y="39821"/>
                </a:lnTo>
                <a:lnTo>
                  <a:pt x="580269" y="34255"/>
                </a:lnTo>
                <a:lnTo>
                  <a:pt x="640031" y="29057"/>
                </a:lnTo>
                <a:lnTo>
                  <a:pt x="701971" y="24240"/>
                </a:lnTo>
                <a:lnTo>
                  <a:pt x="765979" y="19817"/>
                </a:lnTo>
                <a:lnTo>
                  <a:pt x="831948" y="15802"/>
                </a:lnTo>
                <a:lnTo>
                  <a:pt x="899770" y="12209"/>
                </a:lnTo>
                <a:lnTo>
                  <a:pt x="969337" y="9051"/>
                </a:lnTo>
                <a:lnTo>
                  <a:pt x="1040540" y="6342"/>
                </a:lnTo>
                <a:lnTo>
                  <a:pt x="1113271" y="4095"/>
                </a:lnTo>
                <a:lnTo>
                  <a:pt x="1187423" y="2323"/>
                </a:lnTo>
                <a:lnTo>
                  <a:pt x="1262887" y="1041"/>
                </a:lnTo>
                <a:lnTo>
                  <a:pt x="1339555" y="262"/>
                </a:lnTo>
                <a:lnTo>
                  <a:pt x="1417320" y="0"/>
                </a:lnTo>
                <a:lnTo>
                  <a:pt x="1495084" y="262"/>
                </a:lnTo>
                <a:lnTo>
                  <a:pt x="1571752" y="1041"/>
                </a:lnTo>
                <a:lnTo>
                  <a:pt x="1647216" y="2323"/>
                </a:lnTo>
                <a:lnTo>
                  <a:pt x="1721368" y="4095"/>
                </a:lnTo>
                <a:lnTo>
                  <a:pt x="1794099" y="6342"/>
                </a:lnTo>
                <a:lnTo>
                  <a:pt x="1865302" y="9051"/>
                </a:lnTo>
                <a:lnTo>
                  <a:pt x="1934869" y="12209"/>
                </a:lnTo>
                <a:lnTo>
                  <a:pt x="2002691" y="15802"/>
                </a:lnTo>
                <a:lnTo>
                  <a:pt x="2068660" y="19817"/>
                </a:lnTo>
                <a:lnTo>
                  <a:pt x="2132668" y="24240"/>
                </a:lnTo>
                <a:lnTo>
                  <a:pt x="2194608" y="29057"/>
                </a:lnTo>
                <a:lnTo>
                  <a:pt x="2254370" y="34255"/>
                </a:lnTo>
                <a:lnTo>
                  <a:pt x="2311848" y="39821"/>
                </a:lnTo>
                <a:lnTo>
                  <a:pt x="2366933" y="45741"/>
                </a:lnTo>
                <a:lnTo>
                  <a:pt x="2419516" y="52001"/>
                </a:lnTo>
                <a:lnTo>
                  <a:pt x="2469490" y="58588"/>
                </a:lnTo>
                <a:lnTo>
                  <a:pt x="2516747" y="65489"/>
                </a:lnTo>
                <a:lnTo>
                  <a:pt x="2561179" y="72689"/>
                </a:lnTo>
                <a:lnTo>
                  <a:pt x="2602677" y="80175"/>
                </a:lnTo>
                <a:lnTo>
                  <a:pt x="2641134" y="87934"/>
                </a:lnTo>
                <a:lnTo>
                  <a:pt x="2708490" y="104216"/>
                </a:lnTo>
                <a:lnTo>
                  <a:pt x="2762384" y="121427"/>
                </a:lnTo>
                <a:lnTo>
                  <a:pt x="2801949" y="139457"/>
                </a:lnTo>
                <a:lnTo>
                  <a:pt x="2832542" y="167804"/>
                </a:lnTo>
                <a:lnTo>
                  <a:pt x="2834640" y="177545"/>
                </a:lnTo>
                <a:lnTo>
                  <a:pt x="2832542" y="187287"/>
                </a:lnTo>
                <a:lnTo>
                  <a:pt x="2801949" y="215634"/>
                </a:lnTo>
                <a:lnTo>
                  <a:pt x="2762384" y="233664"/>
                </a:lnTo>
                <a:lnTo>
                  <a:pt x="2708490" y="250875"/>
                </a:lnTo>
                <a:lnTo>
                  <a:pt x="2641134" y="267157"/>
                </a:lnTo>
                <a:lnTo>
                  <a:pt x="2602677" y="274916"/>
                </a:lnTo>
                <a:lnTo>
                  <a:pt x="2561179" y="282402"/>
                </a:lnTo>
                <a:lnTo>
                  <a:pt x="2516747" y="289602"/>
                </a:lnTo>
                <a:lnTo>
                  <a:pt x="2469490" y="296503"/>
                </a:lnTo>
                <a:lnTo>
                  <a:pt x="2419516" y="303090"/>
                </a:lnTo>
                <a:lnTo>
                  <a:pt x="2366933" y="309350"/>
                </a:lnTo>
                <a:lnTo>
                  <a:pt x="2311848" y="315270"/>
                </a:lnTo>
                <a:lnTo>
                  <a:pt x="2254370" y="320836"/>
                </a:lnTo>
                <a:lnTo>
                  <a:pt x="2194608" y="326034"/>
                </a:lnTo>
                <a:lnTo>
                  <a:pt x="2132668" y="330851"/>
                </a:lnTo>
                <a:lnTo>
                  <a:pt x="2068660" y="335274"/>
                </a:lnTo>
                <a:lnTo>
                  <a:pt x="2002691" y="339289"/>
                </a:lnTo>
                <a:lnTo>
                  <a:pt x="1934869" y="342882"/>
                </a:lnTo>
                <a:lnTo>
                  <a:pt x="1865302" y="346040"/>
                </a:lnTo>
                <a:lnTo>
                  <a:pt x="1794099" y="348749"/>
                </a:lnTo>
                <a:lnTo>
                  <a:pt x="1721368" y="350996"/>
                </a:lnTo>
                <a:lnTo>
                  <a:pt x="1647216" y="352768"/>
                </a:lnTo>
                <a:lnTo>
                  <a:pt x="1571752" y="354050"/>
                </a:lnTo>
                <a:lnTo>
                  <a:pt x="1495084" y="354829"/>
                </a:lnTo>
                <a:lnTo>
                  <a:pt x="1417320" y="355091"/>
                </a:lnTo>
                <a:lnTo>
                  <a:pt x="1339555" y="354829"/>
                </a:lnTo>
                <a:lnTo>
                  <a:pt x="1262887" y="354050"/>
                </a:lnTo>
                <a:lnTo>
                  <a:pt x="1187423" y="352768"/>
                </a:lnTo>
                <a:lnTo>
                  <a:pt x="1113271" y="350996"/>
                </a:lnTo>
                <a:lnTo>
                  <a:pt x="1040540" y="348749"/>
                </a:lnTo>
                <a:lnTo>
                  <a:pt x="969337" y="346040"/>
                </a:lnTo>
                <a:lnTo>
                  <a:pt x="899770" y="342882"/>
                </a:lnTo>
                <a:lnTo>
                  <a:pt x="831948" y="339289"/>
                </a:lnTo>
                <a:lnTo>
                  <a:pt x="765979" y="335274"/>
                </a:lnTo>
                <a:lnTo>
                  <a:pt x="701971" y="330851"/>
                </a:lnTo>
                <a:lnTo>
                  <a:pt x="640031" y="326034"/>
                </a:lnTo>
                <a:lnTo>
                  <a:pt x="580269" y="320836"/>
                </a:lnTo>
                <a:lnTo>
                  <a:pt x="522791" y="315270"/>
                </a:lnTo>
                <a:lnTo>
                  <a:pt x="467706" y="309350"/>
                </a:lnTo>
                <a:lnTo>
                  <a:pt x="415123" y="303090"/>
                </a:lnTo>
                <a:lnTo>
                  <a:pt x="365149" y="296503"/>
                </a:lnTo>
                <a:lnTo>
                  <a:pt x="317892" y="289602"/>
                </a:lnTo>
                <a:lnTo>
                  <a:pt x="273460" y="282402"/>
                </a:lnTo>
                <a:lnTo>
                  <a:pt x="231962" y="274916"/>
                </a:lnTo>
                <a:lnTo>
                  <a:pt x="193505" y="267157"/>
                </a:lnTo>
                <a:lnTo>
                  <a:pt x="126149" y="250875"/>
                </a:lnTo>
                <a:lnTo>
                  <a:pt x="72255" y="233664"/>
                </a:lnTo>
                <a:lnTo>
                  <a:pt x="32690" y="215634"/>
                </a:lnTo>
                <a:lnTo>
                  <a:pt x="2097" y="187287"/>
                </a:lnTo>
                <a:lnTo>
                  <a:pt x="0" y="177545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13816" y="5638800"/>
            <a:ext cx="5866130" cy="64643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85725" marR="94615">
              <a:lnSpc>
                <a:spcPct val="100000"/>
              </a:lnSpc>
              <a:spcBef>
                <a:spcPts val="190"/>
              </a:spcBef>
            </a:pPr>
            <a:r>
              <a:rPr sz="1800" spc="-10" dirty="0">
                <a:latin typeface="Calibri"/>
                <a:cs typeface="Calibri"/>
              </a:rPr>
              <a:t>Users </a:t>
            </a:r>
            <a:r>
              <a:rPr sz="1800" spc="-5" dirty="0">
                <a:latin typeface="Calibri"/>
                <a:cs typeface="Calibri"/>
              </a:rPr>
              <a:t>will now </a:t>
            </a:r>
            <a:r>
              <a:rPr sz="1800" dirty="0">
                <a:latin typeface="Calibri"/>
                <a:cs typeface="Calibri"/>
              </a:rPr>
              <a:t>see BDI-2 NU </a:t>
            </a:r>
            <a:r>
              <a:rPr sz="1800" spc="-5" dirty="0">
                <a:latin typeface="Calibri"/>
                <a:cs typeface="Calibri"/>
              </a:rPr>
              <a:t>Norms </a:t>
            </a:r>
            <a:r>
              <a:rPr sz="1800" dirty="0">
                <a:latin typeface="Calibri"/>
                <a:cs typeface="Calibri"/>
              </a:rPr>
              <a:t>as a </a:t>
            </a:r>
            <a:r>
              <a:rPr sz="1800" spc="-5" dirty="0">
                <a:latin typeface="Calibri"/>
                <a:cs typeface="Calibri"/>
              </a:rPr>
              <a:t>Norm </a:t>
            </a:r>
            <a:r>
              <a:rPr sz="1800" spc="-25" dirty="0">
                <a:latin typeface="Calibri"/>
                <a:cs typeface="Calibri"/>
              </a:rPr>
              <a:t>Type </a:t>
            </a:r>
            <a:r>
              <a:rPr sz="1800" spc="-5" dirty="0">
                <a:latin typeface="Calibri"/>
                <a:cs typeface="Calibri"/>
              </a:rPr>
              <a:t>selection  on the </a:t>
            </a:r>
            <a:r>
              <a:rPr sz="1800" spc="-10" dirty="0">
                <a:latin typeface="Calibri"/>
                <a:cs typeface="Calibri"/>
              </a:rPr>
              <a:t>Edit Complete </a:t>
            </a:r>
            <a:r>
              <a:rPr sz="1800" spc="-5" dirty="0">
                <a:latin typeface="Calibri"/>
                <a:cs typeface="Calibri"/>
              </a:rPr>
              <a:t>Assessment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10" dirty="0">
                <a:latin typeface="Calibri"/>
                <a:cs typeface="Calibri"/>
              </a:rPr>
              <a:t>Edit </a:t>
            </a:r>
            <a:r>
              <a:rPr sz="1800" spc="-5" dirty="0">
                <a:latin typeface="Calibri"/>
                <a:cs typeface="Calibri"/>
              </a:rPr>
              <a:t>Screener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pages.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32618" y="649932"/>
            <a:ext cx="5285740" cy="382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New Norms </a:t>
            </a:r>
            <a:r>
              <a:rPr sz="2400" b="1" spc="-15" dirty="0">
                <a:latin typeface="Arial"/>
                <a:cs typeface="Arial"/>
              </a:rPr>
              <a:t>Available </a:t>
            </a:r>
            <a:r>
              <a:rPr sz="2400" b="1" spc="-5" dirty="0">
                <a:latin typeface="Arial"/>
                <a:cs typeface="Arial"/>
              </a:rPr>
              <a:t>–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Resume/Edit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44880"/>
            <a:ext cx="4876800" cy="43180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277495">
              <a:lnSpc>
                <a:spcPct val="100000"/>
              </a:lnSpc>
              <a:spcBef>
                <a:spcPts val="265"/>
              </a:spcBef>
            </a:pPr>
            <a:r>
              <a:rPr sz="2200" b="1" spc="-5" dirty="0">
                <a:latin typeface="Arial"/>
                <a:cs typeface="Arial"/>
              </a:rPr>
              <a:t>When selecting the Child</a:t>
            </a:r>
            <a:r>
              <a:rPr sz="2200" b="1" spc="3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Report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2844" y="3140202"/>
            <a:ext cx="3851147" cy="7909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0362" y="3245357"/>
            <a:ext cx="3746500" cy="685800"/>
          </a:xfrm>
          <a:custGeom>
            <a:avLst/>
            <a:gdLst/>
            <a:ahLst/>
            <a:cxnLst/>
            <a:rect l="l" t="t" r="r" b="b"/>
            <a:pathLst>
              <a:path w="3746500" h="685800">
                <a:moveTo>
                  <a:pt x="0" y="342900"/>
                </a:moveTo>
                <a:lnTo>
                  <a:pt x="13217" y="301950"/>
                </a:lnTo>
                <a:lnTo>
                  <a:pt x="51861" y="262429"/>
                </a:lnTo>
                <a:lnTo>
                  <a:pt x="91004" y="237012"/>
                </a:lnTo>
                <a:lnTo>
                  <a:pt x="140329" y="212435"/>
                </a:lnTo>
                <a:lnTo>
                  <a:pt x="199389" y="188779"/>
                </a:lnTo>
                <a:lnTo>
                  <a:pt x="267735" y="166127"/>
                </a:lnTo>
                <a:lnTo>
                  <a:pt x="305251" y="155204"/>
                </a:lnTo>
                <a:lnTo>
                  <a:pt x="344921" y="144561"/>
                </a:lnTo>
                <a:lnTo>
                  <a:pt x="386688" y="134211"/>
                </a:lnTo>
                <a:lnTo>
                  <a:pt x="430497" y="124163"/>
                </a:lnTo>
                <a:lnTo>
                  <a:pt x="476293" y="114427"/>
                </a:lnTo>
                <a:lnTo>
                  <a:pt x="524018" y="105014"/>
                </a:lnTo>
                <a:lnTo>
                  <a:pt x="573618" y="95933"/>
                </a:lnTo>
                <a:lnTo>
                  <a:pt x="625035" y="87196"/>
                </a:lnTo>
                <a:lnTo>
                  <a:pt x="678215" y="78812"/>
                </a:lnTo>
                <a:lnTo>
                  <a:pt x="733101" y="70792"/>
                </a:lnTo>
                <a:lnTo>
                  <a:pt x="789637" y="63145"/>
                </a:lnTo>
                <a:lnTo>
                  <a:pt x="847768" y="55883"/>
                </a:lnTo>
                <a:lnTo>
                  <a:pt x="907436" y="49015"/>
                </a:lnTo>
                <a:lnTo>
                  <a:pt x="968588" y="42551"/>
                </a:lnTo>
                <a:lnTo>
                  <a:pt x="1031166" y="36502"/>
                </a:lnTo>
                <a:lnTo>
                  <a:pt x="1095114" y="30878"/>
                </a:lnTo>
                <a:lnTo>
                  <a:pt x="1160377" y="25690"/>
                </a:lnTo>
                <a:lnTo>
                  <a:pt x="1226898" y="20947"/>
                </a:lnTo>
                <a:lnTo>
                  <a:pt x="1294622" y="16660"/>
                </a:lnTo>
                <a:lnTo>
                  <a:pt x="1363493" y="12839"/>
                </a:lnTo>
                <a:lnTo>
                  <a:pt x="1433454" y="9494"/>
                </a:lnTo>
                <a:lnTo>
                  <a:pt x="1504451" y="6636"/>
                </a:lnTo>
                <a:lnTo>
                  <a:pt x="1576426" y="4274"/>
                </a:lnTo>
                <a:lnTo>
                  <a:pt x="1649324" y="2419"/>
                </a:lnTo>
                <a:lnTo>
                  <a:pt x="1723089" y="1082"/>
                </a:lnTo>
                <a:lnTo>
                  <a:pt x="1797665" y="272"/>
                </a:lnTo>
                <a:lnTo>
                  <a:pt x="1872995" y="0"/>
                </a:lnTo>
                <a:lnTo>
                  <a:pt x="1948326" y="272"/>
                </a:lnTo>
                <a:lnTo>
                  <a:pt x="2022902" y="1082"/>
                </a:lnTo>
                <a:lnTo>
                  <a:pt x="2096667" y="2419"/>
                </a:lnTo>
                <a:lnTo>
                  <a:pt x="2169565" y="4274"/>
                </a:lnTo>
                <a:lnTo>
                  <a:pt x="2241540" y="6636"/>
                </a:lnTo>
                <a:lnTo>
                  <a:pt x="2312537" y="9494"/>
                </a:lnTo>
                <a:lnTo>
                  <a:pt x="2382498" y="12839"/>
                </a:lnTo>
                <a:lnTo>
                  <a:pt x="2451369" y="16660"/>
                </a:lnTo>
                <a:lnTo>
                  <a:pt x="2519093" y="20947"/>
                </a:lnTo>
                <a:lnTo>
                  <a:pt x="2585614" y="25690"/>
                </a:lnTo>
                <a:lnTo>
                  <a:pt x="2650877" y="30878"/>
                </a:lnTo>
                <a:lnTo>
                  <a:pt x="2714825" y="36502"/>
                </a:lnTo>
                <a:lnTo>
                  <a:pt x="2777403" y="42551"/>
                </a:lnTo>
                <a:lnTo>
                  <a:pt x="2838555" y="49015"/>
                </a:lnTo>
                <a:lnTo>
                  <a:pt x="2898223" y="55883"/>
                </a:lnTo>
                <a:lnTo>
                  <a:pt x="2956354" y="63145"/>
                </a:lnTo>
                <a:lnTo>
                  <a:pt x="3012890" y="70792"/>
                </a:lnTo>
                <a:lnTo>
                  <a:pt x="3067776" y="78812"/>
                </a:lnTo>
                <a:lnTo>
                  <a:pt x="3120956" y="87196"/>
                </a:lnTo>
                <a:lnTo>
                  <a:pt x="3172373" y="95933"/>
                </a:lnTo>
                <a:lnTo>
                  <a:pt x="3221973" y="105014"/>
                </a:lnTo>
                <a:lnTo>
                  <a:pt x="3269698" y="114427"/>
                </a:lnTo>
                <a:lnTo>
                  <a:pt x="3315494" y="124163"/>
                </a:lnTo>
                <a:lnTo>
                  <a:pt x="3359303" y="134211"/>
                </a:lnTo>
                <a:lnTo>
                  <a:pt x="3401070" y="144561"/>
                </a:lnTo>
                <a:lnTo>
                  <a:pt x="3440740" y="155204"/>
                </a:lnTo>
                <a:lnTo>
                  <a:pt x="3478256" y="166127"/>
                </a:lnTo>
                <a:lnTo>
                  <a:pt x="3546602" y="188779"/>
                </a:lnTo>
                <a:lnTo>
                  <a:pt x="3605662" y="212435"/>
                </a:lnTo>
                <a:lnTo>
                  <a:pt x="3654987" y="237012"/>
                </a:lnTo>
                <a:lnTo>
                  <a:pt x="3694130" y="262429"/>
                </a:lnTo>
                <a:lnTo>
                  <a:pt x="3722643" y="288604"/>
                </a:lnTo>
                <a:lnTo>
                  <a:pt x="3744504" y="329108"/>
                </a:lnTo>
                <a:lnTo>
                  <a:pt x="3745991" y="342900"/>
                </a:lnTo>
                <a:lnTo>
                  <a:pt x="3744504" y="356691"/>
                </a:lnTo>
                <a:lnTo>
                  <a:pt x="3722643" y="397195"/>
                </a:lnTo>
                <a:lnTo>
                  <a:pt x="3694130" y="423370"/>
                </a:lnTo>
                <a:lnTo>
                  <a:pt x="3654987" y="448787"/>
                </a:lnTo>
                <a:lnTo>
                  <a:pt x="3605662" y="473364"/>
                </a:lnTo>
                <a:lnTo>
                  <a:pt x="3546602" y="497020"/>
                </a:lnTo>
                <a:lnTo>
                  <a:pt x="3478256" y="519672"/>
                </a:lnTo>
                <a:lnTo>
                  <a:pt x="3440740" y="530595"/>
                </a:lnTo>
                <a:lnTo>
                  <a:pt x="3401070" y="541238"/>
                </a:lnTo>
                <a:lnTo>
                  <a:pt x="3359303" y="551588"/>
                </a:lnTo>
                <a:lnTo>
                  <a:pt x="3315494" y="561636"/>
                </a:lnTo>
                <a:lnTo>
                  <a:pt x="3269698" y="571372"/>
                </a:lnTo>
                <a:lnTo>
                  <a:pt x="3221973" y="580785"/>
                </a:lnTo>
                <a:lnTo>
                  <a:pt x="3172373" y="589866"/>
                </a:lnTo>
                <a:lnTo>
                  <a:pt x="3120956" y="598603"/>
                </a:lnTo>
                <a:lnTo>
                  <a:pt x="3067776" y="606987"/>
                </a:lnTo>
                <a:lnTo>
                  <a:pt x="3012890" y="615007"/>
                </a:lnTo>
                <a:lnTo>
                  <a:pt x="2956354" y="622654"/>
                </a:lnTo>
                <a:lnTo>
                  <a:pt x="2898223" y="629916"/>
                </a:lnTo>
                <a:lnTo>
                  <a:pt x="2838555" y="636784"/>
                </a:lnTo>
                <a:lnTo>
                  <a:pt x="2777403" y="643248"/>
                </a:lnTo>
                <a:lnTo>
                  <a:pt x="2714825" y="649297"/>
                </a:lnTo>
                <a:lnTo>
                  <a:pt x="2650877" y="654921"/>
                </a:lnTo>
                <a:lnTo>
                  <a:pt x="2585614" y="660109"/>
                </a:lnTo>
                <a:lnTo>
                  <a:pt x="2519093" y="664852"/>
                </a:lnTo>
                <a:lnTo>
                  <a:pt x="2451369" y="669139"/>
                </a:lnTo>
                <a:lnTo>
                  <a:pt x="2382498" y="672960"/>
                </a:lnTo>
                <a:lnTo>
                  <a:pt x="2312537" y="676305"/>
                </a:lnTo>
                <a:lnTo>
                  <a:pt x="2241540" y="679163"/>
                </a:lnTo>
                <a:lnTo>
                  <a:pt x="2169565" y="681525"/>
                </a:lnTo>
                <a:lnTo>
                  <a:pt x="2096667" y="683380"/>
                </a:lnTo>
                <a:lnTo>
                  <a:pt x="2022902" y="684717"/>
                </a:lnTo>
                <a:lnTo>
                  <a:pt x="1948326" y="685527"/>
                </a:lnTo>
                <a:lnTo>
                  <a:pt x="1872995" y="685800"/>
                </a:lnTo>
                <a:lnTo>
                  <a:pt x="1797665" y="685527"/>
                </a:lnTo>
                <a:lnTo>
                  <a:pt x="1723089" y="684717"/>
                </a:lnTo>
                <a:lnTo>
                  <a:pt x="1649324" y="683380"/>
                </a:lnTo>
                <a:lnTo>
                  <a:pt x="1576426" y="681525"/>
                </a:lnTo>
                <a:lnTo>
                  <a:pt x="1504451" y="679163"/>
                </a:lnTo>
                <a:lnTo>
                  <a:pt x="1433454" y="676305"/>
                </a:lnTo>
                <a:lnTo>
                  <a:pt x="1363493" y="672960"/>
                </a:lnTo>
                <a:lnTo>
                  <a:pt x="1294622" y="669139"/>
                </a:lnTo>
                <a:lnTo>
                  <a:pt x="1226898" y="664852"/>
                </a:lnTo>
                <a:lnTo>
                  <a:pt x="1160377" y="660109"/>
                </a:lnTo>
                <a:lnTo>
                  <a:pt x="1095114" y="654921"/>
                </a:lnTo>
                <a:lnTo>
                  <a:pt x="1031166" y="649297"/>
                </a:lnTo>
                <a:lnTo>
                  <a:pt x="968588" y="643248"/>
                </a:lnTo>
                <a:lnTo>
                  <a:pt x="907436" y="636784"/>
                </a:lnTo>
                <a:lnTo>
                  <a:pt x="847768" y="629916"/>
                </a:lnTo>
                <a:lnTo>
                  <a:pt x="789637" y="622654"/>
                </a:lnTo>
                <a:lnTo>
                  <a:pt x="733101" y="615007"/>
                </a:lnTo>
                <a:lnTo>
                  <a:pt x="678215" y="606987"/>
                </a:lnTo>
                <a:lnTo>
                  <a:pt x="625035" y="598603"/>
                </a:lnTo>
                <a:lnTo>
                  <a:pt x="573618" y="589866"/>
                </a:lnTo>
                <a:lnTo>
                  <a:pt x="524018" y="580785"/>
                </a:lnTo>
                <a:lnTo>
                  <a:pt x="476293" y="571372"/>
                </a:lnTo>
                <a:lnTo>
                  <a:pt x="430497" y="561636"/>
                </a:lnTo>
                <a:lnTo>
                  <a:pt x="386688" y="551588"/>
                </a:lnTo>
                <a:lnTo>
                  <a:pt x="344921" y="541238"/>
                </a:lnTo>
                <a:lnTo>
                  <a:pt x="305251" y="530595"/>
                </a:lnTo>
                <a:lnTo>
                  <a:pt x="267735" y="519672"/>
                </a:lnTo>
                <a:lnTo>
                  <a:pt x="199389" y="497020"/>
                </a:lnTo>
                <a:lnTo>
                  <a:pt x="140329" y="473364"/>
                </a:lnTo>
                <a:lnTo>
                  <a:pt x="91004" y="448787"/>
                </a:lnTo>
                <a:lnTo>
                  <a:pt x="51861" y="423370"/>
                </a:lnTo>
                <a:lnTo>
                  <a:pt x="23348" y="397195"/>
                </a:lnTo>
                <a:lnTo>
                  <a:pt x="1487" y="356691"/>
                </a:lnTo>
                <a:lnTo>
                  <a:pt x="0" y="342900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6200" y="5943600"/>
            <a:ext cx="6736080" cy="368935"/>
          </a:xfrm>
          <a:prstGeom prst="rect">
            <a:avLst/>
          </a:prstGeom>
          <a:ln w="12191">
            <a:solidFill>
              <a:srgbClr val="000000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190"/>
              </a:spcBef>
            </a:pPr>
            <a:r>
              <a:rPr sz="1800" spc="-10" dirty="0">
                <a:latin typeface="Calibri"/>
                <a:cs typeface="Calibri"/>
              </a:rPr>
              <a:t>Users </a:t>
            </a:r>
            <a:r>
              <a:rPr sz="1800" spc="-5" dirty="0">
                <a:latin typeface="Calibri"/>
                <a:cs typeface="Calibri"/>
              </a:rPr>
              <a:t>will now </a:t>
            </a:r>
            <a:r>
              <a:rPr sz="1800" dirty="0">
                <a:latin typeface="Calibri"/>
                <a:cs typeface="Calibri"/>
              </a:rPr>
              <a:t>see BDI-2 NU </a:t>
            </a:r>
            <a:r>
              <a:rPr sz="1800" spc="-5" dirty="0">
                <a:latin typeface="Calibri"/>
                <a:cs typeface="Calibri"/>
              </a:rPr>
              <a:t>Norms </a:t>
            </a:r>
            <a:r>
              <a:rPr sz="1800" dirty="0">
                <a:latin typeface="Calibri"/>
                <a:cs typeface="Calibri"/>
              </a:rPr>
              <a:t>as a </a:t>
            </a:r>
            <a:r>
              <a:rPr sz="1800" spc="-5" dirty="0">
                <a:latin typeface="Calibri"/>
                <a:cs typeface="Calibri"/>
              </a:rPr>
              <a:t>selection </a:t>
            </a:r>
            <a:r>
              <a:rPr sz="1800" spc="-15" dirty="0">
                <a:latin typeface="Calibri"/>
                <a:cs typeface="Calibri"/>
              </a:rPr>
              <a:t>for </a:t>
            </a:r>
            <a:r>
              <a:rPr sz="1800" spc="-5" dirty="0">
                <a:latin typeface="Calibri"/>
                <a:cs typeface="Calibri"/>
              </a:rPr>
              <a:t>Norming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Period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5326" y="885952"/>
            <a:ext cx="5236210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75" dirty="0"/>
              <a:t>TA </a:t>
            </a:r>
            <a:r>
              <a:rPr spc="-5" dirty="0"/>
              <a:t>Documents </a:t>
            </a:r>
            <a:r>
              <a:rPr spc="-30" dirty="0"/>
              <a:t>for</a:t>
            </a:r>
            <a:r>
              <a:rPr spc="105" dirty="0"/>
              <a:t> </a:t>
            </a:r>
            <a:r>
              <a:rPr spc="-25" dirty="0"/>
              <a:t>Staff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6108"/>
            <a:ext cx="8046720" cy="39241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32194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  <a:tab pos="3221990" algn="l"/>
              </a:tabLst>
            </a:pPr>
            <a:r>
              <a:rPr sz="2400" spc="-15" dirty="0">
                <a:latin typeface="Calibri"/>
                <a:cs typeface="Calibri"/>
              </a:rPr>
              <a:t>For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your convenience,	Houghton </a:t>
            </a:r>
            <a:r>
              <a:rPr sz="2400" spc="-5" dirty="0">
                <a:latin typeface="Calibri"/>
                <a:cs typeface="Calibri"/>
              </a:rPr>
              <a:t>Mifflin </a:t>
            </a:r>
            <a:r>
              <a:rPr sz="2400" spc="-10" dirty="0">
                <a:latin typeface="Calibri"/>
                <a:cs typeface="Calibri"/>
              </a:rPr>
              <a:t>Harcourt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created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  </a:t>
            </a:r>
            <a:r>
              <a:rPr sz="2400" spc="-5" dirty="0">
                <a:latin typeface="Calibri"/>
                <a:cs typeface="Calibri"/>
              </a:rPr>
              <a:t>landing </a:t>
            </a:r>
            <a:r>
              <a:rPr sz="2400" spc="-10" dirty="0">
                <a:latin typeface="Calibri"/>
                <a:cs typeface="Calibri"/>
              </a:rPr>
              <a:t>page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BDI-2 NU </a:t>
            </a:r>
            <a:r>
              <a:rPr sz="2400" spc="-10" dirty="0">
                <a:latin typeface="Calibri"/>
                <a:cs typeface="Calibri"/>
              </a:rPr>
              <a:t>where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b="1" spc="-10" dirty="0">
                <a:latin typeface="Calibri"/>
                <a:cs typeface="Calibri"/>
              </a:rPr>
              <a:t>Frequently </a:t>
            </a:r>
            <a:r>
              <a:rPr sz="2400" b="1" spc="-15" dirty="0">
                <a:latin typeface="Calibri"/>
                <a:cs typeface="Calibri"/>
              </a:rPr>
              <a:t>Asked  </a:t>
            </a:r>
            <a:r>
              <a:rPr sz="2400" b="1" spc="-5" dirty="0">
                <a:latin typeface="Calibri"/>
                <a:cs typeface="Calibri"/>
              </a:rPr>
              <a:t>Questions </a:t>
            </a:r>
            <a:r>
              <a:rPr sz="2400" spc="-5" dirty="0">
                <a:latin typeface="Calibri"/>
                <a:cs typeface="Calibri"/>
              </a:rPr>
              <a:t>document and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b="1" spc="-10" dirty="0">
                <a:latin typeface="Calibri"/>
                <a:cs typeface="Calibri"/>
              </a:rPr>
              <a:t>pre-recorded Brainshark </a:t>
            </a:r>
            <a:r>
              <a:rPr sz="2400" b="1" spc="-5" dirty="0">
                <a:latin typeface="Calibri"/>
                <a:cs typeface="Calibri"/>
              </a:rPr>
              <a:t>video  </a:t>
            </a:r>
            <a:r>
              <a:rPr sz="2000" i="1" spc="-5" dirty="0">
                <a:latin typeface="Calibri"/>
                <a:cs typeface="Calibri"/>
              </a:rPr>
              <a:t>(located in </a:t>
            </a:r>
            <a:r>
              <a:rPr sz="2000" i="1" dirty="0">
                <a:latin typeface="Calibri"/>
                <a:cs typeface="Calibri"/>
              </a:rPr>
              <a:t>the </a:t>
            </a:r>
            <a:r>
              <a:rPr sz="2000" i="1" spc="-10" dirty="0">
                <a:latin typeface="Calibri"/>
                <a:cs typeface="Calibri"/>
              </a:rPr>
              <a:t>top right </a:t>
            </a:r>
            <a:r>
              <a:rPr sz="2000" i="1" dirty="0">
                <a:latin typeface="Calibri"/>
                <a:cs typeface="Calibri"/>
              </a:rPr>
              <a:t>hand </a:t>
            </a:r>
            <a:r>
              <a:rPr sz="2000" i="1" spc="-5" dirty="0">
                <a:latin typeface="Calibri"/>
                <a:cs typeface="Calibri"/>
              </a:rPr>
              <a:t>corner </a:t>
            </a:r>
            <a:r>
              <a:rPr sz="2000" i="1" dirty="0">
                <a:latin typeface="Calibri"/>
                <a:cs typeface="Calibri"/>
              </a:rPr>
              <a:t>of the page). </a:t>
            </a: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Brainshark  provides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10 </a:t>
            </a:r>
            <a:r>
              <a:rPr sz="2400" spc="-10" dirty="0">
                <a:latin typeface="Calibri"/>
                <a:cs typeface="Calibri"/>
              </a:rPr>
              <a:t>minute </a:t>
            </a:r>
            <a:r>
              <a:rPr sz="2400" spc="-5" dirty="0">
                <a:latin typeface="Calibri"/>
                <a:cs typeface="Calibri"/>
              </a:rPr>
              <a:t>overview of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changes </a:t>
            </a:r>
            <a:r>
              <a:rPr sz="2400" dirty="0">
                <a:latin typeface="Calibri"/>
                <a:cs typeface="Calibri"/>
              </a:rPr>
              <a:t>as a </a:t>
            </a:r>
            <a:r>
              <a:rPr sz="2400" spc="-10" dirty="0">
                <a:latin typeface="Calibri"/>
                <a:cs typeface="Calibri"/>
              </a:rPr>
              <a:t>result </a:t>
            </a:r>
            <a:r>
              <a:rPr sz="2400" spc="-5" dirty="0">
                <a:latin typeface="Calibri"/>
                <a:cs typeface="Calibri"/>
              </a:rPr>
              <a:t>of 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BDI-2 NU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release.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u="heavy" spc="-10" dirty="0">
                <a:solidFill>
                  <a:srgbClr val="CCCC00"/>
                </a:solidFill>
                <a:latin typeface="Calibri"/>
                <a:cs typeface="Calibri"/>
                <a:hlinkClick r:id="rId2"/>
              </a:rPr>
              <a:t>http://learn.hmhco.com/bdi2nuannouncement</a:t>
            </a:r>
            <a:endParaRPr sz="24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For </a:t>
            </a:r>
            <a:r>
              <a:rPr sz="2400" spc="-5" dirty="0">
                <a:latin typeface="Calibri"/>
                <a:cs typeface="Calibri"/>
              </a:rPr>
              <a:t>additional </a:t>
            </a:r>
            <a:r>
              <a:rPr sz="2400" spc="-10" dirty="0">
                <a:latin typeface="Calibri"/>
                <a:cs typeface="Calibri"/>
              </a:rPr>
              <a:t>questions </a:t>
            </a:r>
            <a:r>
              <a:rPr sz="2400" spc="-5" dirty="0">
                <a:latin typeface="Calibri"/>
                <a:cs typeface="Calibri"/>
              </a:rPr>
              <a:t>and support, please </a:t>
            </a:r>
            <a:r>
              <a:rPr sz="2400" spc="-15" dirty="0">
                <a:latin typeface="Calibri"/>
                <a:cs typeface="Calibri"/>
              </a:rPr>
              <a:t>contact </a:t>
            </a:r>
            <a:r>
              <a:rPr lang="en-US" sz="2400" spc="-10" dirty="0">
                <a:latin typeface="Calibri"/>
                <a:cs typeface="Calibri"/>
              </a:rPr>
              <a:t>Jodi </a:t>
            </a:r>
            <a:r>
              <a:rPr lang="en-US" sz="2400" spc="-10" dirty="0" err="1">
                <a:latin typeface="Calibri"/>
                <a:cs typeface="Calibri"/>
              </a:rPr>
              <a:t>Berscheid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at </a:t>
            </a: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State</a:t>
            </a:r>
            <a:r>
              <a:rPr lang="en-US" sz="2400" spc="-15" dirty="0">
                <a:latin typeface="Calibri"/>
                <a:cs typeface="Calibri"/>
              </a:rPr>
              <a:t>: 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lang="en-US" sz="2400" spc="-15" dirty="0">
                <a:latin typeface="Calibri"/>
                <a:cs typeface="Calibri"/>
                <a:hlinkClick r:id="rId3"/>
              </a:rPr>
              <a:t>Jodi.berscheid@state.sd.us</a:t>
            </a:r>
            <a:endParaRPr lang="en-US" sz="2400" spc="-15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75"/>
              </a:spcBef>
              <a:tabLst>
                <a:tab pos="354965" algn="l"/>
                <a:tab pos="355600" algn="l"/>
              </a:tabLst>
            </a:pPr>
            <a:r>
              <a:rPr lang="en-US" sz="2400" spc="-15" dirty="0">
                <a:latin typeface="Calibri"/>
                <a:cs typeface="Calibri"/>
              </a:rPr>
              <a:t>	605-773-3678	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CCC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395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BDI-2 Normative Update</vt:lpstr>
      <vt:lpstr>What does this mean for us?</vt:lpstr>
      <vt:lpstr>What does this mean for us?</vt:lpstr>
      <vt:lpstr>What does this mean for us?</vt:lpstr>
      <vt:lpstr>Which Normative Set Should We Use?</vt:lpstr>
      <vt:lpstr>PowerPoint Presentation</vt:lpstr>
      <vt:lpstr>New Norms Available – Resume/Edit</vt:lpstr>
      <vt:lpstr>When selecting the Child Report</vt:lpstr>
      <vt:lpstr>TA Documents for Staff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Flor, Melissa  (DOE)</dc:creator>
  <cp:lastModifiedBy>Berscheid, Jodi</cp:lastModifiedBy>
  <cp:revision>2</cp:revision>
  <dcterms:created xsi:type="dcterms:W3CDTF">2018-11-20T14:46:15Z</dcterms:created>
  <dcterms:modified xsi:type="dcterms:W3CDTF">2018-11-20T20:50:51Z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2018-11-20T00:00:00Z</vt:filetime>
  </property>
  <property fmtid="{D5CDD505-2E9C-101B-9397-08002B2CF9AE}" pid="3" name="Creator">
    <vt:lpwstr>Acrobat PDFMaker 15 for PowerPoint</vt:lpwstr>
  </property>
  <property fmtid="{D5CDD505-2E9C-101B-9397-08002B2CF9AE}" pid="4" name="LastSaved">
    <vt:filetime>2018-11-20T00:00:00Z</vt:filetime>
  </property>
</Properties>
</file>