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125"/>
  </p:notesMasterIdLst>
  <p:sldIdLst>
    <p:sldId id="256" r:id="rId2"/>
    <p:sldId id="381" r:id="rId3"/>
    <p:sldId id="397" r:id="rId4"/>
    <p:sldId id="257" r:id="rId5"/>
    <p:sldId id="379" r:id="rId6"/>
    <p:sldId id="355" r:id="rId7"/>
    <p:sldId id="258" r:id="rId8"/>
    <p:sldId id="350" r:id="rId9"/>
    <p:sldId id="259" r:id="rId10"/>
    <p:sldId id="392" r:id="rId11"/>
    <p:sldId id="260" r:id="rId12"/>
    <p:sldId id="366" r:id="rId13"/>
    <p:sldId id="362" r:id="rId14"/>
    <p:sldId id="367" r:id="rId15"/>
    <p:sldId id="363" r:id="rId16"/>
    <p:sldId id="393" r:id="rId17"/>
    <p:sldId id="395" r:id="rId18"/>
    <p:sldId id="368" r:id="rId19"/>
    <p:sldId id="387" r:id="rId20"/>
    <p:sldId id="388" r:id="rId21"/>
    <p:sldId id="389" r:id="rId22"/>
    <p:sldId id="390" r:id="rId23"/>
    <p:sldId id="364" r:id="rId24"/>
    <p:sldId id="383" r:id="rId25"/>
    <p:sldId id="384" r:id="rId26"/>
    <p:sldId id="365" r:id="rId27"/>
    <p:sldId id="361" r:id="rId28"/>
    <p:sldId id="394" r:id="rId29"/>
    <p:sldId id="369" r:id="rId30"/>
    <p:sldId id="370" r:id="rId31"/>
    <p:sldId id="374" r:id="rId32"/>
    <p:sldId id="371" r:id="rId33"/>
    <p:sldId id="372" r:id="rId34"/>
    <p:sldId id="375" r:id="rId35"/>
    <p:sldId id="376" r:id="rId36"/>
    <p:sldId id="377" r:id="rId37"/>
    <p:sldId id="378" r:id="rId38"/>
    <p:sldId id="385" r:id="rId39"/>
    <p:sldId id="380" r:id="rId40"/>
    <p:sldId id="391" r:id="rId41"/>
    <p:sldId id="261" r:id="rId42"/>
    <p:sldId id="262" r:id="rId43"/>
    <p:sldId id="263" r:id="rId44"/>
    <p:sldId id="264" r:id="rId45"/>
    <p:sldId id="265" r:id="rId46"/>
    <p:sldId id="266" r:id="rId47"/>
    <p:sldId id="267" r:id="rId48"/>
    <p:sldId id="268" r:id="rId49"/>
    <p:sldId id="269" r:id="rId50"/>
    <p:sldId id="382" r:id="rId51"/>
    <p:sldId id="323" r:id="rId52"/>
    <p:sldId id="351" r:id="rId53"/>
    <p:sldId id="324" r:id="rId54"/>
    <p:sldId id="352" r:id="rId55"/>
    <p:sldId id="271" r:id="rId56"/>
    <p:sldId id="272" r:id="rId57"/>
    <p:sldId id="273" r:id="rId58"/>
    <p:sldId id="325" r:id="rId59"/>
    <p:sldId id="274" r:id="rId60"/>
    <p:sldId id="275" r:id="rId61"/>
    <p:sldId id="276" r:id="rId62"/>
    <p:sldId id="327" r:id="rId63"/>
    <p:sldId id="277" r:id="rId64"/>
    <p:sldId id="278" r:id="rId65"/>
    <p:sldId id="279" r:id="rId66"/>
    <p:sldId id="328" r:id="rId67"/>
    <p:sldId id="280" r:id="rId68"/>
    <p:sldId id="281" r:id="rId69"/>
    <p:sldId id="282" r:id="rId70"/>
    <p:sldId id="329" r:id="rId71"/>
    <p:sldId id="283" r:id="rId72"/>
    <p:sldId id="284" r:id="rId73"/>
    <p:sldId id="285" r:id="rId74"/>
    <p:sldId id="330" r:id="rId75"/>
    <p:sldId id="286" r:id="rId76"/>
    <p:sldId id="287" r:id="rId77"/>
    <p:sldId id="288" r:id="rId78"/>
    <p:sldId id="353" r:id="rId79"/>
    <p:sldId id="331" r:id="rId80"/>
    <p:sldId id="289" r:id="rId81"/>
    <p:sldId id="290" r:id="rId82"/>
    <p:sldId id="291" r:id="rId83"/>
    <p:sldId id="332" r:id="rId84"/>
    <p:sldId id="357" r:id="rId85"/>
    <p:sldId id="333" r:id="rId86"/>
    <p:sldId id="334" r:id="rId87"/>
    <p:sldId id="348" r:id="rId88"/>
    <p:sldId id="336" r:id="rId89"/>
    <p:sldId id="337" r:id="rId90"/>
    <p:sldId id="338" r:id="rId91"/>
    <p:sldId id="339" r:id="rId92"/>
    <p:sldId id="340" r:id="rId93"/>
    <p:sldId id="341" r:id="rId94"/>
    <p:sldId id="342" r:id="rId95"/>
    <p:sldId id="343" r:id="rId96"/>
    <p:sldId id="344" r:id="rId97"/>
    <p:sldId id="345" r:id="rId98"/>
    <p:sldId id="346" r:id="rId99"/>
    <p:sldId id="347" r:id="rId100"/>
    <p:sldId id="294" r:id="rId101"/>
    <p:sldId id="295" r:id="rId102"/>
    <p:sldId id="296" r:id="rId103"/>
    <p:sldId id="299" r:id="rId104"/>
    <p:sldId id="300" r:id="rId105"/>
    <p:sldId id="301" r:id="rId106"/>
    <p:sldId id="302" r:id="rId107"/>
    <p:sldId id="303" r:id="rId108"/>
    <p:sldId id="305" r:id="rId109"/>
    <p:sldId id="307" r:id="rId110"/>
    <p:sldId id="310" r:id="rId111"/>
    <p:sldId id="312" r:id="rId112"/>
    <p:sldId id="313" r:id="rId113"/>
    <p:sldId id="314" r:id="rId114"/>
    <p:sldId id="315" r:id="rId115"/>
    <p:sldId id="316" r:id="rId116"/>
    <p:sldId id="317" r:id="rId117"/>
    <p:sldId id="318" r:id="rId118"/>
    <p:sldId id="319" r:id="rId119"/>
    <p:sldId id="320" r:id="rId120"/>
    <p:sldId id="396" r:id="rId121"/>
    <p:sldId id="354" r:id="rId122"/>
    <p:sldId id="321" r:id="rId123"/>
    <p:sldId id="322" r:id="rId1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31"/>
    <a:srgbClr val="9D3381"/>
    <a:srgbClr val="4818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2616" y="-8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5F2D32-7920-4A74-9761-671406120099}" type="datetimeFigureOut">
              <a:rPr lang="en-US" smtClean="0"/>
              <a:t>09/09/2016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861449-F502-4A7E-AB71-88F48CA1F53F}" type="slidenum">
              <a:rPr lang="en-US" smtClean="0"/>
              <a:t>‹#›</a:t>
            </a:fld>
            <a:endParaRPr lang="en-US"/>
          </a:p>
        </p:txBody>
      </p:sp>
    </p:spTree>
    <p:extLst>
      <p:ext uri="{BB962C8B-B14F-4D97-AF65-F5344CB8AC3E}">
        <p14:creationId xmlns:p14="http://schemas.microsoft.com/office/powerpoint/2010/main" val="2136714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BE59245-9CD9-47C0-845B-44CA979A5364}" type="slidenum">
              <a:rPr lang="en-US" smtClean="0"/>
              <a:pPr/>
              <a:t>31</a:t>
            </a:fld>
            <a:endParaRPr lang="en-US" smtClean="0"/>
          </a:p>
        </p:txBody>
      </p:sp>
      <p:sp>
        <p:nvSpPr>
          <p:cNvPr id="5837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defTabSz="895350">
              <a:defRPr>
                <a:solidFill>
                  <a:schemeClr val="tx1"/>
                </a:solidFill>
                <a:latin typeface="Arial" charset="0"/>
              </a:defRPr>
            </a:lvl1pPr>
            <a:lvl2pPr marL="742950" indent="-285750" defTabSz="895350">
              <a:defRPr>
                <a:solidFill>
                  <a:schemeClr val="tx1"/>
                </a:solidFill>
                <a:latin typeface="Arial" charset="0"/>
              </a:defRPr>
            </a:lvl2pPr>
            <a:lvl3pPr marL="1143000" indent="-228600" defTabSz="895350">
              <a:defRPr>
                <a:solidFill>
                  <a:schemeClr val="tx1"/>
                </a:solidFill>
                <a:latin typeface="Arial" charset="0"/>
              </a:defRPr>
            </a:lvl3pPr>
            <a:lvl4pPr marL="1600200" indent="-228600" defTabSz="895350">
              <a:defRPr>
                <a:solidFill>
                  <a:schemeClr val="tx1"/>
                </a:solidFill>
                <a:latin typeface="Arial" charset="0"/>
              </a:defRPr>
            </a:lvl4pPr>
            <a:lvl5pPr marL="2057400" indent="-228600" defTabSz="895350">
              <a:defRPr>
                <a:solidFill>
                  <a:schemeClr val="tx1"/>
                </a:solidFill>
                <a:latin typeface="Arial" charset="0"/>
              </a:defRPr>
            </a:lvl5pPr>
            <a:lvl6pPr marL="2514600" indent="-228600" defTabSz="895350" eaLnBrk="0" fontAlgn="base" hangingPunct="0">
              <a:spcBef>
                <a:spcPct val="0"/>
              </a:spcBef>
              <a:spcAft>
                <a:spcPct val="0"/>
              </a:spcAft>
              <a:defRPr>
                <a:solidFill>
                  <a:schemeClr val="tx1"/>
                </a:solidFill>
                <a:latin typeface="Arial" charset="0"/>
              </a:defRPr>
            </a:lvl6pPr>
            <a:lvl7pPr marL="2971800" indent="-228600" defTabSz="895350" eaLnBrk="0" fontAlgn="base" hangingPunct="0">
              <a:spcBef>
                <a:spcPct val="0"/>
              </a:spcBef>
              <a:spcAft>
                <a:spcPct val="0"/>
              </a:spcAft>
              <a:defRPr>
                <a:solidFill>
                  <a:schemeClr val="tx1"/>
                </a:solidFill>
                <a:latin typeface="Arial" charset="0"/>
              </a:defRPr>
            </a:lvl7pPr>
            <a:lvl8pPr marL="3429000" indent="-228600" defTabSz="895350" eaLnBrk="0" fontAlgn="base" hangingPunct="0">
              <a:spcBef>
                <a:spcPct val="0"/>
              </a:spcBef>
              <a:spcAft>
                <a:spcPct val="0"/>
              </a:spcAft>
              <a:defRPr>
                <a:solidFill>
                  <a:schemeClr val="tx1"/>
                </a:solidFill>
                <a:latin typeface="Arial" charset="0"/>
              </a:defRPr>
            </a:lvl8pPr>
            <a:lvl9pPr marL="3886200" indent="-228600" defTabSz="895350" eaLnBrk="0" fontAlgn="base" hangingPunct="0">
              <a:spcBef>
                <a:spcPct val="0"/>
              </a:spcBef>
              <a:spcAft>
                <a:spcPct val="0"/>
              </a:spcAft>
              <a:defRPr>
                <a:solidFill>
                  <a:schemeClr val="tx1"/>
                </a:solidFill>
                <a:latin typeface="Arial" charset="0"/>
              </a:defRPr>
            </a:lvl9pPr>
          </a:lstStyle>
          <a:p>
            <a:pPr algn="r" eaLnBrk="1" hangingPunct="1"/>
            <a:fld id="{2091F4D6-C20C-43C8-91A6-26560DB0A1B0}" type="slidenum">
              <a:rPr lang="en-US" sz="1200"/>
              <a:pPr algn="r" eaLnBrk="1" hangingPunct="1"/>
              <a:t>31</a:t>
            </a:fld>
            <a:endParaRPr lang="en-US" sz="1200"/>
          </a:p>
        </p:txBody>
      </p:sp>
      <p:sp>
        <p:nvSpPr>
          <p:cNvPr id="58372" name="Rectangle 2"/>
          <p:cNvSpPr>
            <a:spLocks noGrp="1" noRot="1" noChangeAspect="1" noChangeArrowheads="1" noTextEdit="1"/>
          </p:cNvSpPr>
          <p:nvPr>
            <p:ph type="sldImg"/>
          </p:nvPr>
        </p:nvSpPr>
        <p:spPr>
          <a:ln/>
        </p:spPr>
      </p:sp>
      <p:sp>
        <p:nvSpPr>
          <p:cNvPr id="583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493F011-3F68-479B-92C8-58AFC195BE0C}" type="slidenum">
              <a:rPr lang="en-US"/>
              <a:pPr/>
              <a:t>67</a:t>
            </a:fld>
            <a:endParaRPr lang="en-US"/>
          </a:p>
        </p:txBody>
      </p:sp>
      <p:sp>
        <p:nvSpPr>
          <p:cNvPr id="53250" name="Rectangle 7"/>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6E1794C0-2E56-4761-958E-D9C778D98A34}" type="slidenum">
              <a:rPr lang="en-US" altLang="en-US" sz="1300">
                <a:latin typeface="Calibri" pitchFamily="34" charset="0"/>
                <a:cs typeface="Arial" charset="0"/>
              </a:rPr>
              <a:pPr algn="r" eaLnBrk="1" hangingPunct="1"/>
              <a:t>67</a:t>
            </a:fld>
            <a:endParaRPr lang="en-US" altLang="en-US" sz="1300">
              <a:latin typeface="Calibri" pitchFamily="34" charset="0"/>
              <a:cs typeface="Arial" charset="0"/>
            </a:endParaRPr>
          </a:p>
        </p:txBody>
      </p:sp>
      <p:sp>
        <p:nvSpPr>
          <p:cNvPr id="53251" name="Rectangle 2"/>
          <p:cNvSpPr>
            <a:spLocks noGrp="1" noRot="1" noChangeAspect="1" noChangeArrowheads="1" noTextEdit="1"/>
          </p:cNvSpPr>
          <p:nvPr>
            <p:ph type="sldImg"/>
          </p:nvPr>
        </p:nvSpPr>
        <p:spPr>
          <a:xfrm>
            <a:off x="1143000" y="687388"/>
            <a:ext cx="4572000" cy="3429000"/>
          </a:xfrm>
          <a:ln/>
          <a:extLst>
            <a:ext uri="{909E8E84-426E-40DD-AFC4-6F175D3DCCD1}">
              <a14:hiddenFill xmlns:a14="http://schemas.microsoft.com/office/drawing/2010/main">
                <a:noFill/>
              </a14:hiddenFill>
            </a:ext>
          </a:extLst>
        </p:spPr>
      </p:sp>
      <p:sp>
        <p:nvSpPr>
          <p:cNvPr id="53252" name="Rectangle 3"/>
          <p:cNvSpPr>
            <a:spLocks noGrp="1" noChangeArrowheads="1"/>
          </p:cNvSpPr>
          <p:nvPr>
            <p:ph type="body" idx="1"/>
          </p:nvPr>
        </p:nvSpPr>
        <p:spPr>
          <a:xfrm>
            <a:off x="685800" y="4343400"/>
            <a:ext cx="5486400" cy="4113213"/>
          </a:xfrm>
        </p:spPr>
        <p:txBody>
          <a:bodyPr lIns="91430" tIns="45715" rIns="91430" bIns="45715"/>
          <a:lstStyle/>
          <a:p>
            <a:pPr>
              <a:spcBef>
                <a:spcPct val="0"/>
              </a:spcBef>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493F011-3F68-479B-92C8-58AFC195BE0C}" type="slidenum">
              <a:rPr lang="en-US"/>
              <a:pPr/>
              <a:t>70</a:t>
            </a:fld>
            <a:endParaRPr lang="en-US"/>
          </a:p>
        </p:txBody>
      </p:sp>
      <p:sp>
        <p:nvSpPr>
          <p:cNvPr id="53250" name="Rectangle 7"/>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6E1794C0-2E56-4761-958E-D9C778D98A34}" type="slidenum">
              <a:rPr lang="en-US" altLang="en-US" sz="1300">
                <a:latin typeface="Calibri" pitchFamily="34" charset="0"/>
                <a:cs typeface="Arial" charset="0"/>
              </a:rPr>
              <a:pPr algn="r" eaLnBrk="1" hangingPunct="1"/>
              <a:t>70</a:t>
            </a:fld>
            <a:endParaRPr lang="en-US" altLang="en-US" sz="1300">
              <a:latin typeface="Calibri" pitchFamily="34" charset="0"/>
              <a:cs typeface="Arial" charset="0"/>
            </a:endParaRPr>
          </a:p>
        </p:txBody>
      </p:sp>
      <p:sp>
        <p:nvSpPr>
          <p:cNvPr id="53251" name="Rectangle 2"/>
          <p:cNvSpPr>
            <a:spLocks noGrp="1" noRot="1" noChangeAspect="1" noChangeArrowheads="1" noTextEdit="1"/>
          </p:cNvSpPr>
          <p:nvPr>
            <p:ph type="sldImg"/>
          </p:nvPr>
        </p:nvSpPr>
        <p:spPr>
          <a:xfrm>
            <a:off x="1143000" y="687388"/>
            <a:ext cx="4572000" cy="3429000"/>
          </a:xfrm>
          <a:ln/>
          <a:extLst>
            <a:ext uri="{909E8E84-426E-40DD-AFC4-6F175D3DCCD1}">
              <a14:hiddenFill xmlns:a14="http://schemas.microsoft.com/office/drawing/2010/main">
                <a:noFill/>
              </a14:hiddenFill>
            </a:ext>
          </a:extLst>
        </p:spPr>
      </p:sp>
      <p:sp>
        <p:nvSpPr>
          <p:cNvPr id="53252" name="Rectangle 3"/>
          <p:cNvSpPr>
            <a:spLocks noGrp="1" noChangeArrowheads="1"/>
          </p:cNvSpPr>
          <p:nvPr>
            <p:ph type="body" idx="1"/>
          </p:nvPr>
        </p:nvSpPr>
        <p:spPr>
          <a:xfrm>
            <a:off x="685800" y="4343400"/>
            <a:ext cx="5486400" cy="4113213"/>
          </a:xfrm>
        </p:spPr>
        <p:txBody>
          <a:bodyPr lIns="91430" tIns="45715" rIns="91430" bIns="45715"/>
          <a:lstStyle/>
          <a:p>
            <a:pPr>
              <a:spcBef>
                <a:spcPct val="0"/>
              </a:spcBef>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493F011-3F68-479B-92C8-58AFC195BE0C}" type="slidenum">
              <a:rPr lang="en-US"/>
              <a:pPr/>
              <a:t>71</a:t>
            </a:fld>
            <a:endParaRPr lang="en-US"/>
          </a:p>
        </p:txBody>
      </p:sp>
      <p:sp>
        <p:nvSpPr>
          <p:cNvPr id="53250" name="Rectangle 7"/>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6E1794C0-2E56-4761-958E-D9C778D98A34}" type="slidenum">
              <a:rPr lang="en-US" altLang="en-US" sz="1300">
                <a:latin typeface="Calibri" pitchFamily="34" charset="0"/>
                <a:cs typeface="Arial" charset="0"/>
              </a:rPr>
              <a:pPr algn="r" eaLnBrk="1" hangingPunct="1"/>
              <a:t>71</a:t>
            </a:fld>
            <a:endParaRPr lang="en-US" altLang="en-US" sz="1300">
              <a:latin typeface="Calibri" pitchFamily="34" charset="0"/>
              <a:cs typeface="Arial" charset="0"/>
            </a:endParaRPr>
          </a:p>
        </p:txBody>
      </p:sp>
      <p:sp>
        <p:nvSpPr>
          <p:cNvPr id="53251" name="Rectangle 2"/>
          <p:cNvSpPr>
            <a:spLocks noGrp="1" noRot="1" noChangeAspect="1" noChangeArrowheads="1" noTextEdit="1"/>
          </p:cNvSpPr>
          <p:nvPr>
            <p:ph type="sldImg"/>
          </p:nvPr>
        </p:nvSpPr>
        <p:spPr>
          <a:xfrm>
            <a:off x="1143000" y="687388"/>
            <a:ext cx="4572000" cy="3429000"/>
          </a:xfrm>
          <a:ln/>
          <a:extLst>
            <a:ext uri="{909E8E84-426E-40DD-AFC4-6F175D3DCCD1}">
              <a14:hiddenFill xmlns:a14="http://schemas.microsoft.com/office/drawing/2010/main">
                <a:noFill/>
              </a14:hiddenFill>
            </a:ext>
          </a:extLst>
        </p:spPr>
      </p:sp>
      <p:sp>
        <p:nvSpPr>
          <p:cNvPr id="53252" name="Rectangle 3"/>
          <p:cNvSpPr>
            <a:spLocks noGrp="1" noChangeArrowheads="1"/>
          </p:cNvSpPr>
          <p:nvPr>
            <p:ph type="body" idx="1"/>
          </p:nvPr>
        </p:nvSpPr>
        <p:spPr>
          <a:xfrm>
            <a:off x="685800" y="4343400"/>
            <a:ext cx="5486400" cy="4113213"/>
          </a:xfrm>
        </p:spPr>
        <p:txBody>
          <a:bodyPr lIns="91430" tIns="45715" rIns="91430" bIns="45715"/>
          <a:lstStyle/>
          <a:p>
            <a:pPr>
              <a:spcBef>
                <a:spcPct val="0"/>
              </a:spcBef>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493F011-3F68-479B-92C8-58AFC195BE0C}" type="slidenum">
              <a:rPr lang="en-US"/>
              <a:pPr/>
              <a:t>74</a:t>
            </a:fld>
            <a:endParaRPr lang="en-US"/>
          </a:p>
        </p:txBody>
      </p:sp>
      <p:sp>
        <p:nvSpPr>
          <p:cNvPr id="53250" name="Rectangle 7"/>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6E1794C0-2E56-4761-958E-D9C778D98A34}" type="slidenum">
              <a:rPr lang="en-US" altLang="en-US" sz="1300">
                <a:latin typeface="Calibri" pitchFamily="34" charset="0"/>
                <a:cs typeface="Arial" charset="0"/>
              </a:rPr>
              <a:pPr algn="r" eaLnBrk="1" hangingPunct="1"/>
              <a:t>74</a:t>
            </a:fld>
            <a:endParaRPr lang="en-US" altLang="en-US" sz="1300">
              <a:latin typeface="Calibri" pitchFamily="34" charset="0"/>
              <a:cs typeface="Arial" charset="0"/>
            </a:endParaRPr>
          </a:p>
        </p:txBody>
      </p:sp>
      <p:sp>
        <p:nvSpPr>
          <p:cNvPr id="53251" name="Rectangle 2"/>
          <p:cNvSpPr>
            <a:spLocks noGrp="1" noRot="1" noChangeAspect="1" noChangeArrowheads="1" noTextEdit="1"/>
          </p:cNvSpPr>
          <p:nvPr>
            <p:ph type="sldImg"/>
          </p:nvPr>
        </p:nvSpPr>
        <p:spPr>
          <a:xfrm>
            <a:off x="1143000" y="687388"/>
            <a:ext cx="4572000" cy="3429000"/>
          </a:xfrm>
          <a:ln/>
          <a:extLst>
            <a:ext uri="{909E8E84-426E-40DD-AFC4-6F175D3DCCD1}">
              <a14:hiddenFill xmlns:a14="http://schemas.microsoft.com/office/drawing/2010/main">
                <a:noFill/>
              </a14:hiddenFill>
            </a:ext>
          </a:extLst>
        </p:spPr>
      </p:sp>
      <p:sp>
        <p:nvSpPr>
          <p:cNvPr id="53252" name="Rectangle 3"/>
          <p:cNvSpPr>
            <a:spLocks noGrp="1" noChangeArrowheads="1"/>
          </p:cNvSpPr>
          <p:nvPr>
            <p:ph type="body" idx="1"/>
          </p:nvPr>
        </p:nvSpPr>
        <p:spPr>
          <a:xfrm>
            <a:off x="685800" y="4343400"/>
            <a:ext cx="5486400" cy="4113213"/>
          </a:xfrm>
        </p:spPr>
        <p:txBody>
          <a:bodyPr lIns="91430" tIns="45715" rIns="91430" bIns="45715"/>
          <a:lstStyle/>
          <a:p>
            <a:pPr>
              <a:spcBef>
                <a:spcPct val="0"/>
              </a:spcBef>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493F011-3F68-479B-92C8-58AFC195BE0C}" type="slidenum">
              <a:rPr lang="en-US"/>
              <a:pPr/>
              <a:t>75</a:t>
            </a:fld>
            <a:endParaRPr lang="en-US"/>
          </a:p>
        </p:txBody>
      </p:sp>
      <p:sp>
        <p:nvSpPr>
          <p:cNvPr id="53250" name="Rectangle 7"/>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6E1794C0-2E56-4761-958E-D9C778D98A34}" type="slidenum">
              <a:rPr lang="en-US" altLang="en-US" sz="1300">
                <a:latin typeface="Calibri" pitchFamily="34" charset="0"/>
                <a:cs typeface="Arial" charset="0"/>
              </a:rPr>
              <a:pPr algn="r" eaLnBrk="1" hangingPunct="1"/>
              <a:t>75</a:t>
            </a:fld>
            <a:endParaRPr lang="en-US" altLang="en-US" sz="1300">
              <a:latin typeface="Calibri" pitchFamily="34" charset="0"/>
              <a:cs typeface="Arial" charset="0"/>
            </a:endParaRPr>
          </a:p>
        </p:txBody>
      </p:sp>
      <p:sp>
        <p:nvSpPr>
          <p:cNvPr id="53251" name="Rectangle 2"/>
          <p:cNvSpPr>
            <a:spLocks noGrp="1" noRot="1" noChangeAspect="1" noChangeArrowheads="1" noTextEdit="1"/>
          </p:cNvSpPr>
          <p:nvPr>
            <p:ph type="sldImg"/>
          </p:nvPr>
        </p:nvSpPr>
        <p:spPr>
          <a:xfrm>
            <a:off x="1143000" y="687388"/>
            <a:ext cx="4572000" cy="3429000"/>
          </a:xfrm>
          <a:ln/>
          <a:extLst>
            <a:ext uri="{909E8E84-426E-40DD-AFC4-6F175D3DCCD1}">
              <a14:hiddenFill xmlns:a14="http://schemas.microsoft.com/office/drawing/2010/main">
                <a:noFill/>
              </a14:hiddenFill>
            </a:ext>
          </a:extLst>
        </p:spPr>
      </p:sp>
      <p:sp>
        <p:nvSpPr>
          <p:cNvPr id="53252" name="Rectangle 3"/>
          <p:cNvSpPr>
            <a:spLocks noGrp="1" noChangeArrowheads="1"/>
          </p:cNvSpPr>
          <p:nvPr>
            <p:ph type="body" idx="1"/>
          </p:nvPr>
        </p:nvSpPr>
        <p:spPr>
          <a:xfrm>
            <a:off x="685800" y="4343400"/>
            <a:ext cx="5486400" cy="4113213"/>
          </a:xfrm>
        </p:spPr>
        <p:txBody>
          <a:bodyPr lIns="91430" tIns="45715" rIns="91430" bIns="45715"/>
          <a:lstStyle/>
          <a:p>
            <a:pPr>
              <a:spcBef>
                <a:spcPct val="0"/>
              </a:spcBef>
            </a:pP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493F011-3F68-479B-92C8-58AFC195BE0C}" type="slidenum">
              <a:rPr lang="en-US"/>
              <a:pPr/>
              <a:t>79</a:t>
            </a:fld>
            <a:endParaRPr lang="en-US"/>
          </a:p>
        </p:txBody>
      </p:sp>
      <p:sp>
        <p:nvSpPr>
          <p:cNvPr id="53250" name="Rectangle 7"/>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6E1794C0-2E56-4761-958E-D9C778D98A34}" type="slidenum">
              <a:rPr lang="en-US" altLang="en-US" sz="1300">
                <a:latin typeface="Calibri" pitchFamily="34" charset="0"/>
                <a:cs typeface="Arial" charset="0"/>
              </a:rPr>
              <a:pPr algn="r" eaLnBrk="1" hangingPunct="1"/>
              <a:t>79</a:t>
            </a:fld>
            <a:endParaRPr lang="en-US" altLang="en-US" sz="1300">
              <a:latin typeface="Calibri" pitchFamily="34" charset="0"/>
              <a:cs typeface="Arial" charset="0"/>
            </a:endParaRPr>
          </a:p>
        </p:txBody>
      </p:sp>
      <p:sp>
        <p:nvSpPr>
          <p:cNvPr id="53251" name="Rectangle 2"/>
          <p:cNvSpPr>
            <a:spLocks noGrp="1" noRot="1" noChangeAspect="1" noChangeArrowheads="1" noTextEdit="1"/>
          </p:cNvSpPr>
          <p:nvPr>
            <p:ph type="sldImg"/>
          </p:nvPr>
        </p:nvSpPr>
        <p:spPr>
          <a:xfrm>
            <a:off x="1143000" y="687388"/>
            <a:ext cx="4572000" cy="3429000"/>
          </a:xfrm>
          <a:ln/>
          <a:extLst>
            <a:ext uri="{909E8E84-426E-40DD-AFC4-6F175D3DCCD1}">
              <a14:hiddenFill xmlns:a14="http://schemas.microsoft.com/office/drawing/2010/main">
                <a:noFill/>
              </a14:hiddenFill>
            </a:ext>
          </a:extLst>
        </p:spPr>
      </p:sp>
      <p:sp>
        <p:nvSpPr>
          <p:cNvPr id="53252" name="Rectangle 3"/>
          <p:cNvSpPr>
            <a:spLocks noGrp="1" noChangeArrowheads="1"/>
          </p:cNvSpPr>
          <p:nvPr>
            <p:ph type="body" idx="1"/>
          </p:nvPr>
        </p:nvSpPr>
        <p:spPr>
          <a:xfrm>
            <a:off x="685800" y="4343400"/>
            <a:ext cx="5486400" cy="4113213"/>
          </a:xfrm>
        </p:spPr>
        <p:txBody>
          <a:bodyPr lIns="91430" tIns="45715" rIns="91430" bIns="45715"/>
          <a:lstStyle/>
          <a:p>
            <a:pPr>
              <a:spcBef>
                <a:spcPct val="0"/>
              </a:spcBef>
            </a:pP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493F011-3F68-479B-92C8-58AFC195BE0C}" type="slidenum">
              <a:rPr lang="en-US"/>
              <a:pPr/>
              <a:t>80</a:t>
            </a:fld>
            <a:endParaRPr lang="en-US"/>
          </a:p>
        </p:txBody>
      </p:sp>
      <p:sp>
        <p:nvSpPr>
          <p:cNvPr id="53250" name="Rectangle 7"/>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6E1794C0-2E56-4761-958E-D9C778D98A34}" type="slidenum">
              <a:rPr lang="en-US" altLang="en-US" sz="1300">
                <a:latin typeface="Calibri" pitchFamily="34" charset="0"/>
                <a:cs typeface="Arial" charset="0"/>
              </a:rPr>
              <a:pPr algn="r" eaLnBrk="1" hangingPunct="1"/>
              <a:t>80</a:t>
            </a:fld>
            <a:endParaRPr lang="en-US" altLang="en-US" sz="1300">
              <a:latin typeface="Calibri" pitchFamily="34" charset="0"/>
              <a:cs typeface="Arial" charset="0"/>
            </a:endParaRPr>
          </a:p>
        </p:txBody>
      </p:sp>
      <p:sp>
        <p:nvSpPr>
          <p:cNvPr id="53251" name="Rectangle 2"/>
          <p:cNvSpPr>
            <a:spLocks noGrp="1" noRot="1" noChangeAspect="1" noChangeArrowheads="1" noTextEdit="1"/>
          </p:cNvSpPr>
          <p:nvPr>
            <p:ph type="sldImg"/>
          </p:nvPr>
        </p:nvSpPr>
        <p:spPr>
          <a:xfrm>
            <a:off x="1143000" y="687388"/>
            <a:ext cx="4572000" cy="3429000"/>
          </a:xfrm>
          <a:ln/>
          <a:extLst>
            <a:ext uri="{909E8E84-426E-40DD-AFC4-6F175D3DCCD1}">
              <a14:hiddenFill xmlns:a14="http://schemas.microsoft.com/office/drawing/2010/main">
                <a:noFill/>
              </a14:hiddenFill>
            </a:ext>
          </a:extLst>
        </p:spPr>
      </p:sp>
      <p:sp>
        <p:nvSpPr>
          <p:cNvPr id="53252" name="Rectangle 3"/>
          <p:cNvSpPr>
            <a:spLocks noGrp="1" noChangeArrowheads="1"/>
          </p:cNvSpPr>
          <p:nvPr>
            <p:ph type="body" idx="1"/>
          </p:nvPr>
        </p:nvSpPr>
        <p:spPr>
          <a:xfrm>
            <a:off x="685800" y="4343400"/>
            <a:ext cx="5486400" cy="4113213"/>
          </a:xfrm>
        </p:spPr>
        <p:txBody>
          <a:bodyPr lIns="91430" tIns="45715" rIns="91430" bIns="45715"/>
          <a:lstStyle/>
          <a:p>
            <a:pPr>
              <a:spcBef>
                <a:spcPct val="0"/>
              </a:spcBef>
            </a:pP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C3DA63-3B2B-4C24-865B-11A2004B2294}" type="slidenum">
              <a:rPr lang="en-US" smtClean="0"/>
              <a:t>81</a:t>
            </a:fld>
            <a:endParaRPr lang="en-US"/>
          </a:p>
        </p:txBody>
      </p:sp>
    </p:spTree>
    <p:extLst>
      <p:ext uri="{BB962C8B-B14F-4D97-AF65-F5344CB8AC3E}">
        <p14:creationId xmlns:p14="http://schemas.microsoft.com/office/powerpoint/2010/main" val="2797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493F011-3F68-479B-92C8-58AFC195BE0C}" type="slidenum">
              <a:rPr lang="en-US"/>
              <a:pPr/>
              <a:t>83</a:t>
            </a:fld>
            <a:endParaRPr lang="en-US"/>
          </a:p>
        </p:txBody>
      </p:sp>
      <p:sp>
        <p:nvSpPr>
          <p:cNvPr id="53250" name="Rectangle 7"/>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6E1794C0-2E56-4761-958E-D9C778D98A34}" type="slidenum">
              <a:rPr lang="en-US" altLang="en-US" sz="1300">
                <a:latin typeface="Calibri" pitchFamily="34" charset="0"/>
                <a:cs typeface="Arial" charset="0"/>
              </a:rPr>
              <a:pPr algn="r" eaLnBrk="1" hangingPunct="1"/>
              <a:t>83</a:t>
            </a:fld>
            <a:endParaRPr lang="en-US" altLang="en-US" sz="1300">
              <a:latin typeface="Calibri" pitchFamily="34" charset="0"/>
              <a:cs typeface="Arial" charset="0"/>
            </a:endParaRPr>
          </a:p>
        </p:txBody>
      </p:sp>
      <p:sp>
        <p:nvSpPr>
          <p:cNvPr id="53251" name="Rectangle 2"/>
          <p:cNvSpPr>
            <a:spLocks noGrp="1" noRot="1" noChangeAspect="1" noChangeArrowheads="1" noTextEdit="1"/>
          </p:cNvSpPr>
          <p:nvPr>
            <p:ph type="sldImg"/>
          </p:nvPr>
        </p:nvSpPr>
        <p:spPr>
          <a:xfrm>
            <a:off x="1143000" y="687388"/>
            <a:ext cx="4572000" cy="3429000"/>
          </a:xfrm>
          <a:ln/>
          <a:extLst>
            <a:ext uri="{909E8E84-426E-40DD-AFC4-6F175D3DCCD1}">
              <a14:hiddenFill xmlns:a14="http://schemas.microsoft.com/office/drawing/2010/main">
                <a:noFill/>
              </a14:hiddenFill>
            </a:ext>
          </a:extLst>
        </p:spPr>
      </p:sp>
      <p:sp>
        <p:nvSpPr>
          <p:cNvPr id="53252" name="Rectangle 3"/>
          <p:cNvSpPr>
            <a:spLocks noGrp="1" noChangeArrowheads="1"/>
          </p:cNvSpPr>
          <p:nvPr>
            <p:ph type="body" idx="1"/>
          </p:nvPr>
        </p:nvSpPr>
        <p:spPr>
          <a:xfrm>
            <a:off x="685800" y="4343400"/>
            <a:ext cx="5486400" cy="4113213"/>
          </a:xfrm>
        </p:spPr>
        <p:txBody>
          <a:bodyPr lIns="91430" tIns="45715" rIns="91430" bIns="45715"/>
          <a:lstStyle/>
          <a:p>
            <a:pPr>
              <a:spcBef>
                <a:spcPct val="0"/>
              </a:spcBef>
            </a:pP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493F011-3F68-479B-92C8-58AFC195BE0C}" type="slidenum">
              <a:rPr lang="en-US"/>
              <a:pPr/>
              <a:t>86</a:t>
            </a:fld>
            <a:endParaRPr lang="en-US"/>
          </a:p>
        </p:txBody>
      </p:sp>
      <p:sp>
        <p:nvSpPr>
          <p:cNvPr id="53250" name="Rectangle 7"/>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6E1794C0-2E56-4761-958E-D9C778D98A34}" type="slidenum">
              <a:rPr lang="en-US" altLang="en-US" sz="1300">
                <a:latin typeface="Calibri" pitchFamily="34" charset="0"/>
                <a:cs typeface="Arial" charset="0"/>
              </a:rPr>
              <a:pPr algn="r" eaLnBrk="1" hangingPunct="1"/>
              <a:t>86</a:t>
            </a:fld>
            <a:endParaRPr lang="en-US" altLang="en-US" sz="1300">
              <a:latin typeface="Calibri" pitchFamily="34" charset="0"/>
              <a:cs typeface="Arial" charset="0"/>
            </a:endParaRPr>
          </a:p>
        </p:txBody>
      </p:sp>
      <p:sp>
        <p:nvSpPr>
          <p:cNvPr id="53251" name="Rectangle 2"/>
          <p:cNvSpPr>
            <a:spLocks noGrp="1" noRot="1" noChangeAspect="1" noChangeArrowheads="1" noTextEdit="1"/>
          </p:cNvSpPr>
          <p:nvPr>
            <p:ph type="sldImg"/>
          </p:nvPr>
        </p:nvSpPr>
        <p:spPr>
          <a:xfrm>
            <a:off x="1143000" y="687388"/>
            <a:ext cx="4572000" cy="3429000"/>
          </a:xfrm>
          <a:ln/>
          <a:extLst>
            <a:ext uri="{909E8E84-426E-40DD-AFC4-6F175D3DCCD1}">
              <a14:hiddenFill xmlns:a14="http://schemas.microsoft.com/office/drawing/2010/main">
                <a:noFill/>
              </a14:hiddenFill>
            </a:ext>
          </a:extLst>
        </p:spPr>
      </p:sp>
      <p:sp>
        <p:nvSpPr>
          <p:cNvPr id="53252" name="Rectangle 3"/>
          <p:cNvSpPr>
            <a:spLocks noGrp="1" noChangeArrowheads="1"/>
          </p:cNvSpPr>
          <p:nvPr>
            <p:ph type="body" idx="1"/>
          </p:nvPr>
        </p:nvSpPr>
        <p:spPr>
          <a:xfrm>
            <a:off x="685800" y="4343400"/>
            <a:ext cx="5486400" cy="4113213"/>
          </a:xfrm>
        </p:spPr>
        <p:txBody>
          <a:bodyPr lIns="91430" tIns="45715" rIns="91430" bIns="45715"/>
          <a:lstStyle/>
          <a:p>
            <a:pPr>
              <a:spcBef>
                <a:spcPct val="0"/>
              </a:spcBef>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1BA5DBA-E5E6-499A-A606-47083EC4C25D}" type="slidenum">
              <a:rPr lang="en-US"/>
              <a:pPr/>
              <a:t>49</a:t>
            </a:fld>
            <a:endParaRPr lang="en-US"/>
          </a:p>
        </p:txBody>
      </p:sp>
      <p:sp>
        <p:nvSpPr>
          <p:cNvPr id="51202" name="Slide Image Placeholder 1"/>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51203" name="Notes Placeholder 2"/>
          <p:cNvSpPr>
            <a:spLocks noGrp="1"/>
          </p:cNvSpPr>
          <p:nvPr>
            <p:ph type="body" idx="1"/>
          </p:nvPr>
        </p:nvSpPr>
        <p:spPr/>
        <p:txBody>
          <a:bodyPr/>
          <a:lstStyle/>
          <a:p>
            <a:pPr>
              <a:spcBef>
                <a:spcPct val="0"/>
              </a:spcBef>
            </a:pPr>
            <a:endParaRPr lang="en-US"/>
          </a:p>
        </p:txBody>
      </p:sp>
      <p:sp>
        <p:nvSpPr>
          <p:cNvPr id="12595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eaLnBrk="1" hangingPunct="1">
              <a:defRPr/>
            </a:pPr>
            <a:fld id="{CB570E2F-57B0-48E3-BF10-7A3094AA6310}" type="slidenum">
              <a:rPr lang="en-US" sz="1200">
                <a:latin typeface="+mn-lt"/>
              </a:rPr>
              <a:pPr algn="r" eaLnBrk="1" hangingPunct="1">
                <a:defRPr/>
              </a:pPr>
              <a:t>49</a:t>
            </a:fld>
            <a:endParaRPr lang="en-US" sz="1200">
              <a:latin typeface="+mn-l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493F011-3F68-479B-92C8-58AFC195BE0C}" type="slidenum">
              <a:rPr lang="en-US"/>
              <a:pPr/>
              <a:t>88</a:t>
            </a:fld>
            <a:endParaRPr lang="en-US"/>
          </a:p>
        </p:txBody>
      </p:sp>
      <p:sp>
        <p:nvSpPr>
          <p:cNvPr id="53250" name="Rectangle 7"/>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6E1794C0-2E56-4761-958E-D9C778D98A34}" type="slidenum">
              <a:rPr lang="en-US" altLang="en-US" sz="1300">
                <a:latin typeface="Calibri" pitchFamily="34" charset="0"/>
                <a:cs typeface="Arial" charset="0"/>
              </a:rPr>
              <a:pPr algn="r" eaLnBrk="1" hangingPunct="1"/>
              <a:t>88</a:t>
            </a:fld>
            <a:endParaRPr lang="en-US" altLang="en-US" sz="1300">
              <a:latin typeface="Calibri" pitchFamily="34" charset="0"/>
              <a:cs typeface="Arial" charset="0"/>
            </a:endParaRPr>
          </a:p>
        </p:txBody>
      </p:sp>
      <p:sp>
        <p:nvSpPr>
          <p:cNvPr id="53251" name="Rectangle 2"/>
          <p:cNvSpPr>
            <a:spLocks noGrp="1" noRot="1" noChangeAspect="1" noChangeArrowheads="1" noTextEdit="1"/>
          </p:cNvSpPr>
          <p:nvPr>
            <p:ph type="sldImg"/>
          </p:nvPr>
        </p:nvSpPr>
        <p:spPr>
          <a:xfrm>
            <a:off x="1143000" y="687388"/>
            <a:ext cx="4572000" cy="3429000"/>
          </a:xfrm>
          <a:ln/>
          <a:extLst>
            <a:ext uri="{909E8E84-426E-40DD-AFC4-6F175D3DCCD1}">
              <a14:hiddenFill xmlns:a14="http://schemas.microsoft.com/office/drawing/2010/main">
                <a:noFill/>
              </a14:hiddenFill>
            </a:ext>
          </a:extLst>
        </p:spPr>
      </p:sp>
      <p:sp>
        <p:nvSpPr>
          <p:cNvPr id="53252" name="Rectangle 3"/>
          <p:cNvSpPr>
            <a:spLocks noGrp="1" noChangeArrowheads="1"/>
          </p:cNvSpPr>
          <p:nvPr>
            <p:ph type="body" idx="1"/>
          </p:nvPr>
        </p:nvSpPr>
        <p:spPr>
          <a:xfrm>
            <a:off x="685800" y="4343400"/>
            <a:ext cx="5486400" cy="4113213"/>
          </a:xfrm>
        </p:spPr>
        <p:txBody>
          <a:bodyPr lIns="91430" tIns="45715" rIns="91430" bIns="45715"/>
          <a:lstStyle/>
          <a:p>
            <a:pPr>
              <a:spcBef>
                <a:spcPct val="0"/>
              </a:spcBef>
            </a:pP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493F011-3F68-479B-92C8-58AFC195BE0C}" type="slidenum">
              <a:rPr lang="en-US"/>
              <a:pPr/>
              <a:t>90</a:t>
            </a:fld>
            <a:endParaRPr lang="en-US"/>
          </a:p>
        </p:txBody>
      </p:sp>
      <p:sp>
        <p:nvSpPr>
          <p:cNvPr id="53250" name="Rectangle 7"/>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6E1794C0-2E56-4761-958E-D9C778D98A34}" type="slidenum">
              <a:rPr lang="en-US" altLang="en-US" sz="1300">
                <a:latin typeface="Calibri" pitchFamily="34" charset="0"/>
                <a:cs typeface="Arial" charset="0"/>
              </a:rPr>
              <a:pPr algn="r" eaLnBrk="1" hangingPunct="1"/>
              <a:t>90</a:t>
            </a:fld>
            <a:endParaRPr lang="en-US" altLang="en-US" sz="1300">
              <a:latin typeface="Calibri" pitchFamily="34" charset="0"/>
              <a:cs typeface="Arial" charset="0"/>
            </a:endParaRPr>
          </a:p>
        </p:txBody>
      </p:sp>
      <p:sp>
        <p:nvSpPr>
          <p:cNvPr id="53251" name="Rectangle 2"/>
          <p:cNvSpPr>
            <a:spLocks noGrp="1" noRot="1" noChangeAspect="1" noChangeArrowheads="1" noTextEdit="1"/>
          </p:cNvSpPr>
          <p:nvPr>
            <p:ph type="sldImg"/>
          </p:nvPr>
        </p:nvSpPr>
        <p:spPr>
          <a:xfrm>
            <a:off x="1143000" y="687388"/>
            <a:ext cx="4572000" cy="3429000"/>
          </a:xfrm>
          <a:ln/>
          <a:extLst>
            <a:ext uri="{909E8E84-426E-40DD-AFC4-6F175D3DCCD1}">
              <a14:hiddenFill xmlns:a14="http://schemas.microsoft.com/office/drawing/2010/main">
                <a:noFill/>
              </a14:hiddenFill>
            </a:ext>
          </a:extLst>
        </p:spPr>
      </p:sp>
      <p:sp>
        <p:nvSpPr>
          <p:cNvPr id="53252" name="Rectangle 3"/>
          <p:cNvSpPr>
            <a:spLocks noGrp="1" noChangeArrowheads="1"/>
          </p:cNvSpPr>
          <p:nvPr>
            <p:ph type="body" idx="1"/>
          </p:nvPr>
        </p:nvSpPr>
        <p:spPr>
          <a:xfrm>
            <a:off x="685800" y="4343400"/>
            <a:ext cx="5486400" cy="4113213"/>
          </a:xfrm>
        </p:spPr>
        <p:txBody>
          <a:bodyPr lIns="91430" tIns="45715" rIns="91430" bIns="45715"/>
          <a:lstStyle/>
          <a:p>
            <a:pPr>
              <a:spcBef>
                <a:spcPct val="0"/>
              </a:spcBef>
            </a:pP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493F011-3F68-479B-92C8-58AFC195BE0C}" type="slidenum">
              <a:rPr lang="en-US"/>
              <a:pPr/>
              <a:t>92</a:t>
            </a:fld>
            <a:endParaRPr lang="en-US"/>
          </a:p>
        </p:txBody>
      </p:sp>
      <p:sp>
        <p:nvSpPr>
          <p:cNvPr id="53250" name="Rectangle 7"/>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6E1794C0-2E56-4761-958E-D9C778D98A34}" type="slidenum">
              <a:rPr lang="en-US" altLang="en-US" sz="1300">
                <a:latin typeface="Calibri" pitchFamily="34" charset="0"/>
                <a:cs typeface="Arial" charset="0"/>
              </a:rPr>
              <a:pPr algn="r" eaLnBrk="1" hangingPunct="1"/>
              <a:t>92</a:t>
            </a:fld>
            <a:endParaRPr lang="en-US" altLang="en-US" sz="1300">
              <a:latin typeface="Calibri" pitchFamily="34" charset="0"/>
              <a:cs typeface="Arial" charset="0"/>
            </a:endParaRPr>
          </a:p>
        </p:txBody>
      </p:sp>
      <p:sp>
        <p:nvSpPr>
          <p:cNvPr id="53251" name="Rectangle 2"/>
          <p:cNvSpPr>
            <a:spLocks noGrp="1" noRot="1" noChangeAspect="1" noChangeArrowheads="1" noTextEdit="1"/>
          </p:cNvSpPr>
          <p:nvPr>
            <p:ph type="sldImg"/>
          </p:nvPr>
        </p:nvSpPr>
        <p:spPr>
          <a:xfrm>
            <a:off x="1143000" y="687388"/>
            <a:ext cx="4572000" cy="3429000"/>
          </a:xfrm>
          <a:ln/>
          <a:extLst>
            <a:ext uri="{909E8E84-426E-40DD-AFC4-6F175D3DCCD1}">
              <a14:hiddenFill xmlns:a14="http://schemas.microsoft.com/office/drawing/2010/main">
                <a:noFill/>
              </a14:hiddenFill>
            </a:ext>
          </a:extLst>
        </p:spPr>
      </p:sp>
      <p:sp>
        <p:nvSpPr>
          <p:cNvPr id="53252" name="Rectangle 3"/>
          <p:cNvSpPr>
            <a:spLocks noGrp="1" noChangeArrowheads="1"/>
          </p:cNvSpPr>
          <p:nvPr>
            <p:ph type="body" idx="1"/>
          </p:nvPr>
        </p:nvSpPr>
        <p:spPr>
          <a:xfrm>
            <a:off x="685800" y="4343400"/>
            <a:ext cx="5486400" cy="4113213"/>
          </a:xfrm>
        </p:spPr>
        <p:txBody>
          <a:bodyPr lIns="91430" tIns="45715" rIns="91430" bIns="45715"/>
          <a:lstStyle/>
          <a:p>
            <a:pPr>
              <a:spcBef>
                <a:spcPct val="0"/>
              </a:spcBef>
            </a:pP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493F011-3F68-479B-92C8-58AFC195BE0C}" type="slidenum">
              <a:rPr lang="en-US"/>
              <a:pPr/>
              <a:t>94</a:t>
            </a:fld>
            <a:endParaRPr lang="en-US"/>
          </a:p>
        </p:txBody>
      </p:sp>
      <p:sp>
        <p:nvSpPr>
          <p:cNvPr id="53250" name="Rectangle 7"/>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6E1794C0-2E56-4761-958E-D9C778D98A34}" type="slidenum">
              <a:rPr lang="en-US" altLang="en-US" sz="1300">
                <a:latin typeface="Calibri" pitchFamily="34" charset="0"/>
                <a:cs typeface="Arial" charset="0"/>
              </a:rPr>
              <a:pPr algn="r" eaLnBrk="1" hangingPunct="1"/>
              <a:t>94</a:t>
            </a:fld>
            <a:endParaRPr lang="en-US" altLang="en-US" sz="1300">
              <a:latin typeface="Calibri" pitchFamily="34" charset="0"/>
              <a:cs typeface="Arial" charset="0"/>
            </a:endParaRPr>
          </a:p>
        </p:txBody>
      </p:sp>
      <p:sp>
        <p:nvSpPr>
          <p:cNvPr id="53251" name="Rectangle 2"/>
          <p:cNvSpPr>
            <a:spLocks noGrp="1" noRot="1" noChangeAspect="1" noChangeArrowheads="1" noTextEdit="1"/>
          </p:cNvSpPr>
          <p:nvPr>
            <p:ph type="sldImg"/>
          </p:nvPr>
        </p:nvSpPr>
        <p:spPr>
          <a:xfrm>
            <a:off x="1143000" y="687388"/>
            <a:ext cx="4572000" cy="3429000"/>
          </a:xfrm>
          <a:ln/>
          <a:extLst>
            <a:ext uri="{909E8E84-426E-40DD-AFC4-6F175D3DCCD1}">
              <a14:hiddenFill xmlns:a14="http://schemas.microsoft.com/office/drawing/2010/main">
                <a:noFill/>
              </a14:hiddenFill>
            </a:ext>
          </a:extLst>
        </p:spPr>
      </p:sp>
      <p:sp>
        <p:nvSpPr>
          <p:cNvPr id="53252" name="Rectangle 3"/>
          <p:cNvSpPr>
            <a:spLocks noGrp="1" noChangeArrowheads="1"/>
          </p:cNvSpPr>
          <p:nvPr>
            <p:ph type="body" idx="1"/>
          </p:nvPr>
        </p:nvSpPr>
        <p:spPr>
          <a:xfrm>
            <a:off x="685800" y="4343400"/>
            <a:ext cx="5486400" cy="4113213"/>
          </a:xfrm>
        </p:spPr>
        <p:txBody>
          <a:bodyPr lIns="91430" tIns="45715" rIns="91430" bIns="45715"/>
          <a:lstStyle/>
          <a:p>
            <a:pPr>
              <a:spcBef>
                <a:spcPct val="0"/>
              </a:spcBef>
            </a:pP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493F011-3F68-479B-92C8-58AFC195BE0C}" type="slidenum">
              <a:rPr lang="en-US"/>
              <a:pPr/>
              <a:t>96</a:t>
            </a:fld>
            <a:endParaRPr lang="en-US"/>
          </a:p>
        </p:txBody>
      </p:sp>
      <p:sp>
        <p:nvSpPr>
          <p:cNvPr id="53250" name="Rectangle 7"/>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6E1794C0-2E56-4761-958E-D9C778D98A34}" type="slidenum">
              <a:rPr lang="en-US" altLang="en-US" sz="1300">
                <a:latin typeface="Calibri" pitchFamily="34" charset="0"/>
                <a:cs typeface="Arial" charset="0"/>
              </a:rPr>
              <a:pPr algn="r" eaLnBrk="1" hangingPunct="1"/>
              <a:t>96</a:t>
            </a:fld>
            <a:endParaRPr lang="en-US" altLang="en-US" sz="1300">
              <a:latin typeface="Calibri" pitchFamily="34" charset="0"/>
              <a:cs typeface="Arial" charset="0"/>
            </a:endParaRPr>
          </a:p>
        </p:txBody>
      </p:sp>
      <p:sp>
        <p:nvSpPr>
          <p:cNvPr id="53251" name="Rectangle 2"/>
          <p:cNvSpPr>
            <a:spLocks noGrp="1" noRot="1" noChangeAspect="1" noChangeArrowheads="1" noTextEdit="1"/>
          </p:cNvSpPr>
          <p:nvPr>
            <p:ph type="sldImg"/>
          </p:nvPr>
        </p:nvSpPr>
        <p:spPr>
          <a:xfrm>
            <a:off x="1143000" y="687388"/>
            <a:ext cx="4572000" cy="3429000"/>
          </a:xfrm>
          <a:ln/>
          <a:extLst>
            <a:ext uri="{909E8E84-426E-40DD-AFC4-6F175D3DCCD1}">
              <a14:hiddenFill xmlns:a14="http://schemas.microsoft.com/office/drawing/2010/main">
                <a:noFill/>
              </a14:hiddenFill>
            </a:ext>
          </a:extLst>
        </p:spPr>
      </p:sp>
      <p:sp>
        <p:nvSpPr>
          <p:cNvPr id="53252" name="Rectangle 3"/>
          <p:cNvSpPr>
            <a:spLocks noGrp="1" noChangeArrowheads="1"/>
          </p:cNvSpPr>
          <p:nvPr>
            <p:ph type="body" idx="1"/>
          </p:nvPr>
        </p:nvSpPr>
        <p:spPr>
          <a:xfrm>
            <a:off x="685800" y="4343400"/>
            <a:ext cx="5486400" cy="4113213"/>
          </a:xfrm>
        </p:spPr>
        <p:txBody>
          <a:bodyPr lIns="91430" tIns="45715" rIns="91430" bIns="45715"/>
          <a:lstStyle/>
          <a:p>
            <a:pPr>
              <a:spcBef>
                <a:spcPct val="0"/>
              </a:spcBef>
            </a:pP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493F011-3F68-479B-92C8-58AFC195BE0C}" type="slidenum">
              <a:rPr lang="en-US"/>
              <a:pPr/>
              <a:t>98</a:t>
            </a:fld>
            <a:endParaRPr lang="en-US"/>
          </a:p>
        </p:txBody>
      </p:sp>
      <p:sp>
        <p:nvSpPr>
          <p:cNvPr id="53250" name="Rectangle 7"/>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6E1794C0-2E56-4761-958E-D9C778D98A34}" type="slidenum">
              <a:rPr lang="en-US" altLang="en-US" sz="1300">
                <a:latin typeface="Calibri" pitchFamily="34" charset="0"/>
                <a:cs typeface="Arial" charset="0"/>
              </a:rPr>
              <a:pPr algn="r" eaLnBrk="1" hangingPunct="1"/>
              <a:t>98</a:t>
            </a:fld>
            <a:endParaRPr lang="en-US" altLang="en-US" sz="1300">
              <a:latin typeface="Calibri" pitchFamily="34" charset="0"/>
              <a:cs typeface="Arial" charset="0"/>
            </a:endParaRPr>
          </a:p>
        </p:txBody>
      </p:sp>
      <p:sp>
        <p:nvSpPr>
          <p:cNvPr id="53251" name="Rectangle 2"/>
          <p:cNvSpPr>
            <a:spLocks noGrp="1" noRot="1" noChangeAspect="1" noChangeArrowheads="1" noTextEdit="1"/>
          </p:cNvSpPr>
          <p:nvPr>
            <p:ph type="sldImg"/>
          </p:nvPr>
        </p:nvSpPr>
        <p:spPr>
          <a:xfrm>
            <a:off x="1143000" y="687388"/>
            <a:ext cx="4572000" cy="3429000"/>
          </a:xfrm>
          <a:ln/>
          <a:extLst>
            <a:ext uri="{909E8E84-426E-40DD-AFC4-6F175D3DCCD1}">
              <a14:hiddenFill xmlns:a14="http://schemas.microsoft.com/office/drawing/2010/main">
                <a:noFill/>
              </a14:hiddenFill>
            </a:ext>
          </a:extLst>
        </p:spPr>
      </p:sp>
      <p:sp>
        <p:nvSpPr>
          <p:cNvPr id="53252" name="Rectangle 3"/>
          <p:cNvSpPr>
            <a:spLocks noGrp="1" noChangeArrowheads="1"/>
          </p:cNvSpPr>
          <p:nvPr>
            <p:ph type="body" idx="1"/>
          </p:nvPr>
        </p:nvSpPr>
        <p:spPr>
          <a:xfrm>
            <a:off x="685800" y="4343400"/>
            <a:ext cx="5486400" cy="4113213"/>
          </a:xfrm>
        </p:spPr>
        <p:txBody>
          <a:bodyPr lIns="91430" tIns="45715" rIns="91430" bIns="45715"/>
          <a:lstStyle/>
          <a:p>
            <a:pPr>
              <a:spcBef>
                <a:spcPct val="0"/>
              </a:spcBef>
            </a:pP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C3DA63-3B2B-4C24-865B-11A2004B2294}" type="slidenum">
              <a:rPr lang="en-US" smtClean="0"/>
              <a:t>99</a:t>
            </a:fld>
            <a:endParaRPr lang="en-US"/>
          </a:p>
        </p:txBody>
      </p:sp>
    </p:spTree>
    <p:extLst>
      <p:ext uri="{BB962C8B-B14F-4D97-AF65-F5344CB8AC3E}">
        <p14:creationId xmlns:p14="http://schemas.microsoft.com/office/powerpoint/2010/main" val="2797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493F011-3F68-479B-92C8-58AFC195BE0C}" type="slidenum">
              <a:rPr lang="en-US"/>
              <a:pPr/>
              <a:t>50</a:t>
            </a:fld>
            <a:endParaRPr lang="en-US"/>
          </a:p>
        </p:txBody>
      </p:sp>
      <p:sp>
        <p:nvSpPr>
          <p:cNvPr id="53250" name="Rectangle 7"/>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6E1794C0-2E56-4761-958E-D9C778D98A34}" type="slidenum">
              <a:rPr lang="en-US" altLang="en-US" sz="1300">
                <a:latin typeface="Calibri" pitchFamily="34" charset="0"/>
                <a:cs typeface="Arial" charset="0"/>
              </a:rPr>
              <a:pPr algn="r" eaLnBrk="1" hangingPunct="1"/>
              <a:t>50</a:t>
            </a:fld>
            <a:endParaRPr lang="en-US" altLang="en-US" sz="1300">
              <a:latin typeface="Calibri" pitchFamily="34" charset="0"/>
              <a:cs typeface="Arial" charset="0"/>
            </a:endParaRPr>
          </a:p>
        </p:txBody>
      </p:sp>
      <p:sp>
        <p:nvSpPr>
          <p:cNvPr id="53251" name="Rectangle 2"/>
          <p:cNvSpPr>
            <a:spLocks noGrp="1" noRot="1" noChangeAspect="1" noChangeArrowheads="1" noTextEdit="1"/>
          </p:cNvSpPr>
          <p:nvPr>
            <p:ph type="sldImg"/>
          </p:nvPr>
        </p:nvSpPr>
        <p:spPr>
          <a:xfrm>
            <a:off x="1143000" y="687388"/>
            <a:ext cx="4572000" cy="3429000"/>
          </a:xfrm>
          <a:ln/>
          <a:extLst>
            <a:ext uri="{909E8E84-426E-40DD-AFC4-6F175D3DCCD1}">
              <a14:hiddenFill xmlns:a14="http://schemas.microsoft.com/office/drawing/2010/main">
                <a:noFill/>
              </a14:hiddenFill>
            </a:ext>
          </a:extLst>
        </p:spPr>
      </p:sp>
      <p:sp>
        <p:nvSpPr>
          <p:cNvPr id="53252" name="Rectangle 3"/>
          <p:cNvSpPr>
            <a:spLocks noGrp="1" noChangeArrowheads="1"/>
          </p:cNvSpPr>
          <p:nvPr>
            <p:ph type="body" idx="1"/>
          </p:nvPr>
        </p:nvSpPr>
        <p:spPr>
          <a:xfrm>
            <a:off x="685800" y="4343400"/>
            <a:ext cx="5486400" cy="4113213"/>
          </a:xfrm>
        </p:spPr>
        <p:txBody>
          <a:bodyPr lIns="91430" tIns="45715" rIns="91430" bIns="45715"/>
          <a:lstStyle/>
          <a:p>
            <a:pPr>
              <a:spcBef>
                <a:spcPct val="0"/>
              </a:spcBef>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493F011-3F68-479B-92C8-58AFC195BE0C}" type="slidenum">
              <a:rPr lang="en-US"/>
              <a:pPr/>
              <a:t>55</a:t>
            </a:fld>
            <a:endParaRPr lang="en-US"/>
          </a:p>
        </p:txBody>
      </p:sp>
      <p:sp>
        <p:nvSpPr>
          <p:cNvPr id="53250" name="Rectangle 7"/>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6E1794C0-2E56-4761-958E-D9C778D98A34}" type="slidenum">
              <a:rPr lang="en-US" altLang="en-US" sz="1300">
                <a:latin typeface="Calibri" pitchFamily="34" charset="0"/>
                <a:cs typeface="Arial" charset="0"/>
              </a:rPr>
              <a:pPr algn="r" eaLnBrk="1" hangingPunct="1"/>
              <a:t>55</a:t>
            </a:fld>
            <a:endParaRPr lang="en-US" altLang="en-US" sz="1300">
              <a:latin typeface="Calibri" pitchFamily="34" charset="0"/>
              <a:cs typeface="Arial" charset="0"/>
            </a:endParaRPr>
          </a:p>
        </p:txBody>
      </p:sp>
      <p:sp>
        <p:nvSpPr>
          <p:cNvPr id="53251" name="Rectangle 2"/>
          <p:cNvSpPr>
            <a:spLocks noGrp="1" noRot="1" noChangeAspect="1" noChangeArrowheads="1" noTextEdit="1"/>
          </p:cNvSpPr>
          <p:nvPr>
            <p:ph type="sldImg"/>
          </p:nvPr>
        </p:nvSpPr>
        <p:spPr>
          <a:xfrm>
            <a:off x="1143000" y="687388"/>
            <a:ext cx="4572000" cy="3429000"/>
          </a:xfrm>
          <a:ln/>
          <a:extLst>
            <a:ext uri="{909E8E84-426E-40DD-AFC4-6F175D3DCCD1}">
              <a14:hiddenFill xmlns:a14="http://schemas.microsoft.com/office/drawing/2010/main">
                <a:noFill/>
              </a14:hiddenFill>
            </a:ext>
          </a:extLst>
        </p:spPr>
      </p:sp>
      <p:sp>
        <p:nvSpPr>
          <p:cNvPr id="53252" name="Rectangle 3"/>
          <p:cNvSpPr>
            <a:spLocks noGrp="1" noChangeArrowheads="1"/>
          </p:cNvSpPr>
          <p:nvPr>
            <p:ph type="body" idx="1"/>
          </p:nvPr>
        </p:nvSpPr>
        <p:spPr>
          <a:xfrm>
            <a:off x="685800" y="4343400"/>
            <a:ext cx="5486400" cy="4113213"/>
          </a:xfrm>
        </p:spPr>
        <p:txBody>
          <a:bodyPr lIns="91430" tIns="45715" rIns="91430" bIns="45715"/>
          <a:lstStyle/>
          <a:p>
            <a:pPr>
              <a:spcBef>
                <a:spcPct val="0"/>
              </a:spcBef>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493F011-3F68-479B-92C8-58AFC195BE0C}" type="slidenum">
              <a:rPr lang="en-US"/>
              <a:pPr/>
              <a:t>58</a:t>
            </a:fld>
            <a:endParaRPr lang="en-US"/>
          </a:p>
        </p:txBody>
      </p:sp>
      <p:sp>
        <p:nvSpPr>
          <p:cNvPr id="53250" name="Rectangle 7"/>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6E1794C0-2E56-4761-958E-D9C778D98A34}" type="slidenum">
              <a:rPr lang="en-US" altLang="en-US" sz="1300">
                <a:latin typeface="Calibri" pitchFamily="34" charset="0"/>
                <a:cs typeface="Arial" charset="0"/>
              </a:rPr>
              <a:pPr algn="r" eaLnBrk="1" hangingPunct="1"/>
              <a:t>58</a:t>
            </a:fld>
            <a:endParaRPr lang="en-US" altLang="en-US" sz="1300">
              <a:latin typeface="Calibri" pitchFamily="34" charset="0"/>
              <a:cs typeface="Arial" charset="0"/>
            </a:endParaRPr>
          </a:p>
        </p:txBody>
      </p:sp>
      <p:sp>
        <p:nvSpPr>
          <p:cNvPr id="53251" name="Rectangle 2"/>
          <p:cNvSpPr>
            <a:spLocks noGrp="1" noRot="1" noChangeAspect="1" noChangeArrowheads="1" noTextEdit="1"/>
          </p:cNvSpPr>
          <p:nvPr>
            <p:ph type="sldImg"/>
          </p:nvPr>
        </p:nvSpPr>
        <p:spPr>
          <a:xfrm>
            <a:off x="1143000" y="687388"/>
            <a:ext cx="4572000" cy="3429000"/>
          </a:xfrm>
          <a:ln/>
          <a:extLst>
            <a:ext uri="{909E8E84-426E-40DD-AFC4-6F175D3DCCD1}">
              <a14:hiddenFill xmlns:a14="http://schemas.microsoft.com/office/drawing/2010/main">
                <a:noFill/>
              </a14:hiddenFill>
            </a:ext>
          </a:extLst>
        </p:spPr>
      </p:sp>
      <p:sp>
        <p:nvSpPr>
          <p:cNvPr id="53252" name="Rectangle 3"/>
          <p:cNvSpPr>
            <a:spLocks noGrp="1" noChangeArrowheads="1"/>
          </p:cNvSpPr>
          <p:nvPr>
            <p:ph type="body" idx="1"/>
          </p:nvPr>
        </p:nvSpPr>
        <p:spPr>
          <a:xfrm>
            <a:off x="685800" y="4343400"/>
            <a:ext cx="5486400" cy="4113213"/>
          </a:xfrm>
        </p:spPr>
        <p:txBody>
          <a:bodyPr lIns="91430" tIns="45715" rIns="91430" bIns="45715"/>
          <a:lstStyle/>
          <a:p>
            <a:pPr>
              <a:spcBef>
                <a:spcPct val="0"/>
              </a:spcBef>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493F011-3F68-479B-92C8-58AFC195BE0C}" type="slidenum">
              <a:rPr lang="en-US"/>
              <a:pPr/>
              <a:t>59</a:t>
            </a:fld>
            <a:endParaRPr lang="en-US"/>
          </a:p>
        </p:txBody>
      </p:sp>
      <p:sp>
        <p:nvSpPr>
          <p:cNvPr id="53250" name="Rectangle 7"/>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6E1794C0-2E56-4761-958E-D9C778D98A34}" type="slidenum">
              <a:rPr lang="en-US" altLang="en-US" sz="1300">
                <a:latin typeface="Calibri" pitchFamily="34" charset="0"/>
                <a:cs typeface="Arial" charset="0"/>
              </a:rPr>
              <a:pPr algn="r" eaLnBrk="1" hangingPunct="1"/>
              <a:t>59</a:t>
            </a:fld>
            <a:endParaRPr lang="en-US" altLang="en-US" sz="1300">
              <a:latin typeface="Calibri" pitchFamily="34" charset="0"/>
              <a:cs typeface="Arial" charset="0"/>
            </a:endParaRPr>
          </a:p>
        </p:txBody>
      </p:sp>
      <p:sp>
        <p:nvSpPr>
          <p:cNvPr id="53251" name="Rectangle 2"/>
          <p:cNvSpPr>
            <a:spLocks noGrp="1" noRot="1" noChangeAspect="1" noChangeArrowheads="1" noTextEdit="1"/>
          </p:cNvSpPr>
          <p:nvPr>
            <p:ph type="sldImg"/>
          </p:nvPr>
        </p:nvSpPr>
        <p:spPr>
          <a:xfrm>
            <a:off x="1143000" y="687388"/>
            <a:ext cx="4572000" cy="3429000"/>
          </a:xfrm>
          <a:ln/>
          <a:extLst>
            <a:ext uri="{909E8E84-426E-40DD-AFC4-6F175D3DCCD1}">
              <a14:hiddenFill xmlns:a14="http://schemas.microsoft.com/office/drawing/2010/main">
                <a:noFill/>
              </a14:hiddenFill>
            </a:ext>
          </a:extLst>
        </p:spPr>
      </p:sp>
      <p:sp>
        <p:nvSpPr>
          <p:cNvPr id="53252" name="Rectangle 3"/>
          <p:cNvSpPr>
            <a:spLocks noGrp="1" noChangeArrowheads="1"/>
          </p:cNvSpPr>
          <p:nvPr>
            <p:ph type="body" idx="1"/>
          </p:nvPr>
        </p:nvSpPr>
        <p:spPr>
          <a:xfrm>
            <a:off x="685800" y="4343400"/>
            <a:ext cx="5486400" cy="4113213"/>
          </a:xfrm>
        </p:spPr>
        <p:txBody>
          <a:bodyPr lIns="91430" tIns="45715" rIns="91430" bIns="45715"/>
          <a:lstStyle/>
          <a:p>
            <a:pPr>
              <a:spcBef>
                <a:spcPct val="0"/>
              </a:spcBef>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493F011-3F68-479B-92C8-58AFC195BE0C}" type="slidenum">
              <a:rPr lang="en-US"/>
              <a:pPr/>
              <a:t>62</a:t>
            </a:fld>
            <a:endParaRPr lang="en-US"/>
          </a:p>
        </p:txBody>
      </p:sp>
      <p:sp>
        <p:nvSpPr>
          <p:cNvPr id="53250" name="Rectangle 7"/>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6E1794C0-2E56-4761-958E-D9C778D98A34}" type="slidenum">
              <a:rPr lang="en-US" altLang="en-US" sz="1300">
                <a:latin typeface="Calibri" pitchFamily="34" charset="0"/>
                <a:cs typeface="Arial" charset="0"/>
              </a:rPr>
              <a:pPr algn="r" eaLnBrk="1" hangingPunct="1"/>
              <a:t>62</a:t>
            </a:fld>
            <a:endParaRPr lang="en-US" altLang="en-US" sz="1300">
              <a:latin typeface="Calibri" pitchFamily="34" charset="0"/>
              <a:cs typeface="Arial" charset="0"/>
            </a:endParaRPr>
          </a:p>
        </p:txBody>
      </p:sp>
      <p:sp>
        <p:nvSpPr>
          <p:cNvPr id="53251" name="Rectangle 2"/>
          <p:cNvSpPr>
            <a:spLocks noGrp="1" noRot="1" noChangeAspect="1" noChangeArrowheads="1" noTextEdit="1"/>
          </p:cNvSpPr>
          <p:nvPr>
            <p:ph type="sldImg"/>
          </p:nvPr>
        </p:nvSpPr>
        <p:spPr>
          <a:xfrm>
            <a:off x="1143000" y="687388"/>
            <a:ext cx="4572000" cy="3429000"/>
          </a:xfrm>
          <a:ln/>
          <a:extLst>
            <a:ext uri="{909E8E84-426E-40DD-AFC4-6F175D3DCCD1}">
              <a14:hiddenFill xmlns:a14="http://schemas.microsoft.com/office/drawing/2010/main">
                <a:noFill/>
              </a14:hiddenFill>
            </a:ext>
          </a:extLst>
        </p:spPr>
      </p:sp>
      <p:sp>
        <p:nvSpPr>
          <p:cNvPr id="53252" name="Rectangle 3"/>
          <p:cNvSpPr>
            <a:spLocks noGrp="1" noChangeArrowheads="1"/>
          </p:cNvSpPr>
          <p:nvPr>
            <p:ph type="body" idx="1"/>
          </p:nvPr>
        </p:nvSpPr>
        <p:spPr>
          <a:xfrm>
            <a:off x="685800" y="4343400"/>
            <a:ext cx="5486400" cy="4113213"/>
          </a:xfrm>
        </p:spPr>
        <p:txBody>
          <a:bodyPr lIns="91430" tIns="45715" rIns="91430" bIns="45715"/>
          <a:lstStyle/>
          <a:p>
            <a:pPr>
              <a:spcBef>
                <a:spcPct val="0"/>
              </a:spcBef>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493F011-3F68-479B-92C8-58AFC195BE0C}" type="slidenum">
              <a:rPr lang="en-US"/>
              <a:pPr/>
              <a:t>63</a:t>
            </a:fld>
            <a:endParaRPr lang="en-US"/>
          </a:p>
        </p:txBody>
      </p:sp>
      <p:sp>
        <p:nvSpPr>
          <p:cNvPr id="53250" name="Rectangle 7"/>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6E1794C0-2E56-4761-958E-D9C778D98A34}" type="slidenum">
              <a:rPr lang="en-US" altLang="en-US" sz="1300">
                <a:latin typeface="Calibri" pitchFamily="34" charset="0"/>
                <a:cs typeface="Arial" charset="0"/>
              </a:rPr>
              <a:pPr algn="r" eaLnBrk="1" hangingPunct="1"/>
              <a:t>63</a:t>
            </a:fld>
            <a:endParaRPr lang="en-US" altLang="en-US" sz="1300">
              <a:latin typeface="Calibri" pitchFamily="34" charset="0"/>
              <a:cs typeface="Arial" charset="0"/>
            </a:endParaRPr>
          </a:p>
        </p:txBody>
      </p:sp>
      <p:sp>
        <p:nvSpPr>
          <p:cNvPr id="53251" name="Rectangle 2"/>
          <p:cNvSpPr>
            <a:spLocks noGrp="1" noRot="1" noChangeAspect="1" noChangeArrowheads="1" noTextEdit="1"/>
          </p:cNvSpPr>
          <p:nvPr>
            <p:ph type="sldImg"/>
          </p:nvPr>
        </p:nvSpPr>
        <p:spPr>
          <a:xfrm>
            <a:off x="1143000" y="687388"/>
            <a:ext cx="4572000" cy="3429000"/>
          </a:xfrm>
          <a:ln/>
          <a:extLst>
            <a:ext uri="{909E8E84-426E-40DD-AFC4-6F175D3DCCD1}">
              <a14:hiddenFill xmlns:a14="http://schemas.microsoft.com/office/drawing/2010/main">
                <a:noFill/>
              </a14:hiddenFill>
            </a:ext>
          </a:extLst>
        </p:spPr>
      </p:sp>
      <p:sp>
        <p:nvSpPr>
          <p:cNvPr id="53252" name="Rectangle 3"/>
          <p:cNvSpPr>
            <a:spLocks noGrp="1" noChangeArrowheads="1"/>
          </p:cNvSpPr>
          <p:nvPr>
            <p:ph type="body" idx="1"/>
          </p:nvPr>
        </p:nvSpPr>
        <p:spPr>
          <a:xfrm>
            <a:off x="685800" y="4343400"/>
            <a:ext cx="5486400" cy="4113213"/>
          </a:xfrm>
        </p:spPr>
        <p:txBody>
          <a:bodyPr lIns="91430" tIns="45715" rIns="91430" bIns="45715"/>
          <a:lstStyle/>
          <a:p>
            <a:pPr>
              <a:spcBef>
                <a:spcPct val="0"/>
              </a:spcBef>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493F011-3F68-479B-92C8-58AFC195BE0C}" type="slidenum">
              <a:rPr lang="en-US"/>
              <a:pPr/>
              <a:t>66</a:t>
            </a:fld>
            <a:endParaRPr lang="en-US"/>
          </a:p>
        </p:txBody>
      </p:sp>
      <p:sp>
        <p:nvSpPr>
          <p:cNvPr id="53250" name="Rectangle 7"/>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6E1794C0-2E56-4761-958E-D9C778D98A34}" type="slidenum">
              <a:rPr lang="en-US" altLang="en-US" sz="1300">
                <a:latin typeface="Calibri" pitchFamily="34" charset="0"/>
                <a:cs typeface="Arial" charset="0"/>
              </a:rPr>
              <a:pPr algn="r" eaLnBrk="1" hangingPunct="1"/>
              <a:t>66</a:t>
            </a:fld>
            <a:endParaRPr lang="en-US" altLang="en-US" sz="1300">
              <a:latin typeface="Calibri" pitchFamily="34" charset="0"/>
              <a:cs typeface="Arial" charset="0"/>
            </a:endParaRPr>
          </a:p>
        </p:txBody>
      </p:sp>
      <p:sp>
        <p:nvSpPr>
          <p:cNvPr id="53251" name="Rectangle 2"/>
          <p:cNvSpPr>
            <a:spLocks noGrp="1" noRot="1" noChangeAspect="1" noChangeArrowheads="1" noTextEdit="1"/>
          </p:cNvSpPr>
          <p:nvPr>
            <p:ph type="sldImg"/>
          </p:nvPr>
        </p:nvSpPr>
        <p:spPr>
          <a:xfrm>
            <a:off x="1143000" y="687388"/>
            <a:ext cx="4572000" cy="3429000"/>
          </a:xfrm>
          <a:ln/>
          <a:extLst>
            <a:ext uri="{909E8E84-426E-40DD-AFC4-6F175D3DCCD1}">
              <a14:hiddenFill xmlns:a14="http://schemas.microsoft.com/office/drawing/2010/main">
                <a:noFill/>
              </a14:hiddenFill>
            </a:ext>
          </a:extLst>
        </p:spPr>
      </p:sp>
      <p:sp>
        <p:nvSpPr>
          <p:cNvPr id="53252" name="Rectangle 3"/>
          <p:cNvSpPr>
            <a:spLocks noGrp="1" noChangeArrowheads="1"/>
          </p:cNvSpPr>
          <p:nvPr>
            <p:ph type="body" idx="1"/>
          </p:nvPr>
        </p:nvSpPr>
        <p:spPr>
          <a:xfrm>
            <a:off x="685800" y="4343400"/>
            <a:ext cx="5486400" cy="4113213"/>
          </a:xfrm>
        </p:spPr>
        <p:txBody>
          <a:bodyPr lIns="91430" tIns="45715" rIns="91430" bIns="45715"/>
          <a:lstStyle/>
          <a:p>
            <a:pPr>
              <a:spcBef>
                <a:spcPct val="0"/>
              </a:spcBef>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35C97D-D456-44CD-B06A-DC5DE745465D}" type="datetimeFigureOut">
              <a:rPr lang="en-US" smtClean="0"/>
              <a:t>09/09/2016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3B2CB9-4444-499B-BD66-F1EDEA82356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35C97D-D456-44CD-B06A-DC5DE745465D}" type="datetimeFigureOut">
              <a:rPr lang="en-US" smtClean="0"/>
              <a:t>09/09/2016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3B2CB9-4444-499B-BD66-F1EDEA82356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35C97D-D456-44CD-B06A-DC5DE745465D}" type="datetimeFigureOut">
              <a:rPr lang="en-US" smtClean="0"/>
              <a:t>09/09/2016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3B2CB9-4444-499B-BD66-F1EDEA82356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3795829D-2FEB-415B-BEA6-D9B2572A2CF3}"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99780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E0816F09-CC0E-4F87-B04F-693AA06541CB}" type="datetime1">
              <a:rPr lang="en-US"/>
              <a:pPr/>
              <a:t>09/09/2016</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0"/>
                <a:cs typeface="+mn-cs"/>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8D2E074D-3796-47FD-9DAE-19871079F81C}" type="slidenum">
              <a:rPr lang="en-US"/>
              <a:pPr/>
              <a:t>‹#›</a:t>
            </a:fld>
            <a:endParaRPr lang="en-US"/>
          </a:p>
        </p:txBody>
      </p:sp>
    </p:spTree>
    <p:extLst>
      <p:ext uri="{BB962C8B-B14F-4D97-AF65-F5344CB8AC3E}">
        <p14:creationId xmlns:p14="http://schemas.microsoft.com/office/powerpoint/2010/main" val="3575212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35C97D-D456-44CD-B06A-DC5DE745465D}" type="datetimeFigureOut">
              <a:rPr lang="en-US" smtClean="0"/>
              <a:t>09/09/2016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3B2CB9-4444-499B-BD66-F1EDEA82356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35C97D-D456-44CD-B06A-DC5DE745465D}" type="datetimeFigureOut">
              <a:rPr lang="en-US" smtClean="0"/>
              <a:t>09/09/2016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3B2CB9-4444-499B-BD66-F1EDEA82356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835C97D-D456-44CD-B06A-DC5DE745465D}" type="datetimeFigureOut">
              <a:rPr lang="en-US" smtClean="0"/>
              <a:t>09/09/2016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3B2CB9-4444-499B-BD66-F1EDEA82356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35C97D-D456-44CD-B06A-DC5DE745465D}" type="datetimeFigureOut">
              <a:rPr lang="en-US" smtClean="0"/>
              <a:t>09/09/2016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3B2CB9-4444-499B-BD66-F1EDEA82356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35C97D-D456-44CD-B06A-DC5DE745465D}" type="datetimeFigureOut">
              <a:rPr lang="en-US" smtClean="0"/>
              <a:t>09/09/2016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3B2CB9-4444-499B-BD66-F1EDEA82356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35C97D-D456-44CD-B06A-DC5DE745465D}" type="datetimeFigureOut">
              <a:rPr lang="en-US" smtClean="0"/>
              <a:t>09/09/2016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3B2CB9-4444-499B-BD66-F1EDEA82356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35C97D-D456-44CD-B06A-DC5DE745465D}" type="datetimeFigureOut">
              <a:rPr lang="en-US" smtClean="0"/>
              <a:t>09/09/2016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3B2CB9-4444-499B-BD66-F1EDEA82356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35C97D-D456-44CD-B06A-DC5DE745465D}" type="datetimeFigureOut">
              <a:rPr lang="en-US" smtClean="0"/>
              <a:t>09/09/2016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3B2CB9-4444-499B-BD66-F1EDEA823566}" type="slidenum">
              <a:rPr lang="en-US" smtClean="0"/>
              <a:t>‹#›</a:t>
            </a:fld>
            <a:endParaRPr lang="en-U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7835C97D-D456-44CD-B06A-DC5DE745465D}" type="datetimeFigureOut">
              <a:rPr lang="en-US" smtClean="0"/>
              <a:t>09/09/2016</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953B2CB9-4444-499B-BD66-F1EDEA82356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8.wm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8" Type="http://schemas.openxmlformats.org/officeDocument/2006/relationships/hyperlink" Target="http://www.challengingbehavior.org/" TargetMode="External"/><Relationship Id="rId3" Type="http://schemas.openxmlformats.org/officeDocument/2006/relationships/hyperlink" Target="http://doe.sd.gov/oess/specialed/index.asp" TargetMode="External"/><Relationship Id="rId7" Type="http://schemas.openxmlformats.org/officeDocument/2006/relationships/hyperlink" Target="http://www.behavioradvisor.com/" TargetMode="External"/><Relationship Id="rId12" Type="http://schemas.openxmlformats.org/officeDocument/2006/relationships/hyperlink" Target="mailto:Rebecca.cain@state.sd.us" TargetMode="External"/><Relationship Id="rId2" Type="http://schemas.openxmlformats.org/officeDocument/2006/relationships/hyperlink" Target="http://sdpbis.wikispaces.com/South+Dakota+PBIS" TargetMode="External"/><Relationship Id="rId1" Type="http://schemas.openxmlformats.org/officeDocument/2006/relationships/slideLayout" Target="../slideLayouts/slideLayout2.xml"/><Relationship Id="rId6" Type="http://schemas.openxmlformats.org/officeDocument/2006/relationships/hyperlink" Target="http://www.pbis.org/" TargetMode="External"/><Relationship Id="rId11" Type="http://schemas.openxmlformats.org/officeDocument/2006/relationships/hyperlink" Target="http://www.top20training.com/" TargetMode="External"/><Relationship Id="rId5" Type="http://schemas.openxmlformats.org/officeDocument/2006/relationships/hyperlink" Target="http://flpbs.fmhi.usf.edu/" TargetMode="External"/><Relationship Id="rId10" Type="http://schemas.openxmlformats.org/officeDocument/2006/relationships/hyperlink" Target="http://www.interventioncentral.org/" TargetMode="External"/><Relationship Id="rId4" Type="http://schemas.openxmlformats.org/officeDocument/2006/relationships/hyperlink" Target="http://www.pent.ca.gov/" TargetMode="External"/><Relationship Id="rId9" Type="http://schemas.openxmlformats.org/officeDocument/2006/relationships/hyperlink" Target="http://www.whatworksclearinghouse.co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image" Target="../media/image11.wmf"/><Relationship Id="rId1" Type="http://schemas.openxmlformats.org/officeDocument/2006/relationships/slideLayout" Target="../slideLayouts/slideLayout7.x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pent.ca.gov/"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www.pent.ca.gov/"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Writing Positive and Effective Behavior Support Plans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77147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52400" y="304800"/>
            <a:ext cx="8991600" cy="838200"/>
          </a:xfrm>
        </p:spPr>
        <p:txBody>
          <a:bodyPr>
            <a:normAutofit fontScale="90000"/>
          </a:bodyPr>
          <a:lstStyle/>
          <a:p>
            <a:pPr eaLnBrk="1" hangingPunct="1"/>
            <a:r>
              <a:rPr lang="en-US" sz="3600" dirty="0" smtClean="0">
                <a:ea typeface="ＭＳ Ｐゴシック" pitchFamily="34" charset="-128"/>
              </a:rPr>
              <a:t/>
            </a:r>
            <a:br>
              <a:rPr lang="en-US" sz="3600" dirty="0" smtClean="0">
                <a:ea typeface="ＭＳ Ｐゴシック" pitchFamily="34" charset="-128"/>
              </a:rPr>
            </a:br>
            <a:r>
              <a:rPr lang="en-US" sz="3600" dirty="0" smtClean="0">
                <a:ea typeface="ＭＳ Ｐゴシック" pitchFamily="34" charset="-128"/>
              </a:rPr>
              <a:t>Traditional Discipline </a:t>
            </a:r>
            <a:r>
              <a:rPr lang="en-US" sz="3600" dirty="0" err="1" smtClean="0">
                <a:ea typeface="ＭＳ Ｐゴシック" pitchFamily="34" charset="-128"/>
              </a:rPr>
              <a:t>vs</a:t>
            </a:r>
            <a:r>
              <a:rPr lang="en-US" sz="3600" dirty="0" smtClean="0">
                <a:ea typeface="ＭＳ Ｐゴシック" pitchFamily="34" charset="-128"/>
              </a:rPr>
              <a:t> Positive Supports</a:t>
            </a:r>
            <a:br>
              <a:rPr lang="en-US" sz="3600" dirty="0" smtClean="0">
                <a:ea typeface="ＭＳ Ｐゴシック" pitchFamily="34" charset="-128"/>
              </a:rPr>
            </a:br>
            <a:endParaRPr lang="en-US" sz="3600" dirty="0" smtClean="0">
              <a:ea typeface="ＭＳ Ｐゴシック" pitchFamily="34" charset="-128"/>
            </a:endParaRPr>
          </a:p>
        </p:txBody>
      </p:sp>
      <p:sp>
        <p:nvSpPr>
          <p:cNvPr id="60418" name="Rectangle 3"/>
          <p:cNvSpPr txBox="1">
            <a:spLocks/>
          </p:cNvSpPr>
          <p:nvPr/>
        </p:nvSpPr>
        <p:spPr bwMode="auto">
          <a:xfrm>
            <a:off x="152400" y="1143000"/>
            <a:ext cx="4267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2400">
                <a:solidFill>
                  <a:schemeClr val="tx1"/>
                </a:solidFill>
                <a:latin typeface="Arial" pitchFamily="34" charset="0"/>
                <a:ea typeface="ＭＳ Ｐゴシック" pitchFamily="34" charset="-128"/>
              </a:defRPr>
            </a:lvl1pPr>
            <a:lvl2pPr marL="233363" eaLnBrk="0" hangingPunct="0">
              <a:defRPr sz="2400">
                <a:solidFill>
                  <a:schemeClr val="tx1"/>
                </a:solidFill>
                <a:latin typeface="Arial" pitchFamily="34" charset="0"/>
                <a:ea typeface="ＭＳ Ｐゴシック" pitchFamily="34" charset="-128"/>
              </a:defRPr>
            </a:lvl2pPr>
            <a:lvl3pPr marL="573088" indent="-106363"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Font typeface="Arial" pitchFamily="34" charset="0"/>
              <a:buChar char="•"/>
            </a:pPr>
            <a:r>
              <a:rPr lang="en-US" sz="3200" b="1" u="sng">
                <a:latin typeface="Calibri" pitchFamily="34" charset="0"/>
              </a:rPr>
              <a:t>Traditional Discipline</a:t>
            </a:r>
            <a:r>
              <a:rPr lang="en-US" sz="3200" u="sng">
                <a:latin typeface="Calibri" pitchFamily="34" charset="0"/>
              </a:rPr>
              <a:t>:</a:t>
            </a:r>
            <a:r>
              <a:rPr lang="en-US" sz="3200">
                <a:latin typeface="Calibri" pitchFamily="34" charset="0"/>
              </a:rPr>
              <a:t>  </a:t>
            </a:r>
          </a:p>
          <a:p>
            <a:pPr lvl="1" eaLnBrk="1" hangingPunct="1">
              <a:spcBef>
                <a:spcPct val="20000"/>
              </a:spcBef>
            </a:pPr>
            <a:r>
              <a:rPr lang="en-US" sz="2800">
                <a:latin typeface="Calibri" pitchFamily="34" charset="0"/>
              </a:rPr>
              <a:t>Stop undesirable behavior by:</a:t>
            </a:r>
          </a:p>
          <a:p>
            <a:pPr lvl="2" eaLnBrk="1" hangingPunct="1">
              <a:spcBef>
                <a:spcPct val="20000"/>
              </a:spcBef>
              <a:buFont typeface="Arial" pitchFamily="34" charset="0"/>
              <a:buChar char="•"/>
            </a:pPr>
            <a:r>
              <a:rPr lang="en-US">
                <a:latin typeface="Calibri" pitchFamily="34" charset="0"/>
              </a:rPr>
              <a:t> Punishment</a:t>
            </a:r>
          </a:p>
          <a:p>
            <a:pPr lvl="2" eaLnBrk="1" hangingPunct="1">
              <a:spcBef>
                <a:spcPct val="20000"/>
              </a:spcBef>
              <a:buFont typeface="Arial" pitchFamily="34" charset="0"/>
              <a:buChar char="•"/>
            </a:pPr>
            <a:r>
              <a:rPr lang="en-US">
                <a:latin typeface="Calibri" pitchFamily="34" charset="0"/>
              </a:rPr>
              <a:t> Focuses on the student</a:t>
            </a:r>
            <a:r>
              <a:rPr lang="ja-JP" altLang="en-US">
                <a:latin typeface="Calibri" pitchFamily="34" charset="0"/>
              </a:rPr>
              <a:t>’</a:t>
            </a:r>
            <a:r>
              <a:rPr lang="en-US" altLang="ja-JP">
                <a:latin typeface="Calibri" pitchFamily="34" charset="0"/>
              </a:rPr>
              <a:t>s problem behavior  </a:t>
            </a:r>
            <a:endParaRPr lang="en-US">
              <a:latin typeface="Calibri" pitchFamily="34" charset="0"/>
            </a:endParaRPr>
          </a:p>
        </p:txBody>
      </p:sp>
      <p:sp>
        <p:nvSpPr>
          <p:cNvPr id="4" name="Rectangle 4"/>
          <p:cNvSpPr txBox="1">
            <a:spLocks/>
          </p:cNvSpPr>
          <p:nvPr/>
        </p:nvSpPr>
        <p:spPr bwMode="auto">
          <a:xfrm>
            <a:off x="4419600" y="1143000"/>
            <a:ext cx="4953000" cy="4710113"/>
          </a:xfrm>
          <a:prstGeom prst="rect">
            <a:avLst/>
          </a:prstGeom>
          <a:noFill/>
          <a:ln w="9525">
            <a:noFill/>
            <a:miter lim="800000"/>
            <a:headEnd/>
            <a:tailEnd/>
          </a:ln>
        </p:spPr>
        <p:txBody>
          <a:bodyPr rIns="182880"/>
          <a:lstStyle/>
          <a:p>
            <a:pPr marL="228600" indent="-228600">
              <a:spcBef>
                <a:spcPct val="20000"/>
              </a:spcBef>
              <a:buFont typeface="Arial" charset="0"/>
              <a:buChar char="•"/>
              <a:defRPr/>
            </a:pPr>
            <a:r>
              <a:rPr lang="en-US" sz="3200" b="1" u="sng" dirty="0" smtClean="0">
                <a:latin typeface="+mn-lt"/>
                <a:ea typeface="+mn-ea"/>
              </a:rPr>
              <a:t>Positive Supports</a:t>
            </a:r>
            <a:r>
              <a:rPr lang="en-US" sz="3200" u="sng" dirty="0" smtClean="0">
                <a:latin typeface="+mn-lt"/>
                <a:ea typeface="+mn-ea"/>
              </a:rPr>
              <a:t>:</a:t>
            </a:r>
            <a:r>
              <a:rPr lang="en-US" sz="3200" dirty="0" smtClean="0">
                <a:latin typeface="+mn-lt"/>
                <a:ea typeface="+mn-ea"/>
              </a:rPr>
              <a:t>  </a:t>
            </a:r>
            <a:endParaRPr lang="en-US" sz="3200" dirty="0">
              <a:latin typeface="+mn-lt"/>
              <a:ea typeface="+mn-ea"/>
            </a:endParaRPr>
          </a:p>
          <a:p>
            <a:pPr marL="287338" indent="-53975">
              <a:spcBef>
                <a:spcPct val="20000"/>
              </a:spcBef>
              <a:defRPr/>
            </a:pPr>
            <a:r>
              <a:rPr lang="en-US" sz="2800" dirty="0">
                <a:latin typeface="+mn-lt"/>
                <a:ea typeface="+mn-ea"/>
              </a:rPr>
              <a:t>Stop undesirable behavior by:</a:t>
            </a:r>
          </a:p>
          <a:p>
            <a:pPr marL="681038" lvl="2" indent="-214313">
              <a:spcBef>
                <a:spcPct val="20000"/>
              </a:spcBef>
              <a:buFont typeface="Arial" charset="0"/>
              <a:buChar char="•"/>
              <a:defRPr/>
            </a:pPr>
            <a:r>
              <a:rPr lang="en-US" sz="2400" dirty="0">
                <a:latin typeface="+mn-lt"/>
                <a:ea typeface="+mn-ea"/>
              </a:rPr>
              <a:t>Replacing with a new behavior or skill</a:t>
            </a:r>
          </a:p>
          <a:p>
            <a:pPr marL="681038" lvl="2" indent="-214313">
              <a:spcBef>
                <a:spcPct val="20000"/>
              </a:spcBef>
              <a:buFont typeface="Arial" charset="0"/>
              <a:buChar char="•"/>
              <a:defRPr/>
            </a:pPr>
            <a:r>
              <a:rPr lang="en-US" sz="2400" dirty="0">
                <a:latin typeface="+mn-lt"/>
                <a:ea typeface="+mn-ea"/>
              </a:rPr>
              <a:t>Altering environments</a:t>
            </a:r>
          </a:p>
          <a:p>
            <a:pPr marL="681038" lvl="2" indent="-214313">
              <a:spcBef>
                <a:spcPct val="20000"/>
              </a:spcBef>
              <a:buFont typeface="Arial" charset="0"/>
              <a:buChar char="•"/>
              <a:defRPr/>
            </a:pPr>
            <a:r>
              <a:rPr lang="en-US" sz="2400" dirty="0">
                <a:latin typeface="+mn-lt"/>
                <a:ea typeface="+mn-ea"/>
              </a:rPr>
              <a:t>Teaching appropriate skills</a:t>
            </a:r>
          </a:p>
          <a:p>
            <a:pPr marL="681038" lvl="2" indent="-214313">
              <a:spcBef>
                <a:spcPct val="20000"/>
              </a:spcBef>
              <a:buFont typeface="Arial" charset="0"/>
              <a:buChar char="•"/>
              <a:defRPr/>
            </a:pPr>
            <a:r>
              <a:rPr lang="en-US" sz="2400" dirty="0" smtClean="0"/>
              <a:t>Reinforcing/recognizing</a:t>
            </a:r>
            <a:r>
              <a:rPr lang="en-US" sz="2400" dirty="0" smtClean="0">
                <a:latin typeface="+mn-lt"/>
                <a:ea typeface="+mn-ea"/>
              </a:rPr>
              <a:t> </a:t>
            </a:r>
            <a:r>
              <a:rPr lang="en-US" sz="2400" dirty="0">
                <a:latin typeface="+mn-lt"/>
                <a:ea typeface="+mn-ea"/>
              </a:rPr>
              <a:t>appropriate behavior</a:t>
            </a:r>
          </a:p>
        </p:txBody>
      </p:sp>
      <p:pic>
        <p:nvPicPr>
          <p:cNvPr id="60420" name="Picture 7" descr="http://4.bp.blogspot.com/_-GKMR8mFGBs/TNNp43NPJ6I/AAAAAAAABJY/LjRDdm8EdVc/s1600/pic_mean_teach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148138"/>
            <a:ext cx="3597275" cy="270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AutoShape 9" descr="http://school.discoveryeducation.com/clipart/images/big-prize.gif"/>
          <p:cNvSpPr>
            <a:spLocks noChangeAspect="1" noChangeArrowheads="1"/>
          </p:cNvSpPr>
          <p:nvPr/>
        </p:nvSpPr>
        <p:spPr bwMode="auto">
          <a:xfrm>
            <a:off x="155575" y="-1646238"/>
            <a:ext cx="3009900" cy="342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60422" name="Picture 1"/>
          <p:cNvPicPr>
            <a:picLocks noChangeAspect="1"/>
          </p:cNvPicPr>
          <p:nvPr/>
        </p:nvPicPr>
        <p:blipFill>
          <a:blip r:embed="rId3">
            <a:extLst>
              <a:ext uri="{28A0092B-C50C-407E-A947-70E740481C1C}">
                <a14:useLocalDpi xmlns:a14="http://schemas.microsoft.com/office/drawing/2010/main" val="0"/>
              </a:ext>
            </a:extLst>
          </a:blip>
          <a:srcRect l="10500" t="12724" r="9332" b="12000"/>
          <a:stretch>
            <a:fillRect/>
          </a:stretch>
        </p:blipFill>
        <p:spPr bwMode="auto">
          <a:xfrm>
            <a:off x="6853238" y="5503069"/>
            <a:ext cx="2290762" cy="1354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87195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time!!</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490788"/>
            <a:ext cx="6324600" cy="269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689312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Behavior Plan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7145827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en-US" smtClean="0"/>
          </a:p>
        </p:txBody>
      </p:sp>
      <p:pic>
        <p:nvPicPr>
          <p:cNvPr id="1945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152400"/>
            <a:ext cx="9448800" cy="7010400"/>
          </a:xfrm>
        </p:spPr>
      </p:pic>
    </p:spTree>
    <p:extLst>
      <p:ext uri="{BB962C8B-B14F-4D97-AF65-F5344CB8AC3E}">
        <p14:creationId xmlns:p14="http://schemas.microsoft.com/office/powerpoint/2010/main" val="147650564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p:txBody>
          <a:bodyPr/>
          <a:lstStyle/>
          <a:p>
            <a:pPr eaLnBrk="1" hangingPunct="1"/>
            <a:r>
              <a:rPr lang="en-US" dirty="0" smtClean="0"/>
              <a:t>….why is it important to change</a:t>
            </a:r>
          </a:p>
        </p:txBody>
      </p:sp>
      <p:sp>
        <p:nvSpPr>
          <p:cNvPr id="22531" name="Rectangle 3"/>
          <p:cNvSpPr>
            <a:spLocks noGrp="1" noChangeArrowheads="1"/>
          </p:cNvSpPr>
          <p:nvPr>
            <p:ph idx="1"/>
          </p:nvPr>
        </p:nvSpPr>
        <p:spPr/>
        <p:txBody>
          <a:bodyPr>
            <a:normAutofit lnSpcReduction="10000"/>
          </a:bodyPr>
          <a:lstStyle/>
          <a:p>
            <a:pPr marL="0" indent="0" eaLnBrk="1" hangingPunct="1">
              <a:buNone/>
            </a:pPr>
            <a:r>
              <a:rPr lang="en-US" sz="3200" b="1" i="1" dirty="0" smtClean="0">
                <a:solidFill>
                  <a:schemeClr val="accent2">
                    <a:lumMod val="60000"/>
                    <a:lumOff val="40000"/>
                  </a:schemeClr>
                </a:solidFill>
              </a:rPr>
              <a:t>Consider the impact on students’ achievement. </a:t>
            </a:r>
          </a:p>
          <a:p>
            <a:pPr eaLnBrk="1" hangingPunct="1">
              <a:buFont typeface="Wingdings" pitchFamily="2" charset="2"/>
              <a:buAutoNum type="arabicPeriod"/>
            </a:pPr>
            <a:r>
              <a:rPr lang="en-US" sz="2500" i="1" dirty="0" smtClean="0"/>
              <a:t> Are there less academic or social skills learned by this student or others because of the problem behavior?</a:t>
            </a:r>
            <a:endParaRPr lang="en-US" sz="3200" b="1" i="1" dirty="0" smtClean="0"/>
          </a:p>
          <a:p>
            <a:pPr eaLnBrk="1" hangingPunct="1">
              <a:buFont typeface="Wingdings" pitchFamily="2" charset="2"/>
              <a:buAutoNum type="arabicPeriod"/>
            </a:pPr>
            <a:r>
              <a:rPr lang="en-US" sz="2500" i="1" dirty="0" smtClean="0"/>
              <a:t>Does this behavior raise safety or welfare concerns?</a:t>
            </a:r>
          </a:p>
          <a:p>
            <a:pPr eaLnBrk="1" hangingPunct="1">
              <a:buFont typeface="Wingdings" pitchFamily="2" charset="2"/>
              <a:buAutoNum type="arabicPeriod"/>
            </a:pPr>
            <a:r>
              <a:rPr lang="en-US" sz="2500" i="1" dirty="0" smtClean="0"/>
              <a:t>Behavior Impedes Learning section of IEP</a:t>
            </a:r>
          </a:p>
          <a:p>
            <a:pPr eaLnBrk="1" hangingPunct="1"/>
            <a:endParaRPr lang="en-US" dirty="0" smtClean="0"/>
          </a:p>
        </p:txBody>
      </p:sp>
    </p:spTree>
    <p:extLst>
      <p:ext uri="{BB962C8B-B14F-4D97-AF65-F5344CB8AC3E}">
        <p14:creationId xmlns:p14="http://schemas.microsoft.com/office/powerpoint/2010/main" val="206395210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Grp="1" noChangeArrowheads="1"/>
          </p:cNvSpPr>
          <p:nvPr>
            <p:ph type="title"/>
          </p:nvPr>
        </p:nvSpPr>
        <p:spPr/>
        <p:txBody>
          <a:bodyPr/>
          <a:lstStyle/>
          <a:p>
            <a:pPr eaLnBrk="1" hangingPunct="1"/>
            <a:r>
              <a:rPr lang="en-US" sz="3200" dirty="0" smtClean="0">
                <a:solidFill>
                  <a:srgbClr val="FFFF00"/>
                </a:solidFill>
              </a:rPr>
              <a:t>Examples for why it is important to change</a:t>
            </a:r>
          </a:p>
        </p:txBody>
      </p:sp>
      <p:sp>
        <p:nvSpPr>
          <p:cNvPr id="23555" name="Rectangle 3"/>
          <p:cNvSpPr>
            <a:spLocks noGrp="1" noChangeArrowheads="1"/>
          </p:cNvSpPr>
          <p:nvPr>
            <p:ph idx="1"/>
          </p:nvPr>
        </p:nvSpPr>
        <p:spPr>
          <a:xfrm>
            <a:off x="609600" y="2514600"/>
            <a:ext cx="8534400" cy="3429000"/>
          </a:xfrm>
        </p:spPr>
        <p:txBody>
          <a:bodyPr>
            <a:normAutofit fontScale="92500" lnSpcReduction="10000"/>
          </a:bodyPr>
          <a:lstStyle/>
          <a:p>
            <a:pPr eaLnBrk="1" hangingPunct="1">
              <a:lnSpc>
                <a:spcPct val="90000"/>
              </a:lnSpc>
            </a:pPr>
            <a:r>
              <a:rPr lang="en-US" sz="2500" smtClean="0"/>
              <a:t>Unavailable for Instruction</a:t>
            </a:r>
          </a:p>
          <a:p>
            <a:pPr eaLnBrk="1" hangingPunct="1">
              <a:lnSpc>
                <a:spcPct val="90000"/>
              </a:lnSpc>
            </a:pPr>
            <a:r>
              <a:rPr lang="en-US" sz="2500" smtClean="0"/>
              <a:t> Reduced Skills Learning</a:t>
            </a:r>
          </a:p>
          <a:p>
            <a:pPr eaLnBrk="1" hangingPunct="1">
              <a:lnSpc>
                <a:spcPct val="90000"/>
              </a:lnSpc>
            </a:pPr>
            <a:r>
              <a:rPr lang="en-US" sz="2500" smtClean="0"/>
              <a:t>Reduced Productivity</a:t>
            </a:r>
          </a:p>
          <a:p>
            <a:pPr eaLnBrk="1" hangingPunct="1">
              <a:lnSpc>
                <a:spcPct val="90000"/>
              </a:lnSpc>
            </a:pPr>
            <a:r>
              <a:rPr lang="en-US" sz="2500" smtClean="0"/>
              <a:t>Lack of Work Production Negatively Impacts Progress/Grades</a:t>
            </a:r>
          </a:p>
          <a:p>
            <a:pPr eaLnBrk="1" hangingPunct="1">
              <a:lnSpc>
                <a:spcPct val="90000"/>
              </a:lnSpc>
            </a:pPr>
            <a:r>
              <a:rPr lang="en-US" sz="2500" smtClean="0"/>
              <a:t> Disrupts Other Students’ Opportunity to Learn</a:t>
            </a:r>
          </a:p>
          <a:p>
            <a:pPr eaLnBrk="1" hangingPunct="1">
              <a:lnSpc>
                <a:spcPct val="90000"/>
              </a:lnSpc>
            </a:pPr>
            <a:r>
              <a:rPr lang="en-US" sz="2500" smtClean="0"/>
              <a:t> Requires Activities/Class Instruction to Stop</a:t>
            </a:r>
          </a:p>
          <a:p>
            <a:pPr eaLnBrk="1" hangingPunct="1">
              <a:lnSpc>
                <a:spcPct val="90000"/>
              </a:lnSpc>
            </a:pPr>
            <a:r>
              <a:rPr lang="en-US" sz="2500" smtClean="0"/>
              <a:t> Instructional Time is Lost for Disciplinary Proceedings</a:t>
            </a:r>
          </a:p>
        </p:txBody>
      </p:sp>
    </p:spTree>
    <p:extLst>
      <p:ext uri="{BB962C8B-B14F-4D97-AF65-F5344CB8AC3E}">
        <p14:creationId xmlns:p14="http://schemas.microsoft.com/office/powerpoint/2010/main" val="286006236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Grp="1" noChangeArrowheads="1"/>
          </p:cNvSpPr>
          <p:nvPr>
            <p:ph type="title"/>
          </p:nvPr>
        </p:nvSpPr>
        <p:spPr/>
        <p:txBody>
          <a:bodyPr/>
          <a:lstStyle/>
          <a:p>
            <a:pPr eaLnBrk="1" hangingPunct="1"/>
            <a:r>
              <a:rPr lang="en-US" smtClean="0"/>
              <a:t>#2. Previous Interventions</a:t>
            </a:r>
          </a:p>
        </p:txBody>
      </p:sp>
      <p:sp>
        <p:nvSpPr>
          <p:cNvPr id="24579" name="Rectangle 3"/>
          <p:cNvSpPr>
            <a:spLocks noGrp="1" noChangeArrowheads="1"/>
          </p:cNvSpPr>
          <p:nvPr>
            <p:ph idx="1"/>
          </p:nvPr>
        </p:nvSpPr>
        <p:spPr/>
        <p:txBody>
          <a:bodyPr/>
          <a:lstStyle/>
          <a:p>
            <a:pPr eaLnBrk="1" hangingPunct="1"/>
            <a:r>
              <a:rPr lang="en-US" smtClean="0"/>
              <a:t>Look at what has been done at home and school</a:t>
            </a:r>
          </a:p>
          <a:p>
            <a:pPr eaLnBrk="1" hangingPunct="1"/>
            <a:r>
              <a:rPr lang="en-US" smtClean="0"/>
              <a:t>If the intervention did not change behavior:</a:t>
            </a:r>
          </a:p>
          <a:p>
            <a:pPr lvl="1" eaLnBrk="1" hangingPunct="1"/>
            <a:r>
              <a:rPr lang="en-US" smtClean="0"/>
              <a:t>Look to see how long the intervention was implemented </a:t>
            </a:r>
          </a:p>
          <a:p>
            <a:pPr lvl="1" eaLnBrk="1" hangingPunct="1"/>
            <a:r>
              <a:rPr lang="en-US" smtClean="0"/>
              <a:t>Look to see who was implementing</a:t>
            </a:r>
          </a:p>
          <a:p>
            <a:pPr lvl="1" eaLnBrk="1" hangingPunct="1"/>
            <a:r>
              <a:rPr lang="en-US" smtClean="0"/>
              <a:t>Did parts of it work?</a:t>
            </a:r>
          </a:p>
          <a:p>
            <a:pPr eaLnBrk="1" hangingPunct="1"/>
            <a:endParaRPr lang="en-US" smtClean="0"/>
          </a:p>
        </p:txBody>
      </p:sp>
    </p:spTree>
    <p:extLst>
      <p:ext uri="{BB962C8B-B14F-4D97-AF65-F5344CB8AC3E}">
        <p14:creationId xmlns:p14="http://schemas.microsoft.com/office/powerpoint/2010/main" val="403741262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Grp="1" noChangeArrowheads="1"/>
          </p:cNvSpPr>
          <p:nvPr>
            <p:ph type="title"/>
          </p:nvPr>
        </p:nvSpPr>
        <p:spPr/>
        <p:txBody>
          <a:bodyPr/>
          <a:lstStyle/>
          <a:p>
            <a:pPr eaLnBrk="1" hangingPunct="1"/>
            <a:r>
              <a:rPr lang="en-US" smtClean="0"/>
              <a:t>#3 Baseline Data </a:t>
            </a:r>
            <a:r>
              <a:rPr lang="en-US" sz="2800" smtClean="0"/>
              <a:t>(frequency, duration, intensity, graphs)</a:t>
            </a:r>
          </a:p>
        </p:txBody>
      </p:sp>
      <p:sp>
        <p:nvSpPr>
          <p:cNvPr id="25603" name="Rectangle 3"/>
          <p:cNvSpPr>
            <a:spLocks noGrp="1" noChangeArrowheads="1"/>
          </p:cNvSpPr>
          <p:nvPr>
            <p:ph idx="1"/>
          </p:nvPr>
        </p:nvSpPr>
        <p:spPr/>
        <p:txBody>
          <a:bodyPr/>
          <a:lstStyle/>
          <a:p>
            <a:pPr eaLnBrk="1" hangingPunct="1"/>
            <a:r>
              <a:rPr lang="en-US" smtClean="0"/>
              <a:t>Do you have any??</a:t>
            </a:r>
          </a:p>
          <a:p>
            <a:pPr eaLnBrk="1" hangingPunct="1"/>
            <a:r>
              <a:rPr lang="en-US" smtClean="0"/>
              <a:t>Who is responsible for gathering it?</a:t>
            </a:r>
          </a:p>
          <a:p>
            <a:pPr eaLnBrk="1" hangingPunct="1"/>
            <a:r>
              <a:rPr lang="en-US" smtClean="0"/>
              <a:t>Don’t forget to use it!</a:t>
            </a:r>
          </a:p>
          <a:p>
            <a:pPr eaLnBrk="1" hangingPunct="1"/>
            <a:endParaRPr lang="en-US" smtClean="0"/>
          </a:p>
        </p:txBody>
      </p:sp>
    </p:spTree>
    <p:extLst>
      <p:ext uri="{BB962C8B-B14F-4D97-AF65-F5344CB8AC3E}">
        <p14:creationId xmlns:p14="http://schemas.microsoft.com/office/powerpoint/2010/main" val="88529866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Grp="1" noChangeArrowheads="1"/>
          </p:cNvSpPr>
          <p:nvPr>
            <p:ph type="title"/>
          </p:nvPr>
        </p:nvSpPr>
        <p:spPr/>
        <p:txBody>
          <a:bodyPr/>
          <a:lstStyle/>
          <a:p>
            <a:pPr eaLnBrk="1" hangingPunct="1"/>
            <a:r>
              <a:rPr lang="en-US" sz="3200" dirty="0" smtClean="0"/>
              <a:t>#4.  Hypothesis (What is the function of the behavior?)</a:t>
            </a:r>
            <a:br>
              <a:rPr lang="en-US" sz="3200" dirty="0" smtClean="0"/>
            </a:br>
            <a:r>
              <a:rPr lang="en-US" dirty="0" smtClean="0"/>
              <a:t>* On CBP</a:t>
            </a:r>
            <a:endParaRPr lang="en-US" sz="3200" dirty="0" smtClean="0"/>
          </a:p>
        </p:txBody>
      </p:sp>
      <p:sp>
        <p:nvSpPr>
          <p:cNvPr id="26627" name="Rectangle 3"/>
          <p:cNvSpPr>
            <a:spLocks noGrp="1" noChangeArrowheads="1"/>
          </p:cNvSpPr>
          <p:nvPr>
            <p:ph idx="1"/>
          </p:nvPr>
        </p:nvSpPr>
        <p:spPr>
          <a:noFill/>
        </p:spPr>
        <p:txBody>
          <a:bodyPr/>
          <a:lstStyle/>
          <a:p>
            <a:pPr eaLnBrk="1" hangingPunct="1">
              <a:buFont typeface="Wingdings" pitchFamily="2" charset="2"/>
              <a:buNone/>
            </a:pPr>
            <a:r>
              <a:rPr lang="en-US" b="1" i="1" dirty="0" smtClean="0"/>
              <a:t>Specify the </a:t>
            </a:r>
            <a:r>
              <a:rPr lang="en-US" b="1" i="1" dirty="0" smtClean="0">
                <a:solidFill>
                  <a:schemeClr val="accent2">
                    <a:lumMod val="60000"/>
                    <a:lumOff val="40000"/>
                  </a:schemeClr>
                </a:solidFill>
              </a:rPr>
              <a:t>function of the behavior </a:t>
            </a:r>
            <a:r>
              <a:rPr lang="en-US" b="1" i="1" dirty="0" smtClean="0"/>
              <a:t>in terms of getting or rejecting (protest, escape, or avoid) something that will guide development of a functionally equivalent replacement behavior.</a:t>
            </a:r>
          </a:p>
          <a:p>
            <a:pPr eaLnBrk="1" hangingPunct="1"/>
            <a:endParaRPr lang="en-US" dirty="0" smtClean="0"/>
          </a:p>
        </p:txBody>
      </p:sp>
    </p:spTree>
    <p:extLst>
      <p:ext uri="{BB962C8B-B14F-4D97-AF65-F5344CB8AC3E}">
        <p14:creationId xmlns:p14="http://schemas.microsoft.com/office/powerpoint/2010/main" val="376342494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Grp="1" noChangeArrowheads="1"/>
          </p:cNvSpPr>
          <p:nvPr>
            <p:ph type="title"/>
          </p:nvPr>
        </p:nvSpPr>
        <p:spPr/>
        <p:txBody>
          <a:bodyPr/>
          <a:lstStyle/>
          <a:p>
            <a:pPr eaLnBrk="1" hangingPunct="1"/>
            <a:r>
              <a:rPr lang="en-US" sz="3200" dirty="0" smtClean="0"/>
              <a:t>#5 Identified Antecedents (triggers) to the behavior</a:t>
            </a:r>
            <a:br>
              <a:rPr lang="en-US" sz="3200" dirty="0" smtClean="0"/>
            </a:br>
            <a:r>
              <a:rPr lang="en-US" dirty="0" smtClean="0"/>
              <a:t>*Done on CBP</a:t>
            </a:r>
            <a:endParaRPr lang="en-US" sz="3200" dirty="0" smtClean="0"/>
          </a:p>
        </p:txBody>
      </p:sp>
      <p:sp>
        <p:nvSpPr>
          <p:cNvPr id="28675" name="Rectangle 3"/>
          <p:cNvSpPr>
            <a:spLocks noGrp="1" noChangeArrowheads="1"/>
          </p:cNvSpPr>
          <p:nvPr>
            <p:ph idx="1"/>
          </p:nvPr>
        </p:nvSpPr>
        <p:spPr/>
        <p:txBody>
          <a:bodyPr/>
          <a:lstStyle/>
          <a:p>
            <a:pPr eaLnBrk="1" hangingPunct="1">
              <a:buFont typeface="Wingdings" pitchFamily="2" charset="2"/>
              <a:buNone/>
            </a:pPr>
            <a:r>
              <a:rPr lang="en-US" b="1" smtClean="0"/>
              <a:t>Situations in which the behavior is likely to occur: people, time, place, object, etc.</a:t>
            </a:r>
          </a:p>
        </p:txBody>
      </p:sp>
    </p:spTree>
    <p:extLst>
      <p:ext uri="{BB962C8B-B14F-4D97-AF65-F5344CB8AC3E}">
        <p14:creationId xmlns:p14="http://schemas.microsoft.com/office/powerpoint/2010/main" val="183964969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Grp="1" noChangeArrowheads="1"/>
          </p:cNvSpPr>
          <p:nvPr>
            <p:ph type="title"/>
          </p:nvPr>
        </p:nvSpPr>
        <p:spPr>
          <a:xfrm>
            <a:off x="381000" y="533400"/>
            <a:ext cx="9067800" cy="1371600"/>
          </a:xfrm>
        </p:spPr>
        <p:txBody>
          <a:bodyPr/>
          <a:lstStyle/>
          <a:p>
            <a:pPr eaLnBrk="1" hangingPunct="1"/>
            <a:r>
              <a:rPr lang="en-US" sz="2800" smtClean="0"/>
              <a:t>#6 Antecedent Modifications and staff responsible (changes needed to the environment)</a:t>
            </a:r>
            <a:r>
              <a:rPr lang="en-US" sz="3200" smtClean="0"/>
              <a:t> </a:t>
            </a:r>
          </a:p>
        </p:txBody>
      </p:sp>
      <p:sp>
        <p:nvSpPr>
          <p:cNvPr id="30723" name="Rectangle 3"/>
          <p:cNvSpPr>
            <a:spLocks noGrp="1" noChangeArrowheads="1"/>
          </p:cNvSpPr>
          <p:nvPr>
            <p:ph idx="1"/>
          </p:nvPr>
        </p:nvSpPr>
        <p:spPr/>
        <p:txBody>
          <a:bodyPr/>
          <a:lstStyle/>
          <a:p>
            <a:pPr eaLnBrk="1" hangingPunct="1">
              <a:buFont typeface="Wingdings" pitchFamily="2" charset="2"/>
              <a:buNone/>
            </a:pPr>
            <a:r>
              <a:rPr lang="en-US" sz="2400" b="1" dirty="0" smtClean="0">
                <a:solidFill>
                  <a:srgbClr val="FFFF00"/>
                </a:solidFill>
              </a:rPr>
              <a:t>What environmental changes, structure, and supports are needed to remove the student’s need to use this behavior?</a:t>
            </a:r>
          </a:p>
          <a:p>
            <a:pPr eaLnBrk="1" hangingPunct="1">
              <a:buFont typeface="Wingdings" pitchFamily="2" charset="2"/>
              <a:buNone/>
            </a:pPr>
            <a:endParaRPr lang="en-US" sz="2400" b="1" dirty="0" smtClean="0">
              <a:solidFill>
                <a:srgbClr val="000000"/>
              </a:solidFill>
            </a:endParaRPr>
          </a:p>
          <a:p>
            <a:pPr eaLnBrk="1" hangingPunct="1">
              <a:buFont typeface="Wingdings" pitchFamily="2" charset="2"/>
              <a:buNone/>
            </a:pPr>
            <a:r>
              <a:rPr lang="en-US" sz="2400" b="1" dirty="0" smtClean="0"/>
              <a:t>Changes in time/space/materials/ interactions to remove likelihood of behavior</a:t>
            </a:r>
          </a:p>
          <a:p>
            <a:pPr eaLnBrk="1" hangingPunct="1">
              <a:buFont typeface="Wingdings" pitchFamily="2" charset="2"/>
              <a:buNone/>
            </a:pPr>
            <a:endParaRPr lang="en-US" sz="2400" b="1" dirty="0" smtClean="0">
              <a:solidFill>
                <a:srgbClr val="000000"/>
              </a:solidFill>
            </a:endParaRPr>
          </a:p>
        </p:txBody>
      </p:sp>
    </p:spTree>
    <p:extLst>
      <p:ext uri="{BB962C8B-B14F-4D97-AF65-F5344CB8AC3E}">
        <p14:creationId xmlns:p14="http://schemas.microsoft.com/office/powerpoint/2010/main" val="240945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z="3200" dirty="0" smtClean="0"/>
              <a:t>Bring Carl and Fred into your classroom</a:t>
            </a:r>
          </a:p>
        </p:txBody>
      </p:sp>
      <p:pic>
        <p:nvPicPr>
          <p:cNvPr id="37891" name="Picture 4" descr="carl_rogers_0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1850967" y="3036916"/>
            <a:ext cx="1251065" cy="1774767"/>
          </a:xfrm>
          <a:noFill/>
        </p:spPr>
      </p:pic>
      <p:pic>
        <p:nvPicPr>
          <p:cNvPr id="37892" name="Picture 6" descr="fred-rogers"/>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5981700" y="2239518"/>
            <a:ext cx="1371600" cy="1350264"/>
          </a:xfrm>
          <a:noFill/>
        </p:spPr>
      </p:pic>
      <p:pic>
        <p:nvPicPr>
          <p:cNvPr id="37896" name="Picture 12"/>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0" y="1804988"/>
            <a:ext cx="9144000" cy="4900612"/>
          </a:xfrm>
          <a:noFill/>
        </p:spPr>
      </p:pic>
      <p:sp>
        <p:nvSpPr>
          <p:cNvPr id="37895" name="Text Box 11"/>
          <p:cNvSpPr txBox="1">
            <a:spLocks noChangeArrowheads="1"/>
          </p:cNvSpPr>
          <p:nvPr/>
        </p:nvSpPr>
        <p:spPr bwMode="auto">
          <a:xfrm>
            <a:off x="990600" y="1905000"/>
            <a:ext cx="731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37897" name="Text Box 14"/>
          <p:cNvSpPr txBox="1">
            <a:spLocks noChangeArrowheads="1"/>
          </p:cNvSpPr>
          <p:nvPr/>
        </p:nvSpPr>
        <p:spPr bwMode="auto">
          <a:xfrm>
            <a:off x="2117725" y="6056313"/>
            <a:ext cx="3216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p>
        </p:txBody>
      </p:sp>
      <p:sp>
        <p:nvSpPr>
          <p:cNvPr id="37898" name="Text Box 15"/>
          <p:cNvSpPr txBox="1">
            <a:spLocks noChangeArrowheads="1"/>
          </p:cNvSpPr>
          <p:nvPr/>
        </p:nvSpPr>
        <p:spPr bwMode="auto">
          <a:xfrm>
            <a:off x="2438400" y="6096000"/>
            <a:ext cx="2133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a:t>Unconditional Positive Regard </a:t>
            </a:r>
          </a:p>
        </p:txBody>
      </p:sp>
      <p:sp>
        <p:nvSpPr>
          <p:cNvPr id="37899" name="Text Box 16"/>
          <p:cNvSpPr txBox="1">
            <a:spLocks noChangeArrowheads="1"/>
          </p:cNvSpPr>
          <p:nvPr/>
        </p:nvSpPr>
        <p:spPr bwMode="auto">
          <a:xfrm>
            <a:off x="5638800" y="1484313"/>
            <a:ext cx="3533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dirty="0"/>
              <a:t>I like you just the way you </a:t>
            </a:r>
            <a:r>
              <a:rPr lang="en-US" dirty="0" smtClean="0"/>
              <a:t>are!</a:t>
            </a:r>
            <a:endParaRPr lang="en-US" dirty="0"/>
          </a:p>
        </p:txBody>
      </p:sp>
      <p:sp>
        <p:nvSpPr>
          <p:cNvPr id="2" name="TextBox 1"/>
          <p:cNvSpPr txBox="1"/>
          <p:nvPr/>
        </p:nvSpPr>
        <p:spPr>
          <a:xfrm>
            <a:off x="990601" y="3810000"/>
            <a:ext cx="1752599" cy="923330"/>
          </a:xfrm>
          <a:prstGeom prst="rect">
            <a:avLst/>
          </a:prstGeom>
          <a:noFill/>
        </p:spPr>
        <p:txBody>
          <a:bodyPr wrap="square" rtlCol="0">
            <a:spAutoFit/>
          </a:bodyPr>
          <a:lstStyle/>
          <a:p>
            <a:pPr>
              <a:spcBef>
                <a:spcPct val="50000"/>
              </a:spcBef>
            </a:pPr>
            <a:r>
              <a:rPr lang="en-US" dirty="0" smtClean="0">
                <a:solidFill>
                  <a:srgbClr val="002060"/>
                </a:solidFill>
              </a:rPr>
              <a:t>Unconditional Positive Regard </a:t>
            </a:r>
            <a:endParaRPr lang="en-US" dirty="0">
              <a:solidFill>
                <a:srgbClr val="002060"/>
              </a:solidFill>
            </a:endParaRPr>
          </a:p>
        </p:txBody>
      </p:sp>
    </p:spTree>
    <p:extLst>
      <p:ext uri="{BB962C8B-B14F-4D97-AF65-F5344CB8AC3E}">
        <p14:creationId xmlns:p14="http://schemas.microsoft.com/office/powerpoint/2010/main" val="44841317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a:spLocks noGrp="1" noChangeArrowheads="1"/>
          </p:cNvSpPr>
          <p:nvPr>
            <p:ph type="title"/>
          </p:nvPr>
        </p:nvSpPr>
        <p:spPr/>
        <p:txBody>
          <a:bodyPr/>
          <a:lstStyle/>
          <a:p>
            <a:pPr eaLnBrk="1" hangingPunct="1"/>
            <a:r>
              <a:rPr lang="en-US" sz="3200" dirty="0" smtClean="0"/>
              <a:t>#7 Functionally Equivalent Replacement Behavior </a:t>
            </a:r>
            <a:r>
              <a:rPr lang="en-US" sz="2400" dirty="0" smtClean="0"/>
              <a:t>(FERB What student should do instead of the problem behavior?)</a:t>
            </a:r>
            <a:br>
              <a:rPr lang="en-US" sz="2400" dirty="0" smtClean="0"/>
            </a:br>
            <a:r>
              <a:rPr lang="en-US" sz="2400" dirty="0" smtClean="0"/>
              <a:t>*Done on CPB</a:t>
            </a:r>
          </a:p>
        </p:txBody>
      </p:sp>
      <p:sp>
        <p:nvSpPr>
          <p:cNvPr id="34819" name="Rectangle 3"/>
          <p:cNvSpPr>
            <a:spLocks noGrp="1" noChangeArrowheads="1"/>
          </p:cNvSpPr>
          <p:nvPr>
            <p:ph idx="1"/>
          </p:nvPr>
        </p:nvSpPr>
        <p:spPr>
          <a:xfrm>
            <a:off x="1009443" y="2971800"/>
            <a:ext cx="7125112" cy="2886998"/>
          </a:xfrm>
        </p:spPr>
        <p:txBody>
          <a:bodyPr>
            <a:normAutofit fontScale="85000" lnSpcReduction="20000"/>
          </a:bodyPr>
          <a:lstStyle/>
          <a:p>
            <a:pPr eaLnBrk="1" hangingPunct="1">
              <a:lnSpc>
                <a:spcPct val="90000"/>
              </a:lnSpc>
            </a:pPr>
            <a:r>
              <a:rPr lang="en-US" sz="2900" b="1" i="1" dirty="0" smtClean="0"/>
              <a:t>The functionally equivalent replacement behavior </a:t>
            </a:r>
            <a:r>
              <a:rPr lang="en-US" sz="2900" b="1" i="1" dirty="0" smtClean="0">
                <a:solidFill>
                  <a:srgbClr val="33CC33"/>
                </a:solidFill>
              </a:rPr>
              <a:t>is a positive alternative</a:t>
            </a:r>
            <a:r>
              <a:rPr lang="en-US" sz="2900" b="1" i="1" dirty="0" smtClean="0"/>
              <a:t> that allows the student to obtain the same outcome that the problem behavior provided.</a:t>
            </a:r>
          </a:p>
          <a:p>
            <a:pPr eaLnBrk="1" hangingPunct="1">
              <a:lnSpc>
                <a:spcPct val="90000"/>
              </a:lnSpc>
            </a:pPr>
            <a:endParaRPr lang="en-US" sz="2900" b="1" i="1" dirty="0" smtClean="0"/>
          </a:p>
          <a:p>
            <a:pPr eaLnBrk="1" hangingPunct="1">
              <a:lnSpc>
                <a:spcPct val="90000"/>
              </a:lnSpc>
            </a:pPr>
            <a:r>
              <a:rPr lang="en-US" sz="2900" b="1" i="1" dirty="0" smtClean="0"/>
              <a:t>The FERB must be as easily performed as the problem behavior.</a:t>
            </a:r>
          </a:p>
          <a:p>
            <a:pPr eaLnBrk="1" hangingPunct="1">
              <a:lnSpc>
                <a:spcPct val="90000"/>
              </a:lnSpc>
            </a:pPr>
            <a:endParaRPr lang="en-US" dirty="0" smtClean="0"/>
          </a:p>
          <a:p>
            <a:pPr eaLnBrk="1" hangingPunct="1">
              <a:lnSpc>
                <a:spcPct val="90000"/>
              </a:lnSpc>
            </a:pPr>
            <a:endParaRPr lang="en-US" dirty="0" smtClean="0"/>
          </a:p>
        </p:txBody>
      </p:sp>
    </p:spTree>
    <p:extLst>
      <p:ext uri="{BB962C8B-B14F-4D97-AF65-F5344CB8AC3E}">
        <p14:creationId xmlns:p14="http://schemas.microsoft.com/office/powerpoint/2010/main" val="407420802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Grp="1" noChangeArrowheads="1"/>
          </p:cNvSpPr>
          <p:nvPr>
            <p:ph type="title"/>
          </p:nvPr>
        </p:nvSpPr>
        <p:spPr/>
        <p:txBody>
          <a:bodyPr/>
          <a:lstStyle/>
          <a:p>
            <a:pPr eaLnBrk="1" hangingPunct="1"/>
            <a:r>
              <a:rPr lang="en-US" sz="3200" smtClean="0"/>
              <a:t>#8 List teaching strategies/necessary curriculum materials needed to teach FERB and staff responsible. </a:t>
            </a:r>
          </a:p>
        </p:txBody>
      </p:sp>
      <p:sp>
        <p:nvSpPr>
          <p:cNvPr id="36867" name="Rectangle 3"/>
          <p:cNvSpPr>
            <a:spLocks noGrp="1" noChangeArrowheads="1"/>
          </p:cNvSpPr>
          <p:nvPr>
            <p:ph idx="1"/>
          </p:nvPr>
        </p:nvSpPr>
        <p:spPr/>
        <p:txBody>
          <a:bodyPr/>
          <a:lstStyle/>
          <a:p>
            <a:pPr eaLnBrk="1" hangingPunct="1"/>
            <a:r>
              <a:rPr lang="en-US" dirty="0" smtClean="0"/>
              <a:t>List successive teaching steps for student to learn replacement behavior/s</a:t>
            </a:r>
          </a:p>
          <a:p>
            <a:pPr eaLnBrk="1" hangingPunct="1"/>
            <a:r>
              <a:rPr lang="en-US" b="1" dirty="0" smtClean="0">
                <a:solidFill>
                  <a:schemeClr val="accent2">
                    <a:lumMod val="60000"/>
                    <a:lumOff val="40000"/>
                  </a:schemeClr>
                </a:solidFill>
              </a:rPr>
              <a:t>Teaching</a:t>
            </a:r>
            <a:r>
              <a:rPr lang="en-US" b="1" dirty="0" smtClean="0"/>
              <a:t> of underlying pivotal skills that will increase the student’s ability to perform general positive behaviors</a:t>
            </a:r>
            <a:endParaRPr lang="en-US" dirty="0" smtClean="0"/>
          </a:p>
        </p:txBody>
      </p:sp>
    </p:spTree>
    <p:extLst>
      <p:ext uri="{BB962C8B-B14F-4D97-AF65-F5344CB8AC3E}">
        <p14:creationId xmlns:p14="http://schemas.microsoft.com/office/powerpoint/2010/main" val="338140866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Grp="1" noChangeArrowheads="1"/>
          </p:cNvSpPr>
          <p:nvPr>
            <p:ph type="title"/>
          </p:nvPr>
        </p:nvSpPr>
        <p:spPr/>
        <p:txBody>
          <a:bodyPr/>
          <a:lstStyle/>
          <a:p>
            <a:pPr eaLnBrk="1" hangingPunct="1"/>
            <a:r>
              <a:rPr lang="en-US" sz="3200" smtClean="0"/>
              <a:t>#9 Positive reinforcement strategies for displaying appropriate behavior and staff responsible</a:t>
            </a:r>
          </a:p>
        </p:txBody>
      </p:sp>
      <p:sp>
        <p:nvSpPr>
          <p:cNvPr id="38915" name="Rectangle 3"/>
          <p:cNvSpPr>
            <a:spLocks noGrp="1" noChangeArrowheads="1"/>
          </p:cNvSpPr>
          <p:nvPr>
            <p:ph idx="1"/>
          </p:nvPr>
        </p:nvSpPr>
        <p:spPr/>
        <p:txBody>
          <a:bodyPr/>
          <a:lstStyle/>
          <a:p>
            <a:pPr eaLnBrk="1" hangingPunct="1"/>
            <a:r>
              <a:rPr lang="en-US" b="1" i="1" dirty="0" smtClean="0"/>
              <a:t>A </a:t>
            </a:r>
            <a:r>
              <a:rPr lang="en-US" b="1" i="1" dirty="0" err="1" smtClean="0">
                <a:solidFill>
                  <a:schemeClr val="accent2">
                    <a:lumMod val="60000"/>
                    <a:lumOff val="40000"/>
                  </a:schemeClr>
                </a:solidFill>
              </a:rPr>
              <a:t>reinforcer</a:t>
            </a:r>
            <a:r>
              <a:rPr lang="en-US" b="1" i="1" dirty="0" smtClean="0">
                <a:solidFill>
                  <a:srgbClr val="800080"/>
                </a:solidFill>
              </a:rPr>
              <a:t> </a:t>
            </a:r>
            <a:r>
              <a:rPr lang="en-US" b="1" i="1" dirty="0" smtClean="0"/>
              <a:t>is something proven to increase the behavior. A </a:t>
            </a:r>
            <a:r>
              <a:rPr lang="en-US" b="1" i="1" dirty="0" smtClean="0">
                <a:solidFill>
                  <a:schemeClr val="accent2">
                    <a:lumMod val="60000"/>
                    <a:lumOff val="40000"/>
                  </a:schemeClr>
                </a:solidFill>
              </a:rPr>
              <a:t>reward</a:t>
            </a:r>
            <a:r>
              <a:rPr lang="en-US" b="1" i="1" dirty="0" smtClean="0">
                <a:solidFill>
                  <a:srgbClr val="FFFF66"/>
                </a:solidFill>
              </a:rPr>
              <a:t> </a:t>
            </a:r>
            <a:r>
              <a:rPr lang="en-US" b="1" i="1" dirty="0" smtClean="0"/>
              <a:t>is something we hope the student will strive to earn, but there is no current evidence supporting that conclusion.</a:t>
            </a:r>
          </a:p>
        </p:txBody>
      </p:sp>
    </p:spTree>
    <p:extLst>
      <p:ext uri="{BB962C8B-B14F-4D97-AF65-F5344CB8AC3E}">
        <p14:creationId xmlns:p14="http://schemas.microsoft.com/office/powerpoint/2010/main" val="272831749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p:cNvSpPr>
            <a:spLocks noGrp="1" noChangeArrowheads="1"/>
          </p:cNvSpPr>
          <p:nvPr>
            <p:ph type="title"/>
          </p:nvPr>
        </p:nvSpPr>
        <p:spPr/>
        <p:txBody>
          <a:bodyPr/>
          <a:lstStyle/>
          <a:p>
            <a:pPr eaLnBrk="1" hangingPunct="1"/>
            <a:r>
              <a:rPr lang="en-US" dirty="0" smtClean="0">
                <a:solidFill>
                  <a:srgbClr val="FFFF00"/>
                </a:solidFill>
              </a:rPr>
              <a:t>Rules for </a:t>
            </a:r>
            <a:r>
              <a:rPr lang="en-US" dirty="0" err="1" smtClean="0">
                <a:solidFill>
                  <a:srgbClr val="FFFF00"/>
                </a:solidFill>
              </a:rPr>
              <a:t>Reinforcers</a:t>
            </a:r>
            <a:r>
              <a:rPr lang="en-US" dirty="0" smtClean="0">
                <a:solidFill>
                  <a:srgbClr val="FFFF00"/>
                </a:solidFill>
              </a:rPr>
              <a:t> </a:t>
            </a:r>
          </a:p>
        </p:txBody>
      </p:sp>
      <p:sp>
        <p:nvSpPr>
          <p:cNvPr id="39939" name="Rectangle 3"/>
          <p:cNvSpPr>
            <a:spLocks noGrp="1" noChangeArrowheads="1"/>
          </p:cNvSpPr>
          <p:nvPr>
            <p:ph idx="1"/>
          </p:nvPr>
        </p:nvSpPr>
        <p:spPr>
          <a:xfrm>
            <a:off x="457200" y="1447800"/>
            <a:ext cx="8686800" cy="5943600"/>
          </a:xfrm>
        </p:spPr>
        <p:txBody>
          <a:bodyPr/>
          <a:lstStyle/>
          <a:p>
            <a:pPr eaLnBrk="1" hangingPunct="1">
              <a:lnSpc>
                <a:spcPct val="90000"/>
              </a:lnSpc>
            </a:pPr>
            <a:r>
              <a:rPr lang="en-US" sz="900" b="1" dirty="0" smtClean="0"/>
              <a:t> </a:t>
            </a:r>
            <a:r>
              <a:rPr lang="en-US" sz="2200" b="1" dirty="0" smtClean="0">
                <a:solidFill>
                  <a:schemeClr val="accent2">
                    <a:lumMod val="60000"/>
                    <a:lumOff val="40000"/>
                  </a:schemeClr>
                </a:solidFill>
              </a:rPr>
              <a:t>Specificity:</a:t>
            </a:r>
            <a:r>
              <a:rPr lang="en-US" sz="1800" b="1" dirty="0" smtClean="0"/>
              <a:t> Be specific</a:t>
            </a:r>
            <a:endParaRPr lang="en-US" sz="1800" dirty="0" smtClean="0"/>
          </a:p>
          <a:p>
            <a:pPr eaLnBrk="1" hangingPunct="1">
              <a:lnSpc>
                <a:spcPct val="90000"/>
              </a:lnSpc>
            </a:pPr>
            <a:r>
              <a:rPr lang="en-US" sz="1800" dirty="0" smtClean="0"/>
              <a:t> </a:t>
            </a:r>
            <a:r>
              <a:rPr lang="en-US" sz="2200" b="1" dirty="0" smtClean="0">
                <a:solidFill>
                  <a:schemeClr val="accent2">
                    <a:lumMod val="60000"/>
                    <a:lumOff val="40000"/>
                  </a:schemeClr>
                </a:solidFill>
              </a:rPr>
              <a:t>Contingency:</a:t>
            </a:r>
            <a:r>
              <a:rPr lang="en-US" sz="1800" b="1" dirty="0" smtClean="0"/>
              <a:t> C</a:t>
            </a:r>
            <a:r>
              <a:rPr lang="en-US" sz="1800" dirty="0" smtClean="0"/>
              <a:t>ontingently given following the desired behavior</a:t>
            </a:r>
          </a:p>
          <a:p>
            <a:pPr eaLnBrk="1" hangingPunct="1">
              <a:lnSpc>
                <a:spcPct val="90000"/>
              </a:lnSpc>
            </a:pPr>
            <a:r>
              <a:rPr lang="en-US" sz="1800" dirty="0" smtClean="0"/>
              <a:t> </a:t>
            </a:r>
            <a:r>
              <a:rPr lang="en-US" sz="2200" b="1" dirty="0" smtClean="0">
                <a:solidFill>
                  <a:schemeClr val="accent2">
                    <a:lumMod val="60000"/>
                    <a:lumOff val="40000"/>
                  </a:schemeClr>
                </a:solidFill>
              </a:rPr>
              <a:t>Efficacy Evidence:</a:t>
            </a:r>
            <a:r>
              <a:rPr lang="en-US" sz="1800" b="1" dirty="0" smtClean="0">
                <a:solidFill>
                  <a:schemeClr val="accent2">
                    <a:lumMod val="60000"/>
                    <a:lumOff val="40000"/>
                  </a:schemeClr>
                </a:solidFill>
              </a:rPr>
              <a:t> </a:t>
            </a:r>
            <a:r>
              <a:rPr lang="en-US" sz="1800" b="1" dirty="0" smtClean="0"/>
              <a:t>S</a:t>
            </a:r>
            <a:r>
              <a:rPr lang="en-US" sz="1800" dirty="0" smtClean="0"/>
              <a:t>tudent must  WANT the </a:t>
            </a:r>
            <a:r>
              <a:rPr lang="en-US" sz="1800" dirty="0" err="1" smtClean="0"/>
              <a:t>reinforcer</a:t>
            </a:r>
            <a:endParaRPr lang="en-US" sz="1800" dirty="0" smtClean="0"/>
          </a:p>
          <a:p>
            <a:pPr eaLnBrk="1" hangingPunct="1">
              <a:lnSpc>
                <a:spcPct val="90000"/>
              </a:lnSpc>
            </a:pPr>
            <a:r>
              <a:rPr lang="en-US" sz="1800" dirty="0" smtClean="0"/>
              <a:t> </a:t>
            </a:r>
            <a:r>
              <a:rPr lang="en-US" sz="2200" b="1" dirty="0" smtClean="0">
                <a:solidFill>
                  <a:schemeClr val="accent2">
                    <a:lumMod val="60000"/>
                    <a:lumOff val="40000"/>
                  </a:schemeClr>
                </a:solidFill>
              </a:rPr>
              <a:t>Frequency:</a:t>
            </a:r>
            <a:r>
              <a:rPr lang="en-US" sz="1800" b="1" dirty="0" smtClean="0">
                <a:solidFill>
                  <a:schemeClr val="accent2">
                    <a:lumMod val="60000"/>
                    <a:lumOff val="40000"/>
                  </a:schemeClr>
                </a:solidFill>
              </a:rPr>
              <a:t> </a:t>
            </a:r>
            <a:r>
              <a:rPr lang="en-US" sz="1800" dirty="0" smtClean="0"/>
              <a:t>The frequency of earning must match the students ability to delay gratification. Approximately every 10 minutes? 2x per week? </a:t>
            </a:r>
          </a:p>
          <a:p>
            <a:pPr lvl="1" eaLnBrk="1" hangingPunct="1">
              <a:lnSpc>
                <a:spcPct val="90000"/>
              </a:lnSpc>
            </a:pPr>
            <a:r>
              <a:rPr lang="en-US" sz="1700" dirty="0" smtClean="0"/>
              <a:t>(High frequency is an especially important consideration for students with a limited history of reinforcement for desired behavior.)</a:t>
            </a:r>
          </a:p>
          <a:p>
            <a:pPr eaLnBrk="1" hangingPunct="1">
              <a:lnSpc>
                <a:spcPct val="90000"/>
              </a:lnSpc>
            </a:pPr>
            <a:r>
              <a:rPr lang="en-US" sz="2200" b="1" dirty="0" smtClean="0">
                <a:solidFill>
                  <a:schemeClr val="accent2">
                    <a:lumMod val="60000"/>
                    <a:lumOff val="40000"/>
                  </a:schemeClr>
                </a:solidFill>
              </a:rPr>
              <a:t>Immediacy:</a:t>
            </a:r>
            <a:r>
              <a:rPr lang="en-US" sz="1800" b="1" dirty="0" smtClean="0"/>
              <a:t>  </a:t>
            </a:r>
            <a:r>
              <a:rPr lang="en-US" sz="1800" dirty="0" smtClean="0"/>
              <a:t>Delivered IMMEDIATELY after each desired behavior. </a:t>
            </a:r>
          </a:p>
          <a:p>
            <a:pPr lvl="1" eaLnBrk="1" hangingPunct="1">
              <a:lnSpc>
                <a:spcPct val="90000"/>
              </a:lnSpc>
            </a:pPr>
            <a:r>
              <a:rPr lang="en-US" sz="1700" dirty="0" smtClean="0"/>
              <a:t>Young children</a:t>
            </a:r>
          </a:p>
          <a:p>
            <a:pPr lvl="1" eaLnBrk="1" hangingPunct="1">
              <a:lnSpc>
                <a:spcPct val="90000"/>
              </a:lnSpc>
            </a:pPr>
            <a:r>
              <a:rPr lang="en-US" sz="1700" dirty="0" smtClean="0"/>
              <a:t>Just starting behavior plan</a:t>
            </a:r>
          </a:p>
          <a:p>
            <a:pPr eaLnBrk="1" hangingPunct="1">
              <a:lnSpc>
                <a:spcPct val="90000"/>
              </a:lnSpc>
            </a:pPr>
            <a:r>
              <a:rPr lang="en-US" sz="2200" b="1" dirty="0" smtClean="0">
                <a:solidFill>
                  <a:schemeClr val="accent2">
                    <a:lumMod val="60000"/>
                    <a:lumOff val="40000"/>
                  </a:schemeClr>
                </a:solidFill>
              </a:rPr>
              <a:t>Choice-within-Variety:</a:t>
            </a:r>
            <a:r>
              <a:rPr lang="en-US" sz="1800" b="1" dirty="0" smtClean="0"/>
              <a:t> </a:t>
            </a:r>
            <a:r>
              <a:rPr lang="en-US" sz="1800" dirty="0" smtClean="0"/>
              <a:t>Offer more than one </a:t>
            </a:r>
            <a:r>
              <a:rPr lang="en-US" sz="1800" dirty="0" err="1" smtClean="0"/>
              <a:t>reinforcer</a:t>
            </a:r>
            <a:r>
              <a:rPr lang="en-US" sz="1800" dirty="0" smtClean="0"/>
              <a:t> and allow the student to select.</a:t>
            </a:r>
          </a:p>
        </p:txBody>
      </p:sp>
    </p:spTree>
    <p:extLst>
      <p:ext uri="{BB962C8B-B14F-4D97-AF65-F5344CB8AC3E}">
        <p14:creationId xmlns:p14="http://schemas.microsoft.com/office/powerpoint/2010/main" val="398525504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p:cNvSpPr>
            <a:spLocks noGrp="1" noChangeArrowheads="1"/>
          </p:cNvSpPr>
          <p:nvPr>
            <p:ph type="title"/>
          </p:nvPr>
        </p:nvSpPr>
        <p:spPr/>
        <p:txBody>
          <a:bodyPr/>
          <a:lstStyle/>
          <a:p>
            <a:pPr eaLnBrk="1" hangingPunct="1"/>
            <a:r>
              <a:rPr lang="en-US" sz="3200" smtClean="0"/>
              <a:t>#10 Reactive Strategies and staff responsible (</a:t>
            </a:r>
            <a:r>
              <a:rPr lang="en-US" sz="2400" smtClean="0"/>
              <a:t>What to do when the problem behaviors occur, including Crisis Management Plan)</a:t>
            </a:r>
            <a:endParaRPr lang="en-US" sz="3200" smtClean="0"/>
          </a:p>
        </p:txBody>
      </p:sp>
      <p:sp>
        <p:nvSpPr>
          <p:cNvPr id="40963" name="Rectangle 3"/>
          <p:cNvSpPr>
            <a:spLocks noGrp="1" noChangeArrowheads="1"/>
          </p:cNvSpPr>
          <p:nvPr>
            <p:ph idx="1"/>
          </p:nvPr>
        </p:nvSpPr>
        <p:spPr/>
        <p:txBody>
          <a:bodyPr/>
          <a:lstStyle/>
          <a:p>
            <a:pPr eaLnBrk="1" hangingPunct="1"/>
            <a:r>
              <a:rPr lang="en-US" b="1" i="1" dirty="0" smtClean="0"/>
              <a:t>What steps </a:t>
            </a:r>
            <a:r>
              <a:rPr lang="en-US" b="1" i="1" dirty="0" smtClean="0">
                <a:solidFill>
                  <a:schemeClr val="accent2">
                    <a:lumMod val="60000"/>
                    <a:lumOff val="40000"/>
                  </a:schemeClr>
                </a:solidFill>
              </a:rPr>
              <a:t>will the adults take </a:t>
            </a:r>
            <a:r>
              <a:rPr lang="en-US" b="1" i="1" dirty="0" smtClean="0"/>
              <a:t>to return the student to rule-following behavior? </a:t>
            </a:r>
          </a:p>
          <a:p>
            <a:pPr eaLnBrk="1" hangingPunct="1"/>
            <a:r>
              <a:rPr lang="en-US" b="1" i="1" dirty="0" smtClean="0"/>
              <a:t>How can staff best </a:t>
            </a:r>
            <a:r>
              <a:rPr lang="en-US" b="1" i="1" dirty="0" smtClean="0">
                <a:solidFill>
                  <a:schemeClr val="accent2">
                    <a:lumMod val="60000"/>
                    <a:lumOff val="40000"/>
                  </a:schemeClr>
                </a:solidFill>
              </a:rPr>
              <a:t>prevent</a:t>
            </a:r>
            <a:r>
              <a:rPr lang="en-US" b="1" i="1" dirty="0" smtClean="0">
                <a:solidFill>
                  <a:srgbClr val="800080"/>
                </a:solidFill>
              </a:rPr>
              <a:t> </a:t>
            </a:r>
            <a:r>
              <a:rPr lang="en-US" b="1" i="1" dirty="0" smtClean="0"/>
              <a:t>escalation? </a:t>
            </a:r>
          </a:p>
          <a:p>
            <a:pPr eaLnBrk="1" hangingPunct="1"/>
            <a:r>
              <a:rPr lang="en-US" b="1" i="1" dirty="0" smtClean="0"/>
              <a:t>What words, items or actions </a:t>
            </a:r>
            <a:r>
              <a:rPr lang="en-US" b="1" i="1" dirty="0" smtClean="0">
                <a:solidFill>
                  <a:schemeClr val="accent2">
                    <a:lumMod val="60000"/>
                    <a:lumOff val="40000"/>
                  </a:schemeClr>
                </a:solidFill>
              </a:rPr>
              <a:t>work to</a:t>
            </a:r>
          </a:p>
          <a:p>
            <a:pPr eaLnBrk="1" hangingPunct="1">
              <a:buFont typeface="Wingdings" pitchFamily="2" charset="2"/>
              <a:buNone/>
            </a:pPr>
            <a:r>
              <a:rPr lang="en-US" b="1" i="1" dirty="0" smtClean="0">
                <a:solidFill>
                  <a:schemeClr val="accent2">
                    <a:lumMod val="60000"/>
                    <a:lumOff val="40000"/>
                  </a:schemeClr>
                </a:solidFill>
              </a:rPr>
              <a:t>	calm</a:t>
            </a:r>
            <a:r>
              <a:rPr lang="en-US" b="1" i="1" dirty="0" smtClean="0"/>
              <a:t> this specific student?</a:t>
            </a:r>
          </a:p>
          <a:p>
            <a:pPr eaLnBrk="1" hangingPunct="1"/>
            <a:endParaRPr lang="en-US" dirty="0" smtClean="0"/>
          </a:p>
        </p:txBody>
      </p:sp>
    </p:spTree>
    <p:extLst>
      <p:ext uri="{BB962C8B-B14F-4D97-AF65-F5344CB8AC3E}">
        <p14:creationId xmlns:p14="http://schemas.microsoft.com/office/powerpoint/2010/main" val="247087427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p:cNvSpPr>
            <a:spLocks noGrp="1" noChangeArrowheads="1"/>
          </p:cNvSpPr>
          <p:nvPr>
            <p:ph type="title"/>
          </p:nvPr>
        </p:nvSpPr>
        <p:spPr/>
        <p:txBody>
          <a:bodyPr/>
          <a:lstStyle/>
          <a:p>
            <a:pPr eaLnBrk="1" hangingPunct="1"/>
            <a:r>
              <a:rPr lang="en-US" smtClean="0"/>
              <a:t>Examples for #10</a:t>
            </a:r>
          </a:p>
        </p:txBody>
      </p:sp>
      <p:sp>
        <p:nvSpPr>
          <p:cNvPr id="41987" name="Rectangle 3"/>
          <p:cNvSpPr>
            <a:spLocks noGrp="1" noChangeArrowheads="1"/>
          </p:cNvSpPr>
          <p:nvPr>
            <p:ph idx="1"/>
          </p:nvPr>
        </p:nvSpPr>
        <p:spPr/>
        <p:txBody>
          <a:bodyPr>
            <a:normAutofit fontScale="92500" lnSpcReduction="10000"/>
          </a:bodyPr>
          <a:lstStyle/>
          <a:p>
            <a:pPr marL="533400" indent="-533400" eaLnBrk="1" hangingPunct="1">
              <a:lnSpc>
                <a:spcPct val="80000"/>
              </a:lnSpc>
              <a:buFont typeface="Wingdings" pitchFamily="2" charset="2"/>
              <a:buNone/>
            </a:pPr>
            <a:r>
              <a:rPr lang="en-US" sz="3300" b="1" dirty="0" smtClean="0">
                <a:solidFill>
                  <a:schemeClr val="accent2">
                    <a:lumMod val="60000"/>
                    <a:lumOff val="40000"/>
                  </a:schemeClr>
                </a:solidFill>
              </a:rPr>
              <a:t>Examples in a Hierarchy of Responses, Early to Late Stages:</a:t>
            </a:r>
          </a:p>
          <a:p>
            <a:pPr marL="533400" indent="-533400" eaLnBrk="1" hangingPunct="1">
              <a:lnSpc>
                <a:spcPct val="80000"/>
              </a:lnSpc>
              <a:buFont typeface="Wingdings" pitchFamily="2" charset="2"/>
              <a:buAutoNum type="arabicPeriod"/>
            </a:pPr>
            <a:r>
              <a:rPr lang="en-US" sz="2200" b="1" dirty="0" smtClean="0">
                <a:solidFill>
                  <a:schemeClr val="accent2">
                    <a:lumMod val="60000"/>
                    <a:lumOff val="40000"/>
                  </a:schemeClr>
                </a:solidFill>
              </a:rPr>
              <a:t>Prompt to the FERB</a:t>
            </a:r>
            <a:r>
              <a:rPr lang="en-US" sz="2200" b="1" dirty="0" smtClean="0"/>
              <a:t>, or redirect to task with additional supports: (Redirecting Phase)</a:t>
            </a:r>
          </a:p>
          <a:p>
            <a:pPr marL="533400" indent="-533400" eaLnBrk="1" hangingPunct="1">
              <a:lnSpc>
                <a:spcPct val="80000"/>
              </a:lnSpc>
              <a:buFont typeface="Wingdings" pitchFamily="2" charset="2"/>
              <a:buNone/>
            </a:pPr>
            <a:r>
              <a:rPr lang="en-US" sz="1600" b="1" dirty="0" smtClean="0">
                <a:solidFill>
                  <a:schemeClr val="hlink"/>
                </a:solidFill>
              </a:rPr>
              <a:t>2</a:t>
            </a:r>
            <a:r>
              <a:rPr lang="en-US" sz="2200" b="1" dirty="0" smtClean="0">
                <a:solidFill>
                  <a:schemeClr val="hlink"/>
                </a:solidFill>
              </a:rPr>
              <a:t>.</a:t>
            </a:r>
            <a:r>
              <a:rPr lang="en-US" sz="2200" b="1" dirty="0" smtClean="0"/>
              <a:t>      </a:t>
            </a:r>
            <a:r>
              <a:rPr lang="en-US" sz="2200" b="1" dirty="0" smtClean="0">
                <a:solidFill>
                  <a:schemeClr val="accent2">
                    <a:lumMod val="60000"/>
                    <a:lumOff val="40000"/>
                  </a:schemeClr>
                </a:solidFill>
              </a:rPr>
              <a:t>Reactive Strategies </a:t>
            </a:r>
            <a:r>
              <a:rPr lang="en-US" sz="2200" b="1" dirty="0" smtClean="0"/>
              <a:t>for When the Problem Behavior is Escalating Beyond Initial Redirection Phase (Managing the Problem Safely)</a:t>
            </a:r>
          </a:p>
          <a:p>
            <a:pPr marL="533400" indent="-533400" eaLnBrk="1" hangingPunct="1">
              <a:lnSpc>
                <a:spcPct val="80000"/>
              </a:lnSpc>
              <a:buFont typeface="Wingdings" pitchFamily="2" charset="2"/>
              <a:buAutoNum type="arabicPeriod" startAt="3"/>
            </a:pPr>
            <a:r>
              <a:rPr lang="en-US" sz="2200" b="1" dirty="0" smtClean="0">
                <a:solidFill>
                  <a:schemeClr val="accent2">
                    <a:lumMod val="60000"/>
                    <a:lumOff val="40000"/>
                  </a:schemeClr>
                </a:solidFill>
              </a:rPr>
              <a:t>Strategies for After the Problem Behavior is Over </a:t>
            </a:r>
            <a:r>
              <a:rPr lang="en-US" sz="2200" b="1" dirty="0" smtClean="0"/>
              <a:t>(Debriefing Phase)</a:t>
            </a:r>
          </a:p>
          <a:p>
            <a:pPr marL="533400" indent="-533400" eaLnBrk="1" hangingPunct="1">
              <a:lnSpc>
                <a:spcPct val="80000"/>
              </a:lnSpc>
              <a:buFont typeface="Wingdings" pitchFamily="2" charset="2"/>
              <a:buAutoNum type="arabicPeriod" startAt="3"/>
            </a:pPr>
            <a:r>
              <a:rPr lang="en-US" sz="2200" b="1" dirty="0" smtClean="0">
                <a:solidFill>
                  <a:schemeClr val="accent2">
                    <a:lumMod val="60000"/>
                    <a:lumOff val="40000"/>
                  </a:schemeClr>
                </a:solidFill>
              </a:rPr>
              <a:t>Possible Additional Strategies</a:t>
            </a:r>
            <a:r>
              <a:rPr lang="en-US" sz="2200" b="1" dirty="0" smtClean="0"/>
              <a:t> (Consequences or Punishment)</a:t>
            </a:r>
          </a:p>
          <a:p>
            <a:pPr marL="533400" indent="-533400" eaLnBrk="1" hangingPunct="1">
              <a:lnSpc>
                <a:spcPct val="80000"/>
              </a:lnSpc>
            </a:pPr>
            <a:endParaRPr lang="en-US" sz="2400" dirty="0" smtClean="0"/>
          </a:p>
        </p:txBody>
      </p:sp>
    </p:spTree>
    <p:extLst>
      <p:ext uri="{BB962C8B-B14F-4D97-AF65-F5344CB8AC3E}">
        <p14:creationId xmlns:p14="http://schemas.microsoft.com/office/powerpoint/2010/main" val="374095584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endParaRPr lang="en-US" smtClean="0"/>
          </a:p>
        </p:txBody>
      </p:sp>
      <p:pic>
        <p:nvPicPr>
          <p:cNvPr id="4301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304800"/>
            <a:ext cx="9144000" cy="7696200"/>
          </a:xfrm>
        </p:spPr>
      </p:pic>
    </p:spTree>
    <p:extLst>
      <p:ext uri="{BB962C8B-B14F-4D97-AF65-F5344CB8AC3E}">
        <p14:creationId xmlns:p14="http://schemas.microsoft.com/office/powerpoint/2010/main" val="40007181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p:cNvSpPr>
            <a:spLocks noGrp="1" noChangeArrowheads="1"/>
          </p:cNvSpPr>
          <p:nvPr>
            <p:ph type="title"/>
          </p:nvPr>
        </p:nvSpPr>
        <p:spPr/>
        <p:txBody>
          <a:bodyPr/>
          <a:lstStyle/>
          <a:p>
            <a:pPr eaLnBrk="1" hangingPunct="1"/>
            <a:r>
              <a:rPr lang="en-US" sz="3200" smtClean="0"/>
              <a:t>#11 Collections (Methods and frequency of monitoring the progress of the plan)</a:t>
            </a:r>
          </a:p>
        </p:txBody>
      </p:sp>
      <p:sp>
        <p:nvSpPr>
          <p:cNvPr id="93187" name="Rectangle 3"/>
          <p:cNvSpPr>
            <a:spLocks noGrp="1" noChangeArrowheads="1"/>
          </p:cNvSpPr>
          <p:nvPr>
            <p:ph idx="1"/>
          </p:nvPr>
        </p:nvSpPr>
        <p:spPr/>
        <p:txBody>
          <a:bodyPr/>
          <a:lstStyle/>
          <a:p>
            <a:pPr eaLnBrk="1" hangingPunct="1">
              <a:defRPr/>
            </a:pPr>
            <a:r>
              <a:rPr lang="en-US" sz="2400" dirty="0" smtClean="0"/>
              <a:t>What forms will be used</a:t>
            </a:r>
          </a:p>
          <a:p>
            <a:pPr eaLnBrk="1" hangingPunct="1">
              <a:defRPr/>
            </a:pPr>
            <a:r>
              <a:rPr lang="en-US" sz="2400" dirty="0" smtClean="0"/>
              <a:t>When will plan be revisited for progress</a:t>
            </a:r>
          </a:p>
          <a:p>
            <a:pPr lvl="1" eaLnBrk="1" hangingPunct="1">
              <a:defRPr/>
            </a:pPr>
            <a:r>
              <a:rPr lang="en-US" sz="2000" dirty="0" smtClean="0"/>
              <a:t>Set a date!</a:t>
            </a:r>
          </a:p>
          <a:p>
            <a:pPr lvl="2">
              <a:defRPr/>
            </a:pPr>
            <a:r>
              <a:rPr lang="en-US" sz="1800" dirty="0" smtClean="0"/>
              <a:t>How long should you give the plan </a:t>
            </a:r>
            <a:r>
              <a:rPr lang="en-US" sz="1800" smtClean="0"/>
              <a:t>to work?</a:t>
            </a:r>
            <a:endParaRPr lang="en-US" sz="1800" dirty="0" smtClean="0"/>
          </a:p>
          <a:p>
            <a:pPr eaLnBrk="1" hangingPunct="1">
              <a:defRPr/>
            </a:pPr>
            <a:r>
              <a:rPr lang="en-US" dirty="0" smtClean="0"/>
              <a:t>Write specific names of people</a:t>
            </a:r>
          </a:p>
          <a:p>
            <a:pPr marL="457200" lvl="1" indent="0" eaLnBrk="1" hangingPunct="1">
              <a:buFontTx/>
              <a:buNone/>
              <a:defRPr/>
            </a:pPr>
            <a:endParaRPr lang="en-US" sz="2000" dirty="0" smtClean="0"/>
          </a:p>
        </p:txBody>
      </p:sp>
    </p:spTree>
    <p:extLst>
      <p:ext uri="{BB962C8B-B14F-4D97-AF65-F5344CB8AC3E}">
        <p14:creationId xmlns:p14="http://schemas.microsoft.com/office/powerpoint/2010/main" val="288610663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p:cNvSpPr>
            <a:spLocks noGrp="1" noChangeArrowheads="1"/>
          </p:cNvSpPr>
          <p:nvPr>
            <p:ph type="title"/>
          </p:nvPr>
        </p:nvSpPr>
        <p:spPr/>
        <p:txBody>
          <a:bodyPr/>
          <a:lstStyle/>
          <a:p>
            <a:pPr eaLnBrk="1" hangingPunct="1"/>
            <a:r>
              <a:rPr lang="en-US" sz="3200" smtClean="0"/>
              <a:t>#12 Team Communication and Staff Responsible </a:t>
            </a:r>
          </a:p>
        </p:txBody>
      </p:sp>
      <p:sp>
        <p:nvSpPr>
          <p:cNvPr id="45059" name="Rectangle 3"/>
          <p:cNvSpPr>
            <a:spLocks noGrp="1" noChangeArrowheads="1"/>
          </p:cNvSpPr>
          <p:nvPr>
            <p:ph idx="1"/>
          </p:nvPr>
        </p:nvSpPr>
        <p:spPr/>
        <p:txBody>
          <a:bodyPr/>
          <a:lstStyle/>
          <a:p>
            <a:pPr eaLnBrk="1" hangingPunct="1">
              <a:buFont typeface="Wingdings" pitchFamily="2" charset="2"/>
              <a:buNone/>
            </a:pPr>
            <a:r>
              <a:rPr lang="en-US" smtClean="0"/>
              <a:t>On-going progress monitoring to document response to intervention requires delineating:</a:t>
            </a:r>
          </a:p>
          <a:p>
            <a:pPr eaLnBrk="1" hangingPunct="1">
              <a:buFont typeface="Wingdings" pitchFamily="2" charset="2"/>
              <a:buNone/>
            </a:pPr>
            <a:r>
              <a:rPr lang="en-US" smtClean="0"/>
              <a:t>		1. the communication participants</a:t>
            </a:r>
          </a:p>
          <a:p>
            <a:pPr eaLnBrk="1" hangingPunct="1">
              <a:buFont typeface="Wingdings" pitchFamily="2" charset="2"/>
              <a:buNone/>
            </a:pPr>
            <a:r>
              <a:rPr lang="en-US" smtClean="0"/>
              <a:t>		2. under what conditions</a:t>
            </a:r>
          </a:p>
          <a:p>
            <a:pPr eaLnBrk="1" hangingPunct="1">
              <a:buFont typeface="Wingdings" pitchFamily="2" charset="2"/>
              <a:buNone/>
            </a:pPr>
            <a:r>
              <a:rPr lang="en-US" smtClean="0"/>
              <a:t>		3. manner</a:t>
            </a:r>
          </a:p>
          <a:p>
            <a:pPr eaLnBrk="1" hangingPunct="1">
              <a:buFont typeface="Wingdings" pitchFamily="2" charset="2"/>
              <a:buNone/>
            </a:pPr>
            <a:r>
              <a:rPr lang="en-US" smtClean="0"/>
              <a:t>		4. expected frequency</a:t>
            </a:r>
          </a:p>
          <a:p>
            <a:pPr eaLnBrk="1" hangingPunct="1">
              <a:buFont typeface="Wingdings" pitchFamily="2" charset="2"/>
              <a:buNone/>
            </a:pPr>
            <a:r>
              <a:rPr lang="en-US" smtClean="0"/>
              <a:t>		5. content</a:t>
            </a:r>
          </a:p>
          <a:p>
            <a:pPr eaLnBrk="1" hangingPunct="1">
              <a:buFont typeface="Wingdings" pitchFamily="2" charset="2"/>
              <a:buNone/>
            </a:pPr>
            <a:r>
              <a:rPr lang="en-US" smtClean="0"/>
              <a:t>		6. two-way specification</a:t>
            </a:r>
          </a:p>
          <a:p>
            <a:pPr eaLnBrk="1" hangingPunct="1">
              <a:buFont typeface="Wingdings" pitchFamily="2" charset="2"/>
              <a:buNone/>
            </a:pPr>
            <a:endParaRPr lang="en-US" smtClean="0"/>
          </a:p>
          <a:p>
            <a:pPr eaLnBrk="1" hangingPunct="1"/>
            <a:endParaRPr lang="en-US" smtClean="0"/>
          </a:p>
        </p:txBody>
      </p:sp>
    </p:spTree>
    <p:extLst>
      <p:ext uri="{BB962C8B-B14F-4D97-AF65-F5344CB8AC3E}">
        <p14:creationId xmlns:p14="http://schemas.microsoft.com/office/powerpoint/2010/main" val="125947960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Grp="1" noChangeArrowheads="1"/>
          </p:cNvSpPr>
          <p:nvPr>
            <p:ph type="title"/>
          </p:nvPr>
        </p:nvSpPr>
        <p:spPr/>
        <p:txBody>
          <a:bodyPr/>
          <a:lstStyle/>
          <a:p>
            <a:pPr eaLnBrk="1" hangingPunct="1"/>
            <a:r>
              <a:rPr lang="en-US" sz="3200" smtClean="0"/>
              <a:t>The student will follow the standard District Discipline Policy/What adaptations will be made?</a:t>
            </a:r>
          </a:p>
        </p:txBody>
      </p:sp>
      <p:sp>
        <p:nvSpPr>
          <p:cNvPr id="46083" name="Rectangle 3"/>
          <p:cNvSpPr>
            <a:spLocks noGrp="1" noChangeArrowheads="1"/>
          </p:cNvSpPr>
          <p:nvPr>
            <p:ph idx="1"/>
          </p:nvPr>
        </p:nvSpPr>
        <p:spPr/>
        <p:txBody>
          <a:bodyPr/>
          <a:lstStyle/>
          <a:p>
            <a:pPr eaLnBrk="1" hangingPunct="1"/>
            <a:r>
              <a:rPr lang="en-US" smtClean="0"/>
              <a:t>Make sure the principal is in on this conversation</a:t>
            </a:r>
          </a:p>
          <a:p>
            <a:pPr eaLnBrk="1" hangingPunct="1"/>
            <a:r>
              <a:rPr lang="en-US" smtClean="0"/>
              <a:t>Get it in writing</a:t>
            </a:r>
          </a:p>
          <a:p>
            <a:pPr eaLnBrk="1" hangingPunct="1"/>
            <a:r>
              <a:rPr lang="en-US" smtClean="0"/>
              <a:t>Review it often</a:t>
            </a:r>
          </a:p>
        </p:txBody>
      </p:sp>
    </p:spTree>
    <p:extLst>
      <p:ext uri="{BB962C8B-B14F-4D97-AF65-F5344CB8AC3E}">
        <p14:creationId xmlns:p14="http://schemas.microsoft.com/office/powerpoint/2010/main" val="42312036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Some Tips on Behavior </a:t>
            </a:r>
            <a:r>
              <a:rPr lang="en-US" dirty="0"/>
              <a:t>Impedes Learning on the </a:t>
            </a:r>
            <a:r>
              <a:rPr lang="en-US" dirty="0" smtClean="0"/>
              <a:t>IEP:</a:t>
            </a:r>
            <a:r>
              <a:rPr lang="en-US" dirty="0"/>
              <a:t/>
            </a:r>
            <a:br>
              <a:rPr lang="en-US" dirty="0"/>
            </a:br>
            <a:endParaRPr lang="en-US" dirty="0"/>
          </a:p>
        </p:txBody>
      </p:sp>
      <p:sp>
        <p:nvSpPr>
          <p:cNvPr id="7" name="Content Placeholder 6"/>
          <p:cNvSpPr>
            <a:spLocks noGrp="1"/>
          </p:cNvSpPr>
          <p:nvPr>
            <p:ph idx="1"/>
          </p:nvPr>
        </p:nvSpPr>
        <p:spPr/>
        <p:txBody>
          <a:bodyPr/>
          <a:lstStyle/>
          <a:p>
            <a:endParaRPr lang="en-US" dirty="0"/>
          </a:p>
        </p:txBody>
      </p:sp>
    </p:spTree>
    <p:extLst>
      <p:ext uri="{BB962C8B-B14F-4D97-AF65-F5344CB8AC3E}">
        <p14:creationId xmlns:p14="http://schemas.microsoft.com/office/powerpoint/2010/main" val="133641876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Long Should We Give it to Work?</a:t>
            </a:r>
            <a:endParaRPr lang="en-US" dirty="0"/>
          </a:p>
        </p:txBody>
      </p:sp>
      <p:sp>
        <p:nvSpPr>
          <p:cNvPr id="3" name="Content Placeholder 2"/>
          <p:cNvSpPr>
            <a:spLocks noGrp="1"/>
          </p:cNvSpPr>
          <p:nvPr>
            <p:ph idx="1"/>
          </p:nvPr>
        </p:nvSpPr>
        <p:spPr/>
        <p:txBody>
          <a:bodyPr/>
          <a:lstStyle/>
          <a:p>
            <a:endParaRPr lang="en-US" smtClean="0"/>
          </a:p>
        </p:txBody>
      </p:sp>
    </p:spTree>
    <p:extLst>
      <p:ext uri="{BB962C8B-B14F-4D97-AF65-F5344CB8AC3E}">
        <p14:creationId xmlns:p14="http://schemas.microsoft.com/office/powerpoint/2010/main" val="97975188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Wrap up</a:t>
            </a:r>
            <a:endParaRPr lang="en-US"/>
          </a:p>
        </p:txBody>
      </p:sp>
      <p:sp>
        <p:nvSpPr>
          <p:cNvPr id="3" name="Content Placeholder 2"/>
          <p:cNvSpPr>
            <a:spLocks noGrp="1"/>
          </p:cNvSpPr>
          <p:nvPr>
            <p:ph idx="1"/>
          </p:nvPr>
        </p:nvSpPr>
        <p:spPr>
          <a:xfrm>
            <a:off x="228600" y="1807361"/>
            <a:ext cx="8458199" cy="4822039"/>
          </a:xfrm>
        </p:spPr>
        <p:txBody>
          <a:bodyPr>
            <a:normAutofit/>
          </a:bodyPr>
          <a:lstStyle/>
          <a:p>
            <a:pPr>
              <a:buAutoNum type="arabicPeriod"/>
            </a:pPr>
            <a:r>
              <a:rPr lang="en-US" dirty="0" smtClean="0"/>
              <a:t>Behavior is a form of COMMUNICATION!</a:t>
            </a:r>
          </a:p>
          <a:p>
            <a:pPr>
              <a:buAutoNum type="arabicPeriod"/>
            </a:pPr>
            <a:r>
              <a:rPr lang="en-US" dirty="0" smtClean="0"/>
              <a:t>Need to teach the behaviors we want to see</a:t>
            </a:r>
          </a:p>
          <a:p>
            <a:pPr>
              <a:buAutoNum type="arabicPeriod"/>
            </a:pPr>
            <a:r>
              <a:rPr lang="en-US" dirty="0" smtClean="0"/>
              <a:t>Need to reinforce the behaviors we want to see</a:t>
            </a:r>
          </a:p>
          <a:p>
            <a:pPr marL="0" indent="0">
              <a:buNone/>
            </a:pPr>
            <a:r>
              <a:rPr lang="en-US" dirty="0" smtClean="0"/>
              <a:t>4.  Acceptable Alternative=FERB </a:t>
            </a:r>
          </a:p>
          <a:p>
            <a:pPr marL="457200" lvl="1" indent="0">
              <a:buNone/>
            </a:pPr>
            <a:r>
              <a:rPr lang="en-US" dirty="0"/>
              <a:t>	</a:t>
            </a:r>
            <a:r>
              <a:rPr lang="en-US" dirty="0">
                <a:solidFill>
                  <a:srgbClr val="FFFF00"/>
                </a:solidFill>
              </a:rPr>
              <a:t>N</a:t>
            </a:r>
            <a:r>
              <a:rPr lang="en-US" dirty="0" smtClean="0">
                <a:solidFill>
                  <a:srgbClr val="FFFF00"/>
                </a:solidFill>
              </a:rPr>
              <a:t>eeds to be easy for student to preform</a:t>
            </a:r>
          </a:p>
          <a:p>
            <a:pPr marL="457200" lvl="1" indent="0">
              <a:buNone/>
            </a:pPr>
            <a:r>
              <a:rPr lang="en-US" dirty="0">
                <a:solidFill>
                  <a:srgbClr val="FFFF00"/>
                </a:solidFill>
              </a:rPr>
              <a:t>	</a:t>
            </a:r>
            <a:r>
              <a:rPr lang="en-US" dirty="0" smtClean="0">
                <a:solidFill>
                  <a:srgbClr val="FFFF00"/>
                </a:solidFill>
              </a:rPr>
              <a:t>Needs to get same results as problem behavior</a:t>
            </a:r>
          </a:p>
          <a:p>
            <a:pPr marL="457200" lvl="1" indent="0">
              <a:buNone/>
            </a:pPr>
            <a:r>
              <a:rPr lang="en-US" dirty="0">
                <a:solidFill>
                  <a:srgbClr val="FFFF00"/>
                </a:solidFill>
              </a:rPr>
              <a:t>	</a:t>
            </a:r>
            <a:r>
              <a:rPr lang="en-US" dirty="0" smtClean="0">
                <a:solidFill>
                  <a:srgbClr val="FFFF00"/>
                </a:solidFill>
              </a:rPr>
              <a:t>Needs to be taught</a:t>
            </a:r>
          </a:p>
          <a:p>
            <a:pPr marL="457200" lvl="1" indent="0">
              <a:buNone/>
            </a:pPr>
            <a:r>
              <a:rPr lang="en-US" dirty="0">
                <a:solidFill>
                  <a:srgbClr val="FFFF00"/>
                </a:solidFill>
              </a:rPr>
              <a:t>	</a:t>
            </a:r>
            <a:r>
              <a:rPr lang="en-US" dirty="0" smtClean="0">
                <a:solidFill>
                  <a:srgbClr val="FFFF00"/>
                </a:solidFill>
              </a:rPr>
              <a:t>Needs to be positively reinforced</a:t>
            </a:r>
          </a:p>
          <a:p>
            <a:pPr marL="457200" lvl="1" indent="0">
              <a:buNone/>
            </a:pPr>
            <a:endParaRPr lang="en-US" dirty="0"/>
          </a:p>
        </p:txBody>
      </p:sp>
    </p:spTree>
    <p:extLst>
      <p:ext uri="{BB962C8B-B14F-4D97-AF65-F5344CB8AC3E}">
        <p14:creationId xmlns:p14="http://schemas.microsoft.com/office/powerpoint/2010/main" val="125932421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3" name="Rectangle 5"/>
          <p:cNvSpPr>
            <a:spLocks noGrp="1" noChangeArrowheads="1"/>
          </p:cNvSpPr>
          <p:nvPr>
            <p:ph type="title"/>
          </p:nvPr>
        </p:nvSpPr>
        <p:spPr/>
        <p:txBody>
          <a:bodyPr/>
          <a:lstStyle/>
          <a:p>
            <a:endParaRPr lang="en-US"/>
          </a:p>
        </p:txBody>
      </p:sp>
      <p:pic>
        <p:nvPicPr>
          <p:cNvPr id="73732"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a:noFill/>
          <a:ln/>
        </p:spPr>
      </p:pic>
    </p:spTree>
    <p:extLst>
      <p:ext uri="{BB962C8B-B14F-4D97-AF65-F5344CB8AC3E}">
        <p14:creationId xmlns:p14="http://schemas.microsoft.com/office/powerpoint/2010/main" val="25157007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endParaRPr lang="en-US" dirty="0"/>
          </a:p>
        </p:txBody>
      </p:sp>
      <p:sp>
        <p:nvSpPr>
          <p:cNvPr id="3" name="Content Placeholder 2"/>
          <p:cNvSpPr>
            <a:spLocks noGrp="1"/>
          </p:cNvSpPr>
          <p:nvPr>
            <p:ph idx="1"/>
          </p:nvPr>
        </p:nvSpPr>
        <p:spPr>
          <a:xfrm>
            <a:off x="457200" y="1600200"/>
            <a:ext cx="8153400" cy="4876800"/>
          </a:xfrm>
          <a:solidFill>
            <a:schemeClr val="tx1"/>
          </a:solidFill>
        </p:spPr>
        <p:txBody>
          <a:bodyPr>
            <a:normAutofit fontScale="92500" lnSpcReduction="20000"/>
          </a:bodyPr>
          <a:lstStyle/>
          <a:p>
            <a:r>
              <a:rPr lang="en-US" dirty="0">
                <a:hlinkClick r:id="rId2"/>
              </a:rPr>
              <a:t>http://</a:t>
            </a:r>
            <a:r>
              <a:rPr lang="en-US" dirty="0" smtClean="0">
                <a:hlinkClick r:id="rId2"/>
              </a:rPr>
              <a:t>sdpbis.wikispaces.com/South+Dakota+PBIS</a:t>
            </a:r>
            <a:endParaRPr lang="en-US" dirty="0" smtClean="0"/>
          </a:p>
          <a:p>
            <a:r>
              <a:rPr lang="en-US" dirty="0">
                <a:hlinkClick r:id="rId3"/>
              </a:rPr>
              <a:t>http://</a:t>
            </a:r>
            <a:r>
              <a:rPr lang="en-US" dirty="0" smtClean="0">
                <a:hlinkClick r:id="rId3"/>
              </a:rPr>
              <a:t>doe.sd.gov/oess/specialed/index.asp</a:t>
            </a:r>
            <a:r>
              <a:rPr lang="en-US" dirty="0" smtClean="0"/>
              <a:t>  </a:t>
            </a:r>
            <a:endParaRPr lang="en-US" dirty="0"/>
          </a:p>
          <a:p>
            <a:r>
              <a:rPr lang="en-US" dirty="0" smtClean="0">
                <a:hlinkClick r:id="rId4"/>
              </a:rPr>
              <a:t>www.pent.ca.gov</a:t>
            </a:r>
            <a:r>
              <a:rPr lang="en-US" dirty="0" smtClean="0"/>
              <a:t>  </a:t>
            </a:r>
            <a:endParaRPr lang="en-US" dirty="0"/>
          </a:p>
          <a:p>
            <a:r>
              <a:rPr lang="en-US" dirty="0">
                <a:hlinkClick r:id="rId5"/>
              </a:rPr>
              <a:t>http://</a:t>
            </a:r>
            <a:r>
              <a:rPr lang="en-US" dirty="0" smtClean="0">
                <a:hlinkClick r:id="rId5"/>
              </a:rPr>
              <a:t>flpbs.fmhi.usf.edu</a:t>
            </a:r>
            <a:r>
              <a:rPr lang="en-US" dirty="0" smtClean="0"/>
              <a:t>  </a:t>
            </a:r>
            <a:endParaRPr lang="en-US" dirty="0"/>
          </a:p>
          <a:p>
            <a:r>
              <a:rPr lang="en-US" dirty="0" smtClean="0">
                <a:hlinkClick r:id="rId6"/>
              </a:rPr>
              <a:t>www.pbis.org</a:t>
            </a:r>
            <a:r>
              <a:rPr lang="en-US" dirty="0" smtClean="0"/>
              <a:t>  </a:t>
            </a:r>
            <a:endParaRPr lang="en-US" dirty="0"/>
          </a:p>
          <a:p>
            <a:r>
              <a:rPr lang="en-US" dirty="0" smtClean="0">
                <a:hlinkClick r:id="rId7"/>
              </a:rPr>
              <a:t>www.behavioradvisor.com</a:t>
            </a:r>
            <a:r>
              <a:rPr lang="en-US" dirty="0" smtClean="0"/>
              <a:t>  </a:t>
            </a:r>
            <a:endParaRPr lang="en-US" dirty="0"/>
          </a:p>
          <a:p>
            <a:r>
              <a:rPr lang="en-US" dirty="0">
                <a:hlinkClick r:id="rId8"/>
              </a:rPr>
              <a:t>http://</a:t>
            </a:r>
            <a:r>
              <a:rPr lang="en-US" dirty="0" smtClean="0">
                <a:hlinkClick r:id="rId8"/>
              </a:rPr>
              <a:t>www.challengingbehavior.org</a:t>
            </a:r>
            <a:r>
              <a:rPr lang="en-US" dirty="0" smtClean="0"/>
              <a:t>   </a:t>
            </a:r>
            <a:endParaRPr lang="en-US" dirty="0"/>
          </a:p>
          <a:p>
            <a:r>
              <a:rPr lang="en-US" dirty="0" smtClean="0">
                <a:hlinkClick r:id="rId9"/>
              </a:rPr>
              <a:t>www.whatworksclearinghouse.com</a:t>
            </a:r>
            <a:r>
              <a:rPr lang="en-US" dirty="0" smtClean="0"/>
              <a:t> </a:t>
            </a:r>
            <a:endParaRPr lang="en-US" dirty="0"/>
          </a:p>
          <a:p>
            <a:r>
              <a:rPr lang="en-US" dirty="0" smtClean="0">
                <a:hlinkClick r:id="rId10"/>
              </a:rPr>
              <a:t>www.interventioncentral.org</a:t>
            </a:r>
            <a:r>
              <a:rPr lang="en-US" dirty="0" smtClean="0"/>
              <a:t> </a:t>
            </a:r>
            <a:endParaRPr lang="en-US" dirty="0"/>
          </a:p>
          <a:p>
            <a:r>
              <a:rPr lang="en-US" dirty="0" smtClean="0">
                <a:hlinkClick r:id="rId11"/>
              </a:rPr>
              <a:t>http</a:t>
            </a:r>
            <a:r>
              <a:rPr lang="en-US" dirty="0">
                <a:hlinkClick r:id="rId11"/>
              </a:rPr>
              <a:t>://</a:t>
            </a:r>
            <a:r>
              <a:rPr lang="en-US" dirty="0" smtClean="0">
                <a:hlinkClick r:id="rId11"/>
              </a:rPr>
              <a:t>www.top20training.com</a:t>
            </a:r>
            <a:r>
              <a:rPr lang="en-US" dirty="0"/>
              <a:t> </a:t>
            </a:r>
            <a:endParaRPr lang="en-US" dirty="0" smtClean="0"/>
          </a:p>
          <a:p>
            <a:pPr marL="68580" indent="0">
              <a:buNone/>
            </a:pPr>
            <a:r>
              <a:rPr lang="en-US" dirty="0" smtClean="0">
                <a:hlinkClick r:id="rId12"/>
              </a:rPr>
              <a:t>Rebecca.cain@state.sd.us</a:t>
            </a:r>
            <a:endParaRPr lang="en-US" dirty="0"/>
          </a:p>
          <a:p>
            <a:pPr marL="68580" indent="0">
              <a:buNone/>
            </a:pPr>
            <a:r>
              <a:rPr lang="en-US" dirty="0" smtClean="0"/>
              <a:t>Penny.McCormic-gilles@k12.</a:t>
            </a:r>
            <a:endParaRPr lang="en-US" dirty="0" smtClean="0"/>
          </a:p>
          <a:p>
            <a:pPr marL="68580" indent="0">
              <a:buNone/>
            </a:pPr>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val="36316825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bwMode="auto">
          <a:xfrm>
            <a:off x="1009442" y="675725"/>
            <a:ext cx="7125113" cy="7720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dirty="0"/>
              <a:t>Students with Behavior </a:t>
            </a:r>
            <a:r>
              <a:rPr lang="en-US" sz="4000" dirty="0" smtClean="0"/>
              <a:t>Eligibility</a:t>
            </a:r>
            <a:br>
              <a:rPr lang="en-US" sz="4000" dirty="0" smtClean="0"/>
            </a:br>
            <a:r>
              <a:rPr lang="en-US" sz="4000" dirty="0"/>
              <a:t/>
            </a:r>
            <a:br>
              <a:rPr lang="en-US" sz="4000" dirty="0"/>
            </a:br>
            <a:r>
              <a:rPr lang="en-US" sz="4000" dirty="0" smtClean="0"/>
              <a:t/>
            </a:r>
            <a:br>
              <a:rPr lang="en-US" sz="4000" dirty="0" smtClean="0"/>
            </a:br>
            <a:endParaRPr lang="en-US" sz="4000" dirty="0"/>
          </a:p>
        </p:txBody>
      </p:sp>
      <p:sp>
        <p:nvSpPr>
          <p:cNvPr id="487427" name="Rectangle 3"/>
          <p:cNvSpPr>
            <a:spLocks noGrp="1" noChangeArrowheads="1"/>
          </p:cNvSpPr>
          <p:nvPr>
            <p:ph idx="1"/>
          </p:nvPr>
        </p:nvSpPr>
        <p:spPr bwMode="auto">
          <a:xfrm>
            <a:off x="1009443" y="2362200"/>
            <a:ext cx="7125112" cy="34965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dirty="0"/>
              <a:t>OHI (ADHD), ED, Autism </a:t>
            </a:r>
          </a:p>
          <a:p>
            <a:pPr lvl="1">
              <a:lnSpc>
                <a:spcPct val="90000"/>
              </a:lnSpc>
            </a:pPr>
            <a:r>
              <a:rPr lang="en-US" dirty="0"/>
              <a:t>Formal evaluations have been done</a:t>
            </a:r>
          </a:p>
          <a:p>
            <a:pPr lvl="1">
              <a:lnSpc>
                <a:spcPct val="90000"/>
              </a:lnSpc>
            </a:pPr>
            <a:r>
              <a:rPr lang="en-US" dirty="0"/>
              <a:t>Should have information on Present Levels Page regarding behavior</a:t>
            </a:r>
          </a:p>
          <a:p>
            <a:pPr lvl="2">
              <a:lnSpc>
                <a:spcPct val="90000"/>
              </a:lnSpc>
            </a:pPr>
            <a:r>
              <a:rPr lang="en-US" dirty="0"/>
              <a:t>Strengths and needs</a:t>
            </a:r>
          </a:p>
          <a:p>
            <a:pPr lvl="1">
              <a:lnSpc>
                <a:spcPct val="90000"/>
              </a:lnSpc>
            </a:pPr>
            <a:r>
              <a:rPr lang="en-US" dirty="0"/>
              <a:t>Should have behavior addressed in goals</a:t>
            </a:r>
          </a:p>
          <a:p>
            <a:pPr lvl="1">
              <a:lnSpc>
                <a:spcPct val="90000"/>
              </a:lnSpc>
            </a:pPr>
            <a:r>
              <a:rPr lang="en-US" dirty="0"/>
              <a:t>All should have behavior impedes learning checked</a:t>
            </a:r>
          </a:p>
          <a:p>
            <a:pPr lvl="2">
              <a:lnSpc>
                <a:spcPct val="90000"/>
              </a:lnSpc>
            </a:pPr>
            <a:r>
              <a:rPr lang="en-US" dirty="0"/>
              <a:t>Can reference behavior plan</a:t>
            </a:r>
          </a:p>
          <a:p>
            <a:pPr lvl="2">
              <a:lnSpc>
                <a:spcPct val="90000"/>
              </a:lnSpc>
            </a:pPr>
            <a:r>
              <a:rPr lang="en-US" dirty="0"/>
              <a:t>Can reference behavior goals</a:t>
            </a:r>
          </a:p>
          <a:p>
            <a:pPr lvl="1">
              <a:lnSpc>
                <a:spcPct val="90000"/>
              </a:lnSpc>
            </a:pPr>
            <a:endParaRPr lang="en-US" dirty="0"/>
          </a:p>
          <a:p>
            <a:pPr lvl="1">
              <a:lnSpc>
                <a:spcPct val="90000"/>
              </a:lnSpc>
            </a:pPr>
            <a:endParaRPr lang="en-US" dirty="0"/>
          </a:p>
        </p:txBody>
      </p:sp>
    </p:spTree>
    <p:extLst>
      <p:ext uri="{BB962C8B-B14F-4D97-AF65-F5344CB8AC3E}">
        <p14:creationId xmlns:p14="http://schemas.microsoft.com/office/powerpoint/2010/main" val="397396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a:t>Students without Behavior Eligibility</a:t>
            </a:r>
          </a:p>
        </p:txBody>
      </p:sp>
      <p:sp>
        <p:nvSpPr>
          <p:cNvPr id="488451" name="Rectangle 3"/>
          <p:cNvSpPr>
            <a:spLocks noGrp="1" noChangeArrowheads="1"/>
          </p:cNvSpPr>
          <p:nvPr>
            <p:ph idx="1"/>
          </p:nvPr>
        </p:nvSpPr>
        <p:spPr bwMode="auto">
          <a:xfrm>
            <a:off x="457200" y="2286000"/>
            <a:ext cx="8686800" cy="3840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t>Is the student’s behavior impeding learning?</a:t>
            </a:r>
          </a:p>
          <a:p>
            <a:r>
              <a:rPr lang="en-US" dirty="0"/>
              <a:t>Formal behavior evaluations not required for small or emerging behaviors. </a:t>
            </a:r>
            <a:endParaRPr lang="en-US" dirty="0" smtClean="0"/>
          </a:p>
          <a:p>
            <a:r>
              <a:rPr lang="en-US" dirty="0" smtClean="0"/>
              <a:t>Was there a behavior </a:t>
            </a:r>
            <a:r>
              <a:rPr lang="en-US" dirty="0" err="1" smtClean="0"/>
              <a:t>eval</a:t>
            </a:r>
            <a:r>
              <a:rPr lang="en-US" dirty="0" smtClean="0"/>
              <a:t> done?</a:t>
            </a:r>
          </a:p>
          <a:p>
            <a:r>
              <a:rPr lang="en-US" dirty="0" smtClean="0"/>
              <a:t>Are there strengths and needs in the are of behavior?</a:t>
            </a:r>
          </a:p>
          <a:p>
            <a:r>
              <a:rPr lang="en-US" dirty="0" smtClean="0"/>
              <a:t>Meant </a:t>
            </a:r>
            <a:r>
              <a:rPr lang="en-US" dirty="0"/>
              <a:t>to be proactive</a:t>
            </a:r>
          </a:p>
          <a:p>
            <a:r>
              <a:rPr lang="en-US" dirty="0"/>
              <a:t>Safeguard to stop behaviors before a behavior plan is needed.</a:t>
            </a:r>
          </a:p>
          <a:p>
            <a:pPr lvl="1"/>
            <a:endParaRPr lang="en-US" dirty="0"/>
          </a:p>
        </p:txBody>
      </p:sp>
    </p:spTree>
    <p:extLst>
      <p:ext uri="{BB962C8B-B14F-4D97-AF65-F5344CB8AC3E}">
        <p14:creationId xmlns:p14="http://schemas.microsoft.com/office/powerpoint/2010/main" val="39688637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BIL section contain?</a:t>
            </a:r>
            <a:endParaRPr lang="en-US" dirty="0"/>
          </a:p>
        </p:txBody>
      </p:sp>
      <p:sp>
        <p:nvSpPr>
          <p:cNvPr id="3" name="Content Placeholder 2"/>
          <p:cNvSpPr>
            <a:spLocks noGrp="1"/>
          </p:cNvSpPr>
          <p:nvPr>
            <p:ph idx="1"/>
          </p:nvPr>
        </p:nvSpPr>
        <p:spPr/>
        <p:txBody>
          <a:bodyPr/>
          <a:lstStyle/>
          <a:p>
            <a:r>
              <a:rPr lang="en-US" dirty="0" smtClean="0"/>
              <a:t>Not just what the student will do</a:t>
            </a:r>
          </a:p>
          <a:p>
            <a:r>
              <a:rPr lang="en-US" dirty="0" smtClean="0"/>
              <a:t>Specify with the teacher/staff will do</a:t>
            </a:r>
          </a:p>
          <a:p>
            <a:r>
              <a:rPr lang="en-US" dirty="0" smtClean="0"/>
              <a:t>Alterations in the environment</a:t>
            </a:r>
          </a:p>
          <a:p>
            <a:r>
              <a:rPr lang="en-US" dirty="0" smtClean="0"/>
              <a:t>How the new behaviors be taught</a:t>
            </a:r>
          </a:p>
          <a:p>
            <a:r>
              <a:rPr lang="en-US" dirty="0" smtClean="0"/>
              <a:t>Should be brief</a:t>
            </a:r>
          </a:p>
          <a:p>
            <a:r>
              <a:rPr lang="en-US" dirty="0" smtClean="0"/>
              <a:t>Collaboratively developed</a:t>
            </a:r>
          </a:p>
          <a:p>
            <a:r>
              <a:rPr lang="en-US" dirty="0" smtClean="0"/>
              <a:t>Not consequence based</a:t>
            </a:r>
          </a:p>
          <a:p>
            <a:endParaRPr lang="en-US" dirty="0" smtClean="0"/>
          </a:p>
          <a:p>
            <a:pPr marL="0" indent="0">
              <a:buNone/>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118025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a:t>
            </a:r>
            <a:endParaRPr lang="en-US" dirty="0"/>
          </a:p>
        </p:txBody>
      </p:sp>
      <p:sp>
        <p:nvSpPr>
          <p:cNvPr id="3" name="Content Placeholder 2"/>
          <p:cNvSpPr>
            <a:spLocks noGrp="1"/>
          </p:cNvSpPr>
          <p:nvPr>
            <p:ph idx="1"/>
          </p:nvPr>
        </p:nvSpPr>
        <p:spPr/>
        <p:txBody>
          <a:bodyPr>
            <a:normAutofit/>
          </a:bodyPr>
          <a:lstStyle/>
          <a:p>
            <a:pPr marL="0" indent="0">
              <a:buNone/>
            </a:pPr>
            <a:r>
              <a:rPr lang="en-US" sz="6000" dirty="0" smtClean="0"/>
              <a:t>Behavior plans are not just for special education students!!</a:t>
            </a:r>
            <a:endParaRPr lang="en-US" sz="6000" dirty="0"/>
          </a:p>
        </p:txBody>
      </p:sp>
    </p:spTree>
    <p:extLst>
      <p:ext uri="{BB962C8B-B14F-4D97-AF65-F5344CB8AC3E}">
        <p14:creationId xmlns:p14="http://schemas.microsoft.com/office/powerpoint/2010/main" val="4100173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smtClean="0"/>
              <a:t>Basic Needs</a:t>
            </a:r>
            <a:endParaRPr lang="en-US" dirty="0"/>
          </a:p>
        </p:txBody>
      </p:sp>
      <p:sp>
        <p:nvSpPr>
          <p:cNvPr id="3" name="Content Placeholder 2"/>
          <p:cNvSpPr>
            <a:spLocks noGrp="1"/>
          </p:cNvSpPr>
          <p:nvPr>
            <p:ph idx="1"/>
          </p:nvPr>
        </p:nvSpPr>
        <p:spPr>
          <a:solidFill>
            <a:srgbClr val="92D050"/>
          </a:solidFill>
        </p:spPr>
        <p:txBody>
          <a:bodyPr>
            <a:normAutofit/>
          </a:bodyPr>
          <a:lstStyle/>
          <a:p>
            <a:r>
              <a:rPr lang="en-US" sz="4000" dirty="0" smtClean="0"/>
              <a:t>Hunger</a:t>
            </a:r>
          </a:p>
          <a:p>
            <a:r>
              <a:rPr lang="en-US" sz="4000" dirty="0" smtClean="0"/>
              <a:t>Thirst</a:t>
            </a:r>
          </a:p>
          <a:p>
            <a:r>
              <a:rPr lang="en-US" sz="4000" dirty="0" smtClean="0"/>
              <a:t>Sleep</a:t>
            </a:r>
          </a:p>
          <a:p>
            <a:r>
              <a:rPr lang="en-US" sz="4000" dirty="0" smtClean="0"/>
              <a:t>Bathroom</a:t>
            </a:r>
          </a:p>
          <a:p>
            <a:r>
              <a:rPr lang="en-US" sz="4000" dirty="0" smtClean="0"/>
              <a:t>Air and Space</a:t>
            </a:r>
            <a:endParaRPr lang="en-US" sz="4000" dirty="0"/>
          </a:p>
        </p:txBody>
      </p:sp>
    </p:spTree>
    <p:extLst>
      <p:ext uri="{BB962C8B-B14F-4D97-AF65-F5344CB8AC3E}">
        <p14:creationId xmlns:p14="http://schemas.microsoft.com/office/powerpoint/2010/main" val="32658385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Behavior Supports</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557463"/>
            <a:ext cx="4343399" cy="2395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3575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You Can Help a Kid Change…</a:t>
            </a:r>
            <a:endParaRPr lang="en-US" dirty="0"/>
          </a:p>
        </p:txBody>
      </p:sp>
      <p:sp>
        <p:nvSpPr>
          <p:cNvPr id="7" name="Content Placeholder 6"/>
          <p:cNvSpPr>
            <a:spLocks noGrp="1"/>
          </p:cNvSpPr>
          <p:nvPr>
            <p:ph idx="1"/>
          </p:nvPr>
        </p:nvSpPr>
        <p:spPr/>
        <p:txBody>
          <a:bodyPr/>
          <a:lstStyle/>
          <a:p>
            <a:r>
              <a:rPr lang="en-US" dirty="0" smtClean="0"/>
              <a:t>You need to think about what success would look like for this student.</a:t>
            </a:r>
          </a:p>
          <a:p>
            <a:r>
              <a:rPr lang="en-US" dirty="0" smtClean="0"/>
              <a:t>What are the steps he/she will need to take to get there</a:t>
            </a:r>
          </a:p>
          <a:p>
            <a:r>
              <a:rPr lang="en-US" dirty="0" smtClean="0"/>
              <a:t>What is my role in this process?</a:t>
            </a:r>
            <a:endParaRPr lang="en-US" dirty="0"/>
          </a:p>
        </p:txBody>
      </p:sp>
    </p:spTree>
    <p:extLst>
      <p:ext uri="{BB962C8B-B14F-4D97-AF65-F5344CB8AC3E}">
        <p14:creationId xmlns:p14="http://schemas.microsoft.com/office/powerpoint/2010/main" val="1083279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you?</a:t>
            </a:r>
            <a:endParaRPr lang="en-US" dirty="0"/>
          </a:p>
        </p:txBody>
      </p:sp>
      <p:sp>
        <p:nvSpPr>
          <p:cNvPr id="3" name="Content Placeholder 2"/>
          <p:cNvSpPr>
            <a:spLocks noGrp="1"/>
          </p:cNvSpPr>
          <p:nvPr>
            <p:ph idx="1"/>
          </p:nvPr>
        </p:nvSpPr>
        <p:spPr/>
        <p:txBody>
          <a:bodyPr/>
          <a:lstStyle/>
          <a:p>
            <a:r>
              <a:rPr lang="en-US" dirty="0" smtClean="0"/>
              <a:t>Special education teachers</a:t>
            </a:r>
          </a:p>
          <a:p>
            <a:r>
              <a:rPr lang="en-US" dirty="0" smtClean="0"/>
              <a:t>General education teachers</a:t>
            </a:r>
          </a:p>
          <a:p>
            <a:r>
              <a:rPr lang="en-US" dirty="0" smtClean="0"/>
              <a:t>Administrators</a:t>
            </a:r>
          </a:p>
          <a:p>
            <a:r>
              <a:rPr lang="en-US" dirty="0" smtClean="0"/>
              <a:t>Related service providers</a:t>
            </a:r>
          </a:p>
          <a:p>
            <a:r>
              <a:rPr lang="en-US" dirty="0" smtClean="0"/>
              <a:t>School psychologists </a:t>
            </a:r>
          </a:p>
          <a:p>
            <a:r>
              <a:rPr lang="en-US" dirty="0" smtClean="0"/>
              <a:t>Others</a:t>
            </a:r>
            <a:endParaRPr lang="en-US" dirty="0"/>
          </a:p>
        </p:txBody>
      </p:sp>
    </p:spTree>
    <p:extLst>
      <p:ext uri="{BB962C8B-B14F-4D97-AF65-F5344CB8AC3E}">
        <p14:creationId xmlns:p14="http://schemas.microsoft.com/office/powerpoint/2010/main" val="33169813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Planned Discussion</a:t>
            </a:r>
            <a:endParaRPr lang="en-US" dirty="0"/>
          </a:p>
        </p:txBody>
      </p:sp>
      <p:sp>
        <p:nvSpPr>
          <p:cNvPr id="3" name="Content Placeholder 2"/>
          <p:cNvSpPr>
            <a:spLocks noGrp="1"/>
          </p:cNvSpPr>
          <p:nvPr>
            <p:ph idx="1"/>
          </p:nvPr>
        </p:nvSpPr>
        <p:spPr/>
        <p:txBody>
          <a:bodyPr/>
          <a:lstStyle/>
          <a:p>
            <a:r>
              <a:rPr lang="en-US" dirty="0" smtClean="0"/>
              <a:t>Does the student KNOW you have a problem with their behavior?</a:t>
            </a:r>
          </a:p>
          <a:p>
            <a:r>
              <a:rPr lang="en-US" dirty="0" smtClean="0"/>
              <a:t>Have you had a PLANNED discussion.</a:t>
            </a:r>
          </a:p>
          <a:p>
            <a:pPr lvl="1"/>
            <a:r>
              <a:rPr lang="en-US" dirty="0" smtClean="0"/>
              <a:t>“I care about your success”</a:t>
            </a:r>
          </a:p>
          <a:p>
            <a:pPr lvl="1"/>
            <a:r>
              <a:rPr lang="en-US" dirty="0" smtClean="0"/>
              <a:t>Not “YOU IN THE HALLWAY, NOW!”</a:t>
            </a:r>
            <a:endParaRPr lang="en-US" dirty="0"/>
          </a:p>
        </p:txBody>
      </p:sp>
    </p:spTree>
    <p:extLst>
      <p:ext uri="{BB962C8B-B14F-4D97-AF65-F5344CB8AC3E}">
        <p14:creationId xmlns:p14="http://schemas.microsoft.com/office/powerpoint/2010/main" val="180695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This:</a:t>
            </a:r>
            <a:endParaRPr lang="en-US" dirty="0"/>
          </a:p>
        </p:txBody>
      </p:sp>
      <p:sp>
        <p:nvSpPr>
          <p:cNvPr id="3" name="Content Placeholder 2"/>
          <p:cNvSpPr>
            <a:spLocks noGrp="1"/>
          </p:cNvSpPr>
          <p:nvPr>
            <p:ph idx="1"/>
          </p:nvPr>
        </p:nvSpPr>
        <p:spPr/>
        <p:txBody>
          <a:bodyPr/>
          <a:lstStyle/>
          <a:p>
            <a:pPr marL="0" indent="0">
              <a:buNone/>
            </a:pPr>
            <a:r>
              <a:rPr lang="en-US" dirty="0" smtClean="0"/>
              <a:t>Kids not only need to learn a new behavior, they need to get rid of an old behavior too.</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200400"/>
            <a:ext cx="2690813" cy="2547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9746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You Can Work on Changing a Behavior</a:t>
            </a:r>
            <a:endParaRPr lang="en-US" dirty="0"/>
          </a:p>
        </p:txBody>
      </p:sp>
      <p:sp>
        <p:nvSpPr>
          <p:cNvPr id="3" name="Content Placeholder 2"/>
          <p:cNvSpPr>
            <a:spLocks noGrp="1"/>
          </p:cNvSpPr>
          <p:nvPr>
            <p:ph idx="1"/>
          </p:nvPr>
        </p:nvSpPr>
        <p:spPr/>
        <p:txBody>
          <a:bodyPr/>
          <a:lstStyle/>
          <a:p>
            <a:r>
              <a:rPr lang="en-US" dirty="0" smtClean="0"/>
              <a:t>You need to know the function of the behavior</a:t>
            </a:r>
          </a:p>
          <a:p>
            <a:r>
              <a:rPr lang="en-US" dirty="0" smtClean="0"/>
              <a:t>You can make a behavior worse if you don’t know the function</a:t>
            </a:r>
          </a:p>
          <a:p>
            <a:r>
              <a:rPr lang="en-US" dirty="0" smtClean="0"/>
              <a:t>Are they working to get something or get out of something?  </a:t>
            </a:r>
          </a:p>
          <a:p>
            <a:r>
              <a:rPr lang="en-US" dirty="0" smtClean="0"/>
              <a:t>The behavior is continuing because it’s working for them</a:t>
            </a:r>
            <a:endParaRPr lang="en-US" dirty="0"/>
          </a:p>
        </p:txBody>
      </p:sp>
    </p:spTree>
    <p:extLst>
      <p:ext uri="{BB962C8B-B14F-4D97-AF65-F5344CB8AC3E}">
        <p14:creationId xmlns:p14="http://schemas.microsoft.com/office/powerpoint/2010/main" val="2331146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dirty="0"/>
              <a:t>Examples of Positive </a:t>
            </a:r>
            <a:r>
              <a:rPr lang="en-US" dirty="0" smtClean="0"/>
              <a:t>Supports:</a:t>
            </a:r>
            <a:br>
              <a:rPr lang="en-US" dirty="0" smtClean="0"/>
            </a:br>
            <a:r>
              <a:rPr lang="en-US" dirty="0" smtClean="0"/>
              <a:t>Taking a Break</a:t>
            </a:r>
            <a:endParaRPr lang="en-US" dirty="0"/>
          </a:p>
        </p:txBody>
      </p:sp>
      <p:sp>
        <p:nvSpPr>
          <p:cNvPr id="489475" name="Rectangle 3"/>
          <p:cNvSpPr>
            <a:spLocks noGrp="1" noChangeArrowheads="1"/>
          </p:cNvSpPr>
          <p:nvPr>
            <p:ph idx="1"/>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r>
              <a:rPr lang="en-US" dirty="0"/>
              <a:t>When </a:t>
            </a:r>
            <a:r>
              <a:rPr lang="en-US" dirty="0" smtClean="0"/>
              <a:t>Sally </a:t>
            </a:r>
            <a:r>
              <a:rPr lang="en-US" dirty="0"/>
              <a:t>comes into class and is noticeably agitated, the teacher will ask </a:t>
            </a:r>
            <a:r>
              <a:rPr lang="en-US" dirty="0" smtClean="0"/>
              <a:t>her </a:t>
            </a:r>
            <a:r>
              <a:rPr lang="en-US" dirty="0"/>
              <a:t>if </a:t>
            </a:r>
            <a:r>
              <a:rPr lang="en-US" dirty="0" smtClean="0"/>
              <a:t>she </a:t>
            </a:r>
            <a:r>
              <a:rPr lang="en-US" dirty="0"/>
              <a:t>would like to </a:t>
            </a:r>
            <a:r>
              <a:rPr lang="en-US" sz="2400" b="1" dirty="0">
                <a:solidFill>
                  <a:srgbClr val="FFFF00"/>
                </a:solidFill>
              </a:rPr>
              <a:t>take a five minute break</a:t>
            </a:r>
            <a:r>
              <a:rPr lang="en-US" dirty="0"/>
              <a:t> in the relaxation corner to write about what is bothering </a:t>
            </a:r>
            <a:r>
              <a:rPr lang="en-US" dirty="0" smtClean="0"/>
              <a:t>her.  </a:t>
            </a:r>
            <a:r>
              <a:rPr lang="en-US" dirty="0"/>
              <a:t>Upon returning to </a:t>
            </a:r>
            <a:r>
              <a:rPr lang="en-US" dirty="0" smtClean="0"/>
              <a:t>her </a:t>
            </a:r>
            <a:r>
              <a:rPr lang="en-US" dirty="0"/>
              <a:t>desk the teacher will read </a:t>
            </a:r>
            <a:r>
              <a:rPr lang="en-US" dirty="0" smtClean="0"/>
              <a:t>Sally’s </a:t>
            </a:r>
            <a:r>
              <a:rPr lang="en-US" dirty="0"/>
              <a:t>paper and set up a meeting to discuss it later.  </a:t>
            </a:r>
            <a:r>
              <a:rPr lang="en-US" dirty="0" smtClean="0"/>
              <a:t>Sally </a:t>
            </a:r>
            <a:r>
              <a:rPr lang="en-US" dirty="0"/>
              <a:t>will be verbally rewarded for returning to work</a:t>
            </a:r>
            <a:r>
              <a:rPr lang="en-US" dirty="0" smtClean="0"/>
              <a:t>.</a:t>
            </a:r>
          </a:p>
          <a:p>
            <a:r>
              <a:rPr lang="en-US" dirty="0" smtClean="0"/>
              <a:t>Want the student to learn to know when they need a break</a:t>
            </a:r>
          </a:p>
          <a:p>
            <a:endParaRPr lang="en-US" sz="2800" b="1" dirty="0" smtClean="0">
              <a:solidFill>
                <a:srgbClr val="FFFF00"/>
              </a:solidFill>
            </a:endParaRPr>
          </a:p>
          <a:p>
            <a:pPr marL="0" indent="0">
              <a:buNone/>
            </a:pPr>
            <a:r>
              <a:rPr lang="en-US" sz="2800" b="1" dirty="0" smtClean="0">
                <a:solidFill>
                  <a:srgbClr val="FFFF00"/>
                </a:solidFill>
              </a:rPr>
              <a:t>Taking a break will probably need to be taught!!</a:t>
            </a:r>
            <a:endParaRPr lang="en-US" sz="2800" b="1" dirty="0">
              <a:solidFill>
                <a:srgbClr val="FFFF00"/>
              </a:solidFill>
            </a:endParaRPr>
          </a:p>
        </p:txBody>
      </p:sp>
    </p:spTree>
    <p:extLst>
      <p:ext uri="{BB962C8B-B14F-4D97-AF65-F5344CB8AC3E}">
        <p14:creationId xmlns:p14="http://schemas.microsoft.com/office/powerpoint/2010/main" val="16125991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a:t>
            </a:r>
            <a:r>
              <a:rPr lang="en-US" dirty="0" smtClean="0"/>
              <a:t>Positive Supports:</a:t>
            </a:r>
            <a:br>
              <a:rPr lang="en-US" dirty="0" smtClean="0"/>
            </a:br>
            <a:r>
              <a:rPr lang="en-US" dirty="0" smtClean="0"/>
              <a:t>Do Later File</a:t>
            </a:r>
            <a:endParaRPr lang="en-US" dirty="0"/>
          </a:p>
        </p:txBody>
      </p:sp>
      <p:sp>
        <p:nvSpPr>
          <p:cNvPr id="3" name="Content Placeholder 2"/>
          <p:cNvSpPr>
            <a:spLocks noGrp="1"/>
          </p:cNvSpPr>
          <p:nvPr>
            <p:ph idx="1"/>
          </p:nvPr>
        </p:nvSpPr>
        <p:spPr/>
        <p:txBody>
          <a:bodyPr/>
          <a:lstStyle/>
          <a:p>
            <a:r>
              <a:rPr lang="en-US" dirty="0" smtClean="0"/>
              <a:t>When the student becomes frustrated have them put work away</a:t>
            </a:r>
          </a:p>
          <a:p>
            <a:r>
              <a:rPr lang="en-US" dirty="0" smtClean="0"/>
              <a:t>Only give them so many at a time</a:t>
            </a:r>
          </a:p>
          <a:p>
            <a:r>
              <a:rPr lang="en-US" dirty="0" smtClean="0"/>
              <a:t>Have them go through and circle the ones they would like to do on their own and put an X by the ones they would like help with</a:t>
            </a:r>
            <a:endParaRPr lang="en-US" dirty="0"/>
          </a:p>
        </p:txBody>
      </p:sp>
    </p:spTree>
    <p:extLst>
      <p:ext uri="{BB962C8B-B14F-4D97-AF65-F5344CB8AC3E}">
        <p14:creationId xmlns:p14="http://schemas.microsoft.com/office/powerpoint/2010/main" val="3260223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a:t>
            </a:r>
            <a:r>
              <a:rPr lang="en-US" dirty="0" smtClean="0"/>
              <a:t>Positive Supports: Build Momentum</a:t>
            </a:r>
            <a:endParaRPr lang="en-US" dirty="0"/>
          </a:p>
        </p:txBody>
      </p:sp>
      <p:sp>
        <p:nvSpPr>
          <p:cNvPr id="3" name="Content Placeholder 2"/>
          <p:cNvSpPr>
            <a:spLocks noGrp="1"/>
          </p:cNvSpPr>
          <p:nvPr>
            <p:ph idx="1"/>
          </p:nvPr>
        </p:nvSpPr>
        <p:spPr/>
        <p:txBody>
          <a:bodyPr/>
          <a:lstStyle/>
          <a:p>
            <a:r>
              <a:rPr lang="en-US" dirty="0" smtClean="0"/>
              <a:t>Start with what they know to get them working</a:t>
            </a:r>
          </a:p>
          <a:p>
            <a:r>
              <a:rPr lang="en-US" dirty="0" smtClean="0"/>
              <a:t>Build confidence </a:t>
            </a:r>
            <a:r>
              <a:rPr lang="en-US" smtClean="0"/>
              <a:t>and momentum</a:t>
            </a:r>
            <a:endParaRPr lang="en-US" dirty="0"/>
          </a:p>
        </p:txBody>
      </p:sp>
    </p:spTree>
    <p:extLst>
      <p:ext uri="{BB962C8B-B14F-4D97-AF65-F5344CB8AC3E}">
        <p14:creationId xmlns:p14="http://schemas.microsoft.com/office/powerpoint/2010/main" val="29644455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dirty="0"/>
              <a:t>Examples of Positive </a:t>
            </a:r>
            <a:r>
              <a:rPr lang="en-US" dirty="0" smtClean="0"/>
              <a:t>Supports:</a:t>
            </a:r>
            <a:br>
              <a:rPr lang="en-US" dirty="0" smtClean="0"/>
            </a:br>
            <a:r>
              <a:rPr lang="en-US" dirty="0" smtClean="0"/>
              <a:t>Cueing System</a:t>
            </a:r>
            <a:br>
              <a:rPr lang="en-US" dirty="0" smtClean="0"/>
            </a:br>
            <a:endParaRPr lang="en-US" dirty="0"/>
          </a:p>
        </p:txBody>
      </p:sp>
      <p:sp>
        <p:nvSpPr>
          <p:cNvPr id="491523" name="Rectangle 3"/>
          <p:cNvSpPr>
            <a:spLocks noGrp="1" noChangeArrowheads="1"/>
          </p:cNvSpPr>
          <p:nvPr>
            <p:ph idx="1"/>
          </p:nvPr>
        </p:nvSpPr>
        <p:spPr bwMode="auto">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70000" lnSpcReduction="20000"/>
          </a:bodyPr>
          <a:lstStyle/>
          <a:p>
            <a:pPr>
              <a:buFontTx/>
              <a:buNone/>
            </a:pPr>
            <a:r>
              <a:rPr lang="en-US" sz="2800" dirty="0" smtClean="0"/>
              <a:t>When </a:t>
            </a:r>
            <a:r>
              <a:rPr lang="en-US" sz="2800" dirty="0"/>
              <a:t>Billy is becoming frustrated with the material because it is too difficult for him, </a:t>
            </a:r>
            <a:r>
              <a:rPr lang="en-US" sz="2800" dirty="0" smtClean="0"/>
              <a:t>Billy will use the </a:t>
            </a:r>
            <a:r>
              <a:rPr lang="en-US" sz="4000" b="1" dirty="0" smtClean="0">
                <a:solidFill>
                  <a:schemeClr val="accent2">
                    <a:lumMod val="60000"/>
                    <a:lumOff val="40000"/>
                  </a:schemeClr>
                </a:solidFill>
              </a:rPr>
              <a:t>cueing system </a:t>
            </a:r>
            <a:r>
              <a:rPr lang="en-US" sz="2800" dirty="0" smtClean="0"/>
              <a:t>to let staff know he is frustrated.  Staff </a:t>
            </a:r>
            <a:r>
              <a:rPr lang="en-US" sz="2800" dirty="0"/>
              <a:t>will adapt the number of items he is expected to learn or number of activities student will complete prior to assessment for mastery</a:t>
            </a:r>
            <a:r>
              <a:rPr lang="en-US" sz="2800" dirty="0" smtClean="0"/>
              <a:t>.</a:t>
            </a:r>
          </a:p>
          <a:p>
            <a:pPr>
              <a:buFontTx/>
              <a:buNone/>
            </a:pPr>
            <a:r>
              <a:rPr lang="en-US" sz="2800" dirty="0"/>
              <a:t>	</a:t>
            </a:r>
            <a:r>
              <a:rPr lang="en-US" sz="2800" dirty="0" smtClean="0"/>
              <a:t>- Steps for teaching Billy how to use the cueing system</a:t>
            </a:r>
          </a:p>
          <a:p>
            <a:pPr>
              <a:buFontTx/>
              <a:buNone/>
            </a:pPr>
            <a:r>
              <a:rPr lang="en-US" sz="2800" dirty="0"/>
              <a:t>	</a:t>
            </a:r>
            <a:r>
              <a:rPr lang="en-US" sz="2800" dirty="0" smtClean="0"/>
              <a:t>- Who will teach </a:t>
            </a:r>
          </a:p>
          <a:p>
            <a:pPr>
              <a:buFontTx/>
              <a:buNone/>
            </a:pPr>
            <a:r>
              <a:rPr lang="en-US" sz="2800" dirty="0"/>
              <a:t>	</a:t>
            </a:r>
            <a:r>
              <a:rPr lang="en-US" sz="2800" dirty="0" smtClean="0"/>
              <a:t>- Reinforcement for using system correctly</a:t>
            </a:r>
          </a:p>
          <a:p>
            <a:pPr>
              <a:buFontTx/>
              <a:buNone/>
            </a:pPr>
            <a:r>
              <a:rPr lang="en-US" sz="2800" dirty="0"/>
              <a:t>	</a:t>
            </a:r>
            <a:r>
              <a:rPr lang="en-US" sz="2800" dirty="0" smtClean="0"/>
              <a:t>- Plan for re-teaching if system is not used correctly</a:t>
            </a:r>
            <a:endParaRPr lang="en-US" sz="2800" dirty="0"/>
          </a:p>
        </p:txBody>
      </p:sp>
    </p:spTree>
    <p:extLst>
      <p:ext uri="{BB962C8B-B14F-4D97-AF65-F5344CB8AC3E}">
        <p14:creationId xmlns:p14="http://schemas.microsoft.com/office/powerpoint/2010/main" val="28794781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idx="4294967295"/>
          </p:nvPr>
        </p:nvSpPr>
        <p:spPr bwMode="auto">
          <a:xfrm>
            <a:off x="0" y="274638"/>
            <a:ext cx="8229600" cy="1143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600" dirty="0" smtClean="0"/>
              <a:t>Examples </a:t>
            </a:r>
            <a:r>
              <a:rPr lang="en-US" sz="3600" dirty="0"/>
              <a:t>of Positive </a:t>
            </a:r>
            <a:r>
              <a:rPr lang="en-US" sz="3600" dirty="0" smtClean="0"/>
              <a:t>Supports:</a:t>
            </a:r>
            <a:br>
              <a:rPr lang="en-US" sz="3600" dirty="0" smtClean="0"/>
            </a:br>
            <a:r>
              <a:rPr lang="en-US" sz="3600" dirty="0" smtClean="0"/>
              <a:t>Sandwich Method</a:t>
            </a:r>
            <a:endParaRPr lang="en-US" sz="3600" dirty="0"/>
          </a:p>
        </p:txBody>
      </p:sp>
      <p:sp>
        <p:nvSpPr>
          <p:cNvPr id="490499" name="Rectangle 3"/>
          <p:cNvSpPr>
            <a:spLocks noGrp="1" noChangeArrowheads="1"/>
          </p:cNvSpPr>
          <p:nvPr>
            <p:ph type="body" sz="half" idx="4294967295"/>
          </p:nvPr>
        </p:nvSpPr>
        <p:spPr bwMode="auto">
          <a:xfrm>
            <a:off x="1752600" y="2133600"/>
            <a:ext cx="7391400" cy="426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lvl="4">
              <a:lnSpc>
                <a:spcPct val="90000"/>
              </a:lnSpc>
            </a:pPr>
            <a:r>
              <a:rPr lang="en-US" sz="1800" dirty="0"/>
              <a:t>A. Reinforce earlier behavior</a:t>
            </a:r>
          </a:p>
          <a:p>
            <a:pPr lvl="4">
              <a:lnSpc>
                <a:spcPct val="90000"/>
              </a:lnSpc>
            </a:pPr>
            <a:r>
              <a:rPr lang="en-US" sz="1800" dirty="0"/>
              <a:t>B. State inappropriate behavior with a calm voice</a:t>
            </a:r>
          </a:p>
          <a:p>
            <a:pPr lvl="4">
              <a:lnSpc>
                <a:spcPct val="90000"/>
              </a:lnSpc>
              <a:buFontTx/>
              <a:buNone/>
            </a:pPr>
            <a:r>
              <a:rPr lang="en-US" sz="1800" dirty="0"/>
              <a:t>        (Just now your….)</a:t>
            </a:r>
          </a:p>
          <a:p>
            <a:pPr lvl="4">
              <a:lnSpc>
                <a:spcPct val="90000"/>
              </a:lnSpc>
            </a:pPr>
            <a:r>
              <a:rPr lang="en-US" sz="1800" dirty="0"/>
              <a:t>C. Empathy statement</a:t>
            </a:r>
          </a:p>
          <a:p>
            <a:pPr lvl="4">
              <a:lnSpc>
                <a:spcPct val="90000"/>
              </a:lnSpc>
            </a:pPr>
            <a:r>
              <a:rPr lang="en-US" sz="1800" dirty="0"/>
              <a:t>D. State appropriate behavior</a:t>
            </a:r>
          </a:p>
          <a:p>
            <a:pPr lvl="4">
              <a:lnSpc>
                <a:spcPct val="90000"/>
              </a:lnSpc>
            </a:pPr>
            <a:r>
              <a:rPr lang="en-US" sz="1800" dirty="0"/>
              <a:t>E. Rational statement</a:t>
            </a:r>
          </a:p>
          <a:p>
            <a:pPr lvl="4">
              <a:lnSpc>
                <a:spcPct val="90000"/>
              </a:lnSpc>
              <a:buFontTx/>
              <a:buNone/>
            </a:pPr>
            <a:r>
              <a:rPr lang="en-US" sz="1800" dirty="0"/>
              <a:t>     - Require response</a:t>
            </a:r>
          </a:p>
          <a:p>
            <a:pPr lvl="4">
              <a:lnSpc>
                <a:spcPct val="90000"/>
              </a:lnSpc>
              <a:buFontTx/>
              <a:buNone/>
            </a:pPr>
            <a:r>
              <a:rPr lang="en-US" sz="1800" dirty="0"/>
              <a:t>     - Require performance</a:t>
            </a:r>
          </a:p>
          <a:p>
            <a:pPr lvl="4">
              <a:lnSpc>
                <a:spcPct val="90000"/>
              </a:lnSpc>
              <a:buFontTx/>
              <a:buNone/>
            </a:pPr>
            <a:r>
              <a:rPr lang="en-US" sz="1800" dirty="0"/>
              <a:t>     - Give ½ consequences </a:t>
            </a:r>
          </a:p>
          <a:p>
            <a:pPr lvl="4">
              <a:lnSpc>
                <a:spcPct val="90000"/>
              </a:lnSpc>
            </a:pPr>
            <a:r>
              <a:rPr lang="en-US" sz="1800" dirty="0"/>
              <a:t>F. Reinforce compliance </a:t>
            </a:r>
            <a:endParaRPr lang="en-US" sz="1800" dirty="0" smtClean="0"/>
          </a:p>
          <a:p>
            <a:pPr lvl="4">
              <a:lnSpc>
                <a:spcPct val="90000"/>
              </a:lnSpc>
            </a:pPr>
            <a:r>
              <a:rPr lang="en-US" sz="2400" dirty="0" smtClean="0"/>
              <a:t>**Turn and burn!!</a:t>
            </a:r>
            <a:endParaRPr lang="en-US" sz="2400" dirty="0"/>
          </a:p>
        </p:txBody>
      </p:sp>
      <p:pic>
        <p:nvPicPr>
          <p:cNvPr id="490500" name="Picture 4" descr="j0240957"/>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0" y="1905000"/>
            <a:ext cx="784225" cy="900113"/>
          </a:xfrm>
          <a:prstGeom prst="rect">
            <a:avLst/>
          </a:prstGeom>
          <a:noFill/>
          <a:extLst>
            <a:ext uri="{909E8E84-426E-40DD-AFC4-6F175D3DCCD1}">
              <a14:hiddenFill xmlns:a14="http://schemas.microsoft.com/office/drawing/2010/main">
                <a:solidFill>
                  <a:srgbClr val="FFFFFF"/>
                </a:solidFill>
              </a14:hiddenFill>
            </a:ext>
          </a:extLst>
        </p:spPr>
      </p:pic>
      <p:pic>
        <p:nvPicPr>
          <p:cNvPr id="490501" name="Picture 6" descr="j0240957"/>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0" y="5715000"/>
            <a:ext cx="784225" cy="900113"/>
          </a:xfrm>
          <a:prstGeom prst="rect">
            <a:avLst/>
          </a:prstGeom>
          <a:noFill/>
          <a:extLst>
            <a:ext uri="{909E8E84-426E-40DD-AFC4-6F175D3DCCD1}">
              <a14:hiddenFill xmlns:a14="http://schemas.microsoft.com/office/drawing/2010/main">
                <a:solidFill>
                  <a:srgbClr val="FFFFFF"/>
                </a:solidFill>
              </a14:hiddenFill>
            </a:ext>
          </a:extLst>
        </p:spPr>
      </p:pic>
      <p:pic>
        <p:nvPicPr>
          <p:cNvPr id="490502" name="Picture 8" descr="MC90026426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438400"/>
            <a:ext cx="84455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0503" name="Picture 9" descr="j023335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381000"/>
            <a:ext cx="99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0504" name="Picture 10" descr="j029048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3810000"/>
            <a:ext cx="152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0505" name="Picture 11" descr="MC900264374[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00" y="2895600"/>
            <a:ext cx="404813"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0506" name="Picture 12" descr="j024612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47800" y="4724400"/>
            <a:ext cx="1143000"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0507" name="Rectangle 2"/>
          <p:cNvSpPr>
            <a:spLocks noChangeArrowheads="1"/>
          </p:cNvSpPr>
          <p:nvPr/>
        </p:nvSpPr>
        <p:spPr bwMode="auto">
          <a:xfrm>
            <a:off x="457200" y="11430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2400" i="0" dirty="0">
              <a:solidFill>
                <a:schemeClr val="tx2"/>
              </a:solidFill>
            </a:endParaRPr>
          </a:p>
        </p:txBody>
      </p:sp>
    </p:spTree>
    <p:extLst>
      <p:ext uri="{BB962C8B-B14F-4D97-AF65-F5344CB8AC3E}">
        <p14:creationId xmlns:p14="http://schemas.microsoft.com/office/powerpoint/2010/main" val="14744345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Positive Supports</a:t>
            </a:r>
            <a:endParaRPr lang="en-US" dirty="0"/>
          </a:p>
        </p:txBody>
      </p:sp>
      <p:sp>
        <p:nvSpPr>
          <p:cNvPr id="3" name="Content Placeholder 2"/>
          <p:cNvSpPr>
            <a:spLocks noGrp="1"/>
          </p:cNvSpPr>
          <p:nvPr>
            <p:ph idx="1"/>
          </p:nvPr>
        </p:nvSpPr>
        <p:spPr/>
        <p:txBody>
          <a:bodyPr>
            <a:normAutofit/>
          </a:bodyPr>
          <a:lstStyle/>
          <a:p>
            <a:pPr marL="0" indent="0" algn="ctr">
              <a:buNone/>
            </a:pPr>
            <a:r>
              <a:rPr lang="en-US" sz="9600" dirty="0" smtClean="0"/>
              <a:t>2 X 10</a:t>
            </a:r>
            <a:endParaRPr lang="en-US" sz="9600" dirty="0"/>
          </a:p>
        </p:txBody>
      </p:sp>
    </p:spTree>
    <p:extLst>
      <p:ext uri="{BB962C8B-B14F-4D97-AF65-F5344CB8AC3E}">
        <p14:creationId xmlns:p14="http://schemas.microsoft.com/office/powerpoint/2010/main" val="1947939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Positive Support: Schedules</a:t>
            </a:r>
            <a:endParaRPr lang="en-US" dirty="0"/>
          </a:p>
        </p:txBody>
      </p:sp>
      <p:sp>
        <p:nvSpPr>
          <p:cNvPr id="3" name="Content Placeholder 2"/>
          <p:cNvSpPr>
            <a:spLocks noGrp="1"/>
          </p:cNvSpPr>
          <p:nvPr>
            <p:ph idx="1"/>
          </p:nvPr>
        </p:nvSpPr>
        <p:spPr/>
        <p:txBody>
          <a:bodyPr>
            <a:normAutofit/>
          </a:bodyPr>
          <a:lstStyle/>
          <a:p>
            <a:r>
              <a:rPr lang="en-US" sz="3600" dirty="0" smtClean="0"/>
              <a:t>Picture schedules</a:t>
            </a:r>
          </a:p>
          <a:p>
            <a:r>
              <a:rPr lang="en-US" sz="3600" dirty="0" smtClean="0"/>
              <a:t>Written schedules in planners</a:t>
            </a:r>
          </a:p>
          <a:p>
            <a:r>
              <a:rPr lang="en-US" sz="3600" dirty="0" smtClean="0"/>
              <a:t>Written schedule posted for all students</a:t>
            </a:r>
            <a:endParaRPr lang="en-US" sz="3600" dirty="0"/>
          </a:p>
        </p:txBody>
      </p:sp>
    </p:spTree>
    <p:extLst>
      <p:ext uri="{BB962C8B-B14F-4D97-AF65-F5344CB8AC3E}">
        <p14:creationId xmlns:p14="http://schemas.microsoft.com/office/powerpoint/2010/main" val="80084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Diana Browning Wright !</a:t>
            </a:r>
            <a:endParaRPr lang="en-US" dirty="0"/>
          </a:p>
        </p:txBody>
      </p:sp>
      <p:sp>
        <p:nvSpPr>
          <p:cNvPr id="3" name="Content Placeholder 2"/>
          <p:cNvSpPr>
            <a:spLocks noGrp="1"/>
          </p:cNvSpPr>
          <p:nvPr>
            <p:ph idx="1"/>
          </p:nvPr>
        </p:nvSpPr>
        <p:spPr/>
        <p:txBody>
          <a:bodyPr/>
          <a:lstStyle/>
          <a:p>
            <a:r>
              <a:rPr lang="en-US" dirty="0" smtClean="0"/>
              <a:t>Please visit </a:t>
            </a:r>
            <a:r>
              <a:rPr lang="en-US" dirty="0" smtClean="0">
                <a:hlinkClick r:id="rId2"/>
              </a:rPr>
              <a:t>www.pent.ca.gov</a:t>
            </a:r>
            <a:r>
              <a:rPr lang="en-US" dirty="0" smtClean="0"/>
              <a:t> </a:t>
            </a:r>
          </a:p>
          <a:p>
            <a:pPr marL="0" indent="0">
              <a:buNone/>
            </a:pPr>
            <a:r>
              <a:rPr lang="en-US" dirty="0" smtClean="0"/>
              <a:t>For more information on the Competing </a:t>
            </a:r>
            <a:r>
              <a:rPr lang="en-US" smtClean="0"/>
              <a:t>Behaviors Pathways</a:t>
            </a:r>
            <a:endParaRPr lang="en-US" dirty="0"/>
          </a:p>
        </p:txBody>
      </p:sp>
    </p:spTree>
    <p:extLst>
      <p:ext uri="{BB962C8B-B14F-4D97-AF65-F5344CB8AC3E}">
        <p14:creationId xmlns:p14="http://schemas.microsoft.com/office/powerpoint/2010/main" val="556409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Positive Supports: Teaching Expectations, </a:t>
            </a:r>
            <a:br>
              <a:rPr lang="en-US" dirty="0" smtClean="0"/>
            </a:br>
            <a:r>
              <a:rPr lang="en-US" dirty="0" smtClean="0"/>
              <a:t>Can’t Do vs. Won’t Do</a:t>
            </a:r>
            <a:endParaRPr lang="en-US" dirty="0"/>
          </a:p>
        </p:txBody>
      </p:sp>
      <p:sp>
        <p:nvSpPr>
          <p:cNvPr id="3" name="Content Placeholder 2"/>
          <p:cNvSpPr>
            <a:spLocks noGrp="1"/>
          </p:cNvSpPr>
          <p:nvPr>
            <p:ph idx="1"/>
          </p:nvPr>
        </p:nvSpPr>
        <p:spPr/>
        <p:txBody>
          <a:bodyPr>
            <a:normAutofit/>
          </a:bodyPr>
          <a:lstStyle/>
          <a:p>
            <a:r>
              <a:rPr lang="en-US" sz="3200" dirty="0" smtClean="0"/>
              <a:t>Take students to each area and teach what is expected in that area</a:t>
            </a:r>
          </a:p>
          <a:p>
            <a:r>
              <a:rPr lang="en-US" sz="3200" dirty="0" smtClean="0"/>
              <a:t>If issues start to arise in certain areas, take class and teach again</a:t>
            </a:r>
          </a:p>
          <a:p>
            <a:r>
              <a:rPr lang="en-US" sz="3200" dirty="0" smtClean="0"/>
              <a:t>Role play</a:t>
            </a:r>
            <a:endParaRPr lang="en-US" sz="3200" dirty="0"/>
          </a:p>
        </p:txBody>
      </p:sp>
    </p:spTree>
    <p:extLst>
      <p:ext uri="{BB962C8B-B14F-4D97-AF65-F5344CB8AC3E}">
        <p14:creationId xmlns:p14="http://schemas.microsoft.com/office/powerpoint/2010/main" val="11093896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H03414I"/>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ChangeArrowheads="1"/>
          </p:cNvSpPr>
          <p:nvPr/>
        </p:nvSpPr>
        <p:spPr bwMode="auto">
          <a:xfrm>
            <a:off x="381000" y="838200"/>
            <a:ext cx="8305800" cy="495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33363" indent="-233363">
              <a:spcBef>
                <a:spcPct val="50000"/>
              </a:spcBef>
              <a:buClr>
                <a:srgbClr val="CC0000"/>
              </a:buClr>
              <a:buSzPct val="75000"/>
              <a:buFont typeface="Webdings" pitchFamily="18" charset="2"/>
              <a:buNone/>
            </a:pPr>
            <a:r>
              <a:rPr lang="en-US" sz="2600">
                <a:solidFill>
                  <a:srgbClr val="003A74"/>
                </a:solidFill>
              </a:rPr>
              <a:t>“If a child doesn’t know how to read,</a:t>
            </a:r>
            <a:r>
              <a:rPr lang="en-US" sz="2600">
                <a:solidFill>
                  <a:schemeClr val="accent2"/>
                </a:solidFill>
              </a:rPr>
              <a:t> </a:t>
            </a:r>
            <a:r>
              <a:rPr lang="en-US" sz="2600" i="1">
                <a:solidFill>
                  <a:srgbClr val="CC0000"/>
                </a:solidFill>
              </a:rPr>
              <a:t>we teach</a:t>
            </a:r>
            <a:r>
              <a:rPr lang="en-US" sz="2600">
                <a:solidFill>
                  <a:srgbClr val="003A74"/>
                </a:solidFill>
              </a:rPr>
              <a:t>.”</a:t>
            </a:r>
          </a:p>
          <a:p>
            <a:pPr marL="233363" indent="-233363">
              <a:spcBef>
                <a:spcPct val="50000"/>
              </a:spcBef>
              <a:buClr>
                <a:srgbClr val="CC0000"/>
              </a:buClr>
              <a:buSzPct val="75000"/>
              <a:buFont typeface="Webdings" pitchFamily="18" charset="2"/>
              <a:buNone/>
            </a:pPr>
            <a:r>
              <a:rPr lang="en-US" sz="2600">
                <a:solidFill>
                  <a:srgbClr val="003A74"/>
                </a:solidFill>
              </a:rPr>
              <a:t>“If a child doesn’t know how to swim,</a:t>
            </a:r>
            <a:r>
              <a:rPr lang="en-US" sz="2600">
                <a:solidFill>
                  <a:schemeClr val="accent2"/>
                </a:solidFill>
              </a:rPr>
              <a:t> </a:t>
            </a:r>
            <a:r>
              <a:rPr lang="en-US" sz="2600" i="1">
                <a:solidFill>
                  <a:srgbClr val="CC0000"/>
                </a:solidFill>
              </a:rPr>
              <a:t>we teach</a:t>
            </a:r>
            <a:r>
              <a:rPr lang="en-US" sz="2600">
                <a:solidFill>
                  <a:srgbClr val="003A74"/>
                </a:solidFill>
              </a:rPr>
              <a:t>.”</a:t>
            </a:r>
          </a:p>
          <a:p>
            <a:pPr marL="233363" indent="-233363">
              <a:spcBef>
                <a:spcPct val="50000"/>
              </a:spcBef>
              <a:buClr>
                <a:srgbClr val="CC0000"/>
              </a:buClr>
              <a:buSzPct val="75000"/>
              <a:buFont typeface="Webdings" pitchFamily="18" charset="2"/>
              <a:buNone/>
            </a:pPr>
            <a:r>
              <a:rPr lang="en-US" sz="2600">
                <a:solidFill>
                  <a:srgbClr val="003A74"/>
                </a:solidFill>
              </a:rPr>
              <a:t>“If a child doesn’t know how to multiply,</a:t>
            </a:r>
            <a:r>
              <a:rPr lang="en-US" sz="2600">
                <a:solidFill>
                  <a:schemeClr val="accent2"/>
                </a:solidFill>
              </a:rPr>
              <a:t> </a:t>
            </a:r>
            <a:r>
              <a:rPr lang="en-US" sz="2600" i="1">
                <a:solidFill>
                  <a:srgbClr val="CC0000"/>
                </a:solidFill>
              </a:rPr>
              <a:t>we teach</a:t>
            </a:r>
            <a:r>
              <a:rPr lang="en-US" sz="2600">
                <a:solidFill>
                  <a:srgbClr val="003A74"/>
                </a:solidFill>
              </a:rPr>
              <a:t>.”</a:t>
            </a:r>
          </a:p>
          <a:p>
            <a:pPr marL="233363" indent="-233363">
              <a:spcBef>
                <a:spcPct val="50000"/>
              </a:spcBef>
              <a:buClr>
                <a:srgbClr val="CC0000"/>
              </a:buClr>
              <a:buSzPct val="75000"/>
              <a:buFont typeface="Webdings" pitchFamily="18" charset="2"/>
              <a:buNone/>
            </a:pPr>
            <a:r>
              <a:rPr lang="en-US" sz="2600">
                <a:solidFill>
                  <a:srgbClr val="003A74"/>
                </a:solidFill>
              </a:rPr>
              <a:t>“If a child doesn’t know how to drive,</a:t>
            </a:r>
            <a:r>
              <a:rPr lang="en-US" sz="2600">
                <a:solidFill>
                  <a:schemeClr val="accent2"/>
                </a:solidFill>
              </a:rPr>
              <a:t> </a:t>
            </a:r>
            <a:r>
              <a:rPr lang="en-US" sz="2600" i="1">
                <a:solidFill>
                  <a:srgbClr val="CC0000"/>
                </a:solidFill>
              </a:rPr>
              <a:t>we teach</a:t>
            </a:r>
            <a:r>
              <a:rPr lang="en-US" sz="2600" i="1">
                <a:solidFill>
                  <a:srgbClr val="003A74"/>
                </a:solidFill>
              </a:rPr>
              <a:t>.”</a:t>
            </a:r>
          </a:p>
          <a:p>
            <a:pPr marL="233363" indent="-233363">
              <a:spcBef>
                <a:spcPct val="50000"/>
              </a:spcBef>
              <a:buClr>
                <a:srgbClr val="CC0000"/>
              </a:buClr>
              <a:buSzPct val="75000"/>
              <a:buFont typeface="Webdings" pitchFamily="18" charset="2"/>
              <a:buNone/>
            </a:pPr>
            <a:r>
              <a:rPr lang="en-US" sz="2600">
                <a:solidFill>
                  <a:srgbClr val="003A74"/>
                </a:solidFill>
              </a:rPr>
              <a:t>“If a child doesn’t know how to behave,</a:t>
            </a:r>
            <a:r>
              <a:rPr lang="en-US" sz="2600">
                <a:solidFill>
                  <a:schemeClr val="accent2"/>
                </a:solidFill>
              </a:rPr>
              <a:t>  </a:t>
            </a:r>
            <a:r>
              <a:rPr lang="en-US" sz="2600" i="1">
                <a:solidFill>
                  <a:srgbClr val="CC0000"/>
                </a:solidFill>
              </a:rPr>
              <a:t>we…</a:t>
            </a:r>
            <a:r>
              <a:rPr lang="en-US" sz="2600" i="1">
                <a:solidFill>
                  <a:schemeClr val="accent2"/>
                </a:solidFill>
              </a:rPr>
              <a:t> 	</a:t>
            </a:r>
            <a:r>
              <a:rPr lang="en-US" sz="2600" i="1">
                <a:solidFill>
                  <a:srgbClr val="CC0000"/>
                </a:solidFill>
              </a:rPr>
              <a:t>…teach</a:t>
            </a:r>
            <a:r>
              <a:rPr lang="en-US" sz="2600" i="1">
                <a:solidFill>
                  <a:srgbClr val="003A74"/>
                </a:solidFill>
              </a:rPr>
              <a:t>?</a:t>
            </a:r>
            <a:r>
              <a:rPr lang="en-US" sz="2600" i="1">
                <a:solidFill>
                  <a:schemeClr val="accent2"/>
                </a:solidFill>
              </a:rPr>
              <a:t>  	</a:t>
            </a:r>
            <a:r>
              <a:rPr lang="en-US" sz="2600" i="1">
                <a:solidFill>
                  <a:srgbClr val="CC0000"/>
                </a:solidFill>
              </a:rPr>
              <a:t>…punish</a:t>
            </a:r>
            <a:r>
              <a:rPr lang="en-US" sz="2600" i="1">
                <a:solidFill>
                  <a:srgbClr val="003A74"/>
                </a:solidFill>
              </a:rPr>
              <a:t>?”</a:t>
            </a:r>
          </a:p>
          <a:p>
            <a:pPr marL="233363" indent="-233363">
              <a:spcBef>
                <a:spcPct val="50000"/>
              </a:spcBef>
              <a:buClr>
                <a:srgbClr val="CC0000"/>
              </a:buClr>
              <a:buSzPct val="75000"/>
              <a:buFont typeface="Webdings" pitchFamily="18" charset="2"/>
              <a:buNone/>
            </a:pPr>
            <a:r>
              <a:rPr lang="en-US" sz="2400">
                <a:solidFill>
                  <a:schemeClr val="folHlink"/>
                </a:solidFill>
              </a:rPr>
              <a:t> </a:t>
            </a:r>
            <a:r>
              <a:rPr lang="en-US" sz="3000">
                <a:solidFill>
                  <a:srgbClr val="CC0000"/>
                </a:solidFill>
              </a:rPr>
              <a:t>“Why can’t we finish the last sentence as automatically as we do the others?”</a:t>
            </a:r>
          </a:p>
          <a:p>
            <a:pPr marL="233363" indent="-233363">
              <a:spcBef>
                <a:spcPct val="50000"/>
              </a:spcBef>
              <a:buClr>
                <a:srgbClr val="CC0000"/>
              </a:buClr>
              <a:buSzPct val="75000"/>
              <a:buFont typeface="Webdings" pitchFamily="18" charset="2"/>
              <a:buNone/>
            </a:pPr>
            <a:r>
              <a:rPr lang="en-US" sz="2400" i="1">
                <a:solidFill>
                  <a:srgbClr val="CC0000"/>
                </a:solidFill>
              </a:rPr>
              <a:t>							</a:t>
            </a:r>
            <a:r>
              <a:rPr lang="en-US" sz="2000">
                <a:solidFill>
                  <a:srgbClr val="CC0000"/>
                </a:solidFill>
                <a:latin typeface="NewsGoth BT" pitchFamily="34" charset="0"/>
              </a:rPr>
              <a:t>(Herner, 1998)</a:t>
            </a:r>
            <a:endParaRPr lang="en-US" sz="2000">
              <a:solidFill>
                <a:srgbClr val="CC0000"/>
              </a:solidFill>
            </a:endParaRP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eaLnBrk="1" fontAlgn="auto" hangingPunct="1">
              <a:spcBef>
                <a:spcPts val="0"/>
              </a:spcBef>
              <a:spcAft>
                <a:spcPts val="0"/>
              </a:spcAft>
              <a:defRPr/>
            </a:pPr>
            <a:fld id="{4FF38E29-3CBD-4A73-A240-9E931E196075}" type="slidenum">
              <a:rPr lang="en-US" sz="1200">
                <a:solidFill>
                  <a:schemeClr val="tx1">
                    <a:tint val="75000"/>
                  </a:schemeClr>
                </a:solidFill>
                <a:latin typeface="+mn-lt"/>
              </a:rPr>
              <a:pPr algn="r" eaLnBrk="1" fontAlgn="auto" hangingPunct="1">
                <a:spcBef>
                  <a:spcPts val="0"/>
                </a:spcBef>
                <a:spcAft>
                  <a:spcPts val="0"/>
                </a:spcAft>
                <a:defRPr/>
              </a:pPr>
              <a:t>31</a:t>
            </a:fld>
            <a:endParaRPr lang="en-US" sz="1200">
              <a:solidFill>
                <a:schemeClr val="tx1">
                  <a:tint val="75000"/>
                </a:schemeClr>
              </a:solidFill>
              <a:latin typeface="+mn-lt"/>
            </a:endParaRPr>
          </a:p>
        </p:txBody>
      </p:sp>
    </p:spTree>
    <p:extLst>
      <p:ext uri="{BB962C8B-B14F-4D97-AF65-F5344CB8AC3E}">
        <p14:creationId xmlns:p14="http://schemas.microsoft.com/office/powerpoint/2010/main" val="199601096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Positive Supports: Set Kids Up for Success</a:t>
            </a:r>
            <a:endParaRPr lang="en-US" dirty="0"/>
          </a:p>
        </p:txBody>
      </p:sp>
      <p:sp>
        <p:nvSpPr>
          <p:cNvPr id="3" name="Content Placeholder 2"/>
          <p:cNvSpPr>
            <a:spLocks noGrp="1"/>
          </p:cNvSpPr>
          <p:nvPr>
            <p:ph idx="1"/>
          </p:nvPr>
        </p:nvSpPr>
        <p:spPr/>
        <p:txBody>
          <a:bodyPr/>
          <a:lstStyle/>
          <a:p>
            <a:r>
              <a:rPr lang="en-US" dirty="0" smtClean="0"/>
              <a:t>If you have a classroom system in place but the student has never experienced success with it, it will become meaningless and frustrating</a:t>
            </a:r>
          </a:p>
          <a:p>
            <a:r>
              <a:rPr lang="en-US" dirty="0" smtClean="0"/>
              <a:t>Same is true with behavior support plan</a:t>
            </a:r>
          </a:p>
          <a:p>
            <a:r>
              <a:rPr lang="en-US" dirty="0" smtClean="0"/>
              <a:t>Kids become programed to think they CAN’T</a:t>
            </a:r>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276600"/>
            <a:ext cx="60960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37995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Positive Supports: Reinforcement/Recognize Systems</a:t>
            </a:r>
            <a:br>
              <a:rPr lang="en-US" dirty="0" smtClean="0"/>
            </a:br>
            <a:endParaRPr lang="en-US" dirty="0"/>
          </a:p>
        </p:txBody>
      </p:sp>
      <p:sp>
        <p:nvSpPr>
          <p:cNvPr id="3" name="Content Placeholder 2"/>
          <p:cNvSpPr>
            <a:spLocks noGrp="1"/>
          </p:cNvSpPr>
          <p:nvPr>
            <p:ph idx="1"/>
          </p:nvPr>
        </p:nvSpPr>
        <p:spPr>
          <a:xfrm>
            <a:off x="914400" y="1981200"/>
            <a:ext cx="8077200" cy="2984637"/>
          </a:xfrm>
        </p:spPr>
        <p:txBody>
          <a:bodyPr>
            <a:normAutofit lnSpcReduction="10000"/>
          </a:bodyPr>
          <a:lstStyle/>
          <a:p>
            <a:pPr marL="0" indent="0">
              <a:buNone/>
            </a:pPr>
            <a:endParaRPr lang="en-US" sz="2800" dirty="0" smtClean="0"/>
          </a:p>
          <a:p>
            <a:pPr marL="0" indent="0">
              <a:buNone/>
            </a:pPr>
            <a:r>
              <a:rPr lang="en-US" sz="2800" dirty="0" smtClean="0"/>
              <a:t>It’s not as much about the reinforcement as it is about the relationship</a:t>
            </a:r>
          </a:p>
          <a:p>
            <a:endParaRPr lang="en-US" dirty="0"/>
          </a:p>
          <a:p>
            <a:endParaRPr lang="en-US" dirty="0" smtClean="0"/>
          </a:p>
          <a:p>
            <a:r>
              <a:rPr lang="en-US" dirty="0" smtClean="0"/>
              <a:t>                                 </a:t>
            </a:r>
            <a:r>
              <a:rPr lang="en-US" sz="4000" dirty="0" smtClean="0">
                <a:solidFill>
                  <a:srgbClr val="FFFF00"/>
                </a:solidFill>
              </a:rPr>
              <a:t>VS.</a:t>
            </a:r>
            <a:endParaRPr lang="en-US" sz="4000" dirty="0">
              <a:solidFill>
                <a:srgbClr val="FFFF00"/>
              </a:solidFill>
            </a:endParaRPr>
          </a:p>
          <a:p>
            <a:endParaRPr lang="en-US" dirty="0" smtClean="0"/>
          </a:p>
          <a:p>
            <a:endParaRPr lang="en-US" dirty="0"/>
          </a:p>
          <a:p>
            <a:endParaRPr lang="en-US" dirty="0" smtClean="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5" y="3047999"/>
            <a:ext cx="3701143" cy="3200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047998"/>
            <a:ext cx="3962400" cy="3276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9204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Positive Support: Focus on Behaviors You Want to Increase</a:t>
            </a:r>
            <a:endParaRPr lang="en-US" dirty="0"/>
          </a:p>
        </p:txBody>
      </p:sp>
      <p:sp>
        <p:nvSpPr>
          <p:cNvPr id="3" name="Content Placeholder 2"/>
          <p:cNvSpPr>
            <a:spLocks noGrp="1"/>
          </p:cNvSpPr>
          <p:nvPr>
            <p:ph idx="1"/>
          </p:nvPr>
        </p:nvSpPr>
        <p:spPr/>
        <p:txBody>
          <a:bodyPr>
            <a:normAutofit/>
          </a:bodyPr>
          <a:lstStyle/>
          <a:p>
            <a:r>
              <a:rPr lang="en-US" sz="2800" dirty="0" smtClean="0"/>
              <a:t>Pay more attention to positive behaviors</a:t>
            </a:r>
          </a:p>
          <a:p>
            <a:r>
              <a:rPr lang="en-US" sz="2800" dirty="0" smtClean="0"/>
              <a:t>When collecting data for some behaviors, collect it on the behaviors you want to see (on task, in seat, working quietly) </a:t>
            </a:r>
            <a:endParaRPr lang="en-US" sz="2800" dirty="0"/>
          </a:p>
        </p:txBody>
      </p:sp>
    </p:spTree>
    <p:extLst>
      <p:ext uri="{BB962C8B-B14F-4D97-AF65-F5344CB8AC3E}">
        <p14:creationId xmlns:p14="http://schemas.microsoft.com/office/powerpoint/2010/main" val="4411245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smtClean="0"/>
              <a:t>Examples of Positive Supports: </a:t>
            </a:r>
            <a:br>
              <a:rPr lang="en-US" dirty="0" smtClean="0"/>
            </a:br>
            <a:r>
              <a:rPr lang="en-US" dirty="0" smtClean="0"/>
              <a:t>Classroom Strategies  </a:t>
            </a:r>
            <a:endParaRPr lang="en-US" dirty="0"/>
          </a:p>
        </p:txBody>
      </p:sp>
      <p:sp>
        <p:nvSpPr>
          <p:cNvPr id="3" name="Content Placeholder 2"/>
          <p:cNvSpPr>
            <a:spLocks noGrp="1"/>
          </p:cNvSpPr>
          <p:nvPr>
            <p:ph idx="1"/>
          </p:nvPr>
        </p:nvSpPr>
        <p:spPr>
          <a:xfrm>
            <a:off x="457200" y="1524000"/>
            <a:ext cx="8229600" cy="4602163"/>
          </a:xfrm>
        </p:spPr>
        <p:txBody>
          <a:bodyPr>
            <a:normAutofit/>
          </a:bodyPr>
          <a:lstStyle/>
          <a:p>
            <a:r>
              <a:rPr lang="en-US" sz="2400" b="1" dirty="0" smtClean="0"/>
              <a:t>Get </a:t>
            </a:r>
            <a:r>
              <a:rPr lang="en-US" sz="2400" b="1" dirty="0"/>
              <a:t>Students' Attention Before Giving Directions</a:t>
            </a:r>
            <a:r>
              <a:rPr lang="en-US" sz="2400" dirty="0"/>
              <a:t> </a:t>
            </a:r>
            <a:r>
              <a:rPr lang="en-US" sz="2400" dirty="0" smtClean="0"/>
              <a:t>(</a:t>
            </a:r>
            <a:r>
              <a:rPr lang="en-US" sz="2400" dirty="0"/>
              <a:t>Wait until all students are looking at you and ready to </a:t>
            </a:r>
            <a:r>
              <a:rPr lang="en-US" sz="2400" dirty="0" smtClean="0"/>
              <a:t>listen)</a:t>
            </a:r>
          </a:p>
          <a:p>
            <a:r>
              <a:rPr lang="en-US" sz="2400" b="1" dirty="0" smtClean="0"/>
              <a:t>Class </a:t>
            </a:r>
            <a:r>
              <a:rPr lang="en-US" sz="2400" b="1" dirty="0"/>
              <a:t>Participation: Keep Students Guessing</a:t>
            </a:r>
            <a:r>
              <a:rPr lang="en-US" sz="2400" dirty="0"/>
              <a:t> </a:t>
            </a:r>
          </a:p>
          <a:p>
            <a:pPr>
              <a:buNone/>
            </a:pPr>
            <a:r>
              <a:rPr lang="en-US" sz="2400" dirty="0" smtClean="0"/>
              <a:t>	(ask questions, call on students randomly)</a:t>
            </a:r>
          </a:p>
          <a:p>
            <a:r>
              <a:rPr lang="en-US" sz="2400" b="1" dirty="0" smtClean="0"/>
              <a:t>Use Proximity </a:t>
            </a:r>
            <a:r>
              <a:rPr lang="en-US" sz="2400" b="1" dirty="0"/>
              <a:t>Control</a:t>
            </a:r>
            <a:r>
              <a:rPr lang="en-US" sz="2400" dirty="0"/>
              <a:t> </a:t>
            </a:r>
            <a:r>
              <a:rPr lang="en-US" sz="2400" dirty="0" smtClean="0"/>
              <a:t>(</a:t>
            </a:r>
            <a:r>
              <a:rPr lang="en-US" sz="2400" dirty="0"/>
              <a:t>circulate around the room </a:t>
            </a:r>
            <a:r>
              <a:rPr lang="en-US" sz="2400" dirty="0" smtClean="0"/>
              <a:t>or when needed, stand next to someone)</a:t>
            </a:r>
          </a:p>
        </p:txBody>
      </p:sp>
      <p:pic>
        <p:nvPicPr>
          <p:cNvPr id="5127" name="Picture 7" descr="C:\Documents and Settings\Administrator\Local Settings\Temporary Internet Files\Content.IE5\VTTD8TQ2\MC900078628[1].wmf"/>
          <p:cNvPicPr>
            <a:picLocks noChangeAspect="1" noChangeArrowheads="1"/>
          </p:cNvPicPr>
          <p:nvPr/>
        </p:nvPicPr>
        <p:blipFill>
          <a:blip r:embed="rId2" cstate="print"/>
          <a:srcRect/>
          <a:stretch>
            <a:fillRect/>
          </a:stretch>
        </p:blipFill>
        <p:spPr bwMode="auto">
          <a:xfrm>
            <a:off x="7086600" y="533400"/>
            <a:ext cx="1477670" cy="1810512"/>
          </a:xfrm>
          <a:prstGeom prst="rect">
            <a:avLst/>
          </a:prstGeom>
          <a:noFill/>
        </p:spPr>
      </p:pic>
    </p:spTree>
    <p:extLst>
      <p:ext uri="{BB962C8B-B14F-4D97-AF65-F5344CB8AC3E}">
        <p14:creationId xmlns:p14="http://schemas.microsoft.com/office/powerpoint/2010/main" val="3002699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Classroom Strategies   </a:t>
            </a:r>
            <a:endParaRPr lang="en-US" dirty="0"/>
          </a:p>
        </p:txBody>
      </p:sp>
      <p:sp>
        <p:nvSpPr>
          <p:cNvPr id="3" name="Content Placeholder 2"/>
          <p:cNvSpPr>
            <a:spLocks noGrp="1"/>
          </p:cNvSpPr>
          <p:nvPr>
            <p:ph idx="1"/>
          </p:nvPr>
        </p:nvSpPr>
        <p:spPr/>
        <p:txBody>
          <a:bodyPr/>
          <a:lstStyle/>
          <a:p>
            <a:r>
              <a:rPr lang="en-US" sz="2400" b="1" dirty="0"/>
              <a:t>Instruct at a Brisk Pace</a:t>
            </a:r>
            <a:r>
              <a:rPr lang="en-US" sz="2400" dirty="0"/>
              <a:t>  (Minimize time spent things like collecting homework or on transitions)</a:t>
            </a:r>
            <a:endParaRPr lang="en-US" sz="2400" b="1" dirty="0"/>
          </a:p>
          <a:p>
            <a:r>
              <a:rPr lang="en-US" sz="2400" b="1" dirty="0"/>
              <a:t>Make the Activity Stimulating</a:t>
            </a:r>
            <a:r>
              <a:rPr lang="en-US" sz="2400" dirty="0"/>
              <a:t>  (Make instruction interesting &amp; exciting)</a:t>
            </a:r>
            <a:endParaRPr lang="en-US" sz="2400" b="1" dirty="0"/>
          </a:p>
          <a:p>
            <a:r>
              <a:rPr lang="en-US" sz="2400" b="1" dirty="0"/>
              <a:t>Pay Attention to the On-Task Student (</a:t>
            </a:r>
            <a:r>
              <a:rPr lang="en-US" sz="2400" dirty="0"/>
              <a:t>“Catch the child being good”)</a:t>
            </a:r>
          </a:p>
          <a:p>
            <a:r>
              <a:rPr lang="en-US" sz="2400" b="1" dirty="0"/>
              <a:t>Provide a Quiet Work Area</a:t>
            </a:r>
            <a:r>
              <a:rPr lang="en-US" sz="2400" dirty="0"/>
              <a:t>  (This is not a time out)</a:t>
            </a:r>
          </a:p>
          <a:p>
            <a:endParaRPr lang="en-US" dirty="0"/>
          </a:p>
        </p:txBody>
      </p:sp>
    </p:spTree>
    <p:extLst>
      <p:ext uri="{BB962C8B-B14F-4D97-AF65-F5344CB8AC3E}">
        <p14:creationId xmlns:p14="http://schemas.microsoft.com/office/powerpoint/2010/main" val="34026896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on Supports?</a:t>
            </a:r>
            <a:endParaRPr lang="en-US" dirty="0"/>
          </a:p>
        </p:txBody>
      </p:sp>
      <p:sp>
        <p:nvSpPr>
          <p:cNvPr id="3" name="Content Placeholder 2"/>
          <p:cNvSpPr>
            <a:spLocks noGrp="1"/>
          </p:cNvSpPr>
          <p:nvPr>
            <p:ph idx="1"/>
          </p:nvPr>
        </p:nvSpPr>
        <p:spPr/>
        <p:txBody>
          <a:bodyPr>
            <a:normAutofit/>
          </a:bodyPr>
          <a:lstStyle/>
          <a:p>
            <a:pPr marL="0" indent="0" algn="ctr">
              <a:buNone/>
            </a:pPr>
            <a:r>
              <a:rPr lang="en-US" sz="4000" dirty="0" smtClean="0"/>
              <a:t>Turn and Talk </a:t>
            </a:r>
          </a:p>
          <a:p>
            <a:pPr marL="0" indent="0">
              <a:buNone/>
            </a:pPr>
            <a:r>
              <a:rPr lang="en-US" sz="4000" dirty="0" smtClean="0"/>
              <a:t>Take five minutes and talk to a neighbor about strategies you use and ones you think will work with your students</a:t>
            </a:r>
            <a:endParaRPr lang="en-US" sz="4000" dirty="0"/>
          </a:p>
        </p:txBody>
      </p:sp>
    </p:spTree>
    <p:extLst>
      <p:ext uri="{BB962C8B-B14F-4D97-AF65-F5344CB8AC3E}">
        <p14:creationId xmlns:p14="http://schemas.microsoft.com/office/powerpoint/2010/main" val="37612471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813410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6600" dirty="0">
                <a:solidFill>
                  <a:srgbClr val="FFFF00"/>
                </a:solidFill>
              </a:rPr>
              <a:t>Behavior Support Plan Process</a:t>
            </a:r>
          </a:p>
        </p:txBody>
      </p:sp>
    </p:spTree>
    <p:extLst>
      <p:ext uri="{BB962C8B-B14F-4D97-AF65-F5344CB8AC3E}">
        <p14:creationId xmlns:p14="http://schemas.microsoft.com/office/powerpoint/2010/main" val="3865216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86800" cy="1143000"/>
          </a:xfrm>
        </p:spPr>
        <p:txBody>
          <a:bodyPr>
            <a:normAutofit/>
          </a:bodyPr>
          <a:lstStyle/>
          <a:p>
            <a:r>
              <a:rPr lang="en-US" dirty="0" smtClean="0"/>
              <a:t>Goal For the Morning</a:t>
            </a:r>
            <a:endParaRPr lang="en-US" sz="4800" dirty="0"/>
          </a:p>
        </p:txBody>
      </p:sp>
      <p:sp>
        <p:nvSpPr>
          <p:cNvPr id="3" name="Content Placeholder 2"/>
          <p:cNvSpPr>
            <a:spLocks noGrp="1"/>
          </p:cNvSpPr>
          <p:nvPr>
            <p:ph idx="1"/>
          </p:nvPr>
        </p:nvSpPr>
        <p:spPr>
          <a:xfrm>
            <a:off x="152400" y="1600201"/>
            <a:ext cx="8763000" cy="2057399"/>
          </a:xfrm>
        </p:spPr>
        <p:txBody>
          <a:bodyPr>
            <a:normAutofit fontScale="85000" lnSpcReduction="20000"/>
          </a:bodyPr>
          <a:lstStyle/>
          <a:p>
            <a:pPr marL="68580" indent="0">
              <a:buNone/>
            </a:pPr>
            <a:r>
              <a:rPr lang="en-US" sz="4400" cap="all" dirty="0" smtClean="0">
                <a:solidFill>
                  <a:prstClr val="white"/>
                </a:solidFill>
                <a:ea typeface="+mj-ea"/>
                <a:cs typeface="+mj-cs"/>
              </a:rPr>
              <a:t>help you to understand the process behind writing effective Behavior support plans</a:t>
            </a:r>
            <a:endParaRPr lang="en-US" sz="4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657600"/>
            <a:ext cx="60960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87004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of it as a Doctor Visit</a:t>
            </a:r>
            <a:endParaRPr lang="en-US" dirty="0"/>
          </a:p>
        </p:txBody>
      </p:sp>
      <p:sp>
        <p:nvSpPr>
          <p:cNvPr id="3" name="Content Placeholder 2"/>
          <p:cNvSpPr>
            <a:spLocks noGrp="1"/>
          </p:cNvSpPr>
          <p:nvPr>
            <p:ph idx="1"/>
          </p:nvPr>
        </p:nvSpPr>
        <p:spPr>
          <a:xfrm>
            <a:off x="1143000" y="1681830"/>
            <a:ext cx="7125112" cy="4051437"/>
          </a:xfrm>
        </p:spPr>
        <p:txBody>
          <a:bodyPr/>
          <a:lstStyle/>
          <a:p>
            <a:r>
              <a:rPr lang="en-US" dirty="0" smtClean="0"/>
              <a:t>Look at the symptoms</a:t>
            </a:r>
          </a:p>
          <a:p>
            <a:r>
              <a:rPr lang="en-US" dirty="0" smtClean="0"/>
              <a:t>Diagnose</a:t>
            </a:r>
          </a:p>
          <a:p>
            <a:r>
              <a:rPr lang="en-US" dirty="0" smtClean="0"/>
              <a:t>Find the right level of care</a:t>
            </a:r>
          </a:p>
          <a:p>
            <a:r>
              <a:rPr lang="en-US" dirty="0" smtClean="0"/>
              <a:t>If symptoms persist, may need to re-diagnose</a:t>
            </a:r>
          </a:p>
          <a:p>
            <a:endParaRPr lang="en-US" dirty="0"/>
          </a:p>
          <a:p>
            <a:endParaRPr lang="en-US" dirty="0" smtClean="0"/>
          </a:p>
          <a:p>
            <a:endParaRPr lang="en-US" dirty="0"/>
          </a:p>
          <a:p>
            <a:endParaRPr lang="en-US" dirty="0" smtClean="0"/>
          </a:p>
          <a:p>
            <a:pPr marL="0" indent="0">
              <a:buNone/>
            </a:pPr>
            <a:r>
              <a:rPr lang="en-US" dirty="0" smtClean="0"/>
              <a:t>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810000"/>
            <a:ext cx="5486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10611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needed</a:t>
            </a:r>
            <a:endParaRPr lang="en-US" dirty="0"/>
          </a:p>
        </p:txBody>
      </p:sp>
      <p:sp>
        <p:nvSpPr>
          <p:cNvPr id="3" name="Content Placeholder 2"/>
          <p:cNvSpPr>
            <a:spLocks noGrp="1"/>
          </p:cNvSpPr>
          <p:nvPr>
            <p:ph idx="1"/>
          </p:nvPr>
        </p:nvSpPr>
        <p:spPr>
          <a:xfrm>
            <a:off x="685800" y="1600201"/>
            <a:ext cx="8305800" cy="3733800"/>
          </a:xfrm>
        </p:spPr>
        <p:txBody>
          <a:bodyPr/>
          <a:lstStyle/>
          <a:p>
            <a:pPr marL="0" indent="0">
              <a:buNone/>
            </a:pPr>
            <a:r>
              <a:rPr lang="en-US" sz="3600" dirty="0" smtClean="0"/>
              <a:t>1.  Data Collection</a:t>
            </a:r>
          </a:p>
          <a:p>
            <a:pPr marL="0" indent="0">
              <a:buNone/>
            </a:pPr>
            <a:r>
              <a:rPr lang="en-US" sz="3600" dirty="0" smtClean="0"/>
              <a:t>2.  Competing Behaviors Pathways</a:t>
            </a:r>
          </a:p>
          <a:p>
            <a:pPr marL="0" indent="0">
              <a:buNone/>
            </a:pPr>
            <a:r>
              <a:rPr lang="en-US" sz="3600" dirty="0" smtClean="0"/>
              <a:t>3.  Behavior Support Plans</a:t>
            </a:r>
            <a:endParaRPr lang="en-US" sz="3600" dirty="0"/>
          </a:p>
        </p:txBody>
      </p:sp>
    </p:spTree>
    <p:extLst>
      <p:ext uri="{BB962C8B-B14F-4D97-AF65-F5344CB8AC3E}">
        <p14:creationId xmlns:p14="http://schemas.microsoft.com/office/powerpoint/2010/main" val="6114920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p:txBody>
          <a:bodyPr>
            <a:normAutofit fontScale="90000"/>
          </a:bodyPr>
          <a:lstStyle/>
          <a:p>
            <a:pPr eaLnBrk="1" hangingPunct="1"/>
            <a:r>
              <a:rPr lang="en-US" dirty="0" smtClean="0"/>
              <a:t>Where Do You Start?</a:t>
            </a:r>
            <a:br>
              <a:rPr lang="en-US" dirty="0" smtClean="0"/>
            </a:br>
            <a:r>
              <a:rPr lang="en-US" dirty="0" smtClean="0"/>
              <a:t>Data Collection</a:t>
            </a:r>
          </a:p>
        </p:txBody>
      </p:sp>
      <p:sp>
        <p:nvSpPr>
          <p:cNvPr id="13315" name="Rectangle 3"/>
          <p:cNvSpPr>
            <a:spLocks noGrp="1" noChangeArrowheads="1"/>
          </p:cNvSpPr>
          <p:nvPr>
            <p:ph idx="1"/>
          </p:nvPr>
        </p:nvSpPr>
        <p:spPr>
          <a:xfrm>
            <a:off x="533400" y="1807361"/>
            <a:ext cx="8381999" cy="4822039"/>
          </a:xfrm>
        </p:spPr>
        <p:txBody>
          <a:bodyPr>
            <a:normAutofit/>
          </a:bodyPr>
          <a:lstStyle/>
          <a:p>
            <a:pPr eaLnBrk="1" hangingPunct="1"/>
            <a:r>
              <a:rPr lang="en-US" dirty="0" smtClean="0"/>
              <a:t> </a:t>
            </a:r>
            <a:r>
              <a:rPr lang="en-US" sz="2400" dirty="0" smtClean="0"/>
              <a:t>Gather information</a:t>
            </a:r>
          </a:p>
          <a:p>
            <a:pPr lvl="2" eaLnBrk="1" hangingPunct="1"/>
            <a:r>
              <a:rPr lang="en-US" sz="2400" dirty="0" smtClean="0"/>
              <a:t>Collect data on the problem behavior </a:t>
            </a:r>
          </a:p>
          <a:p>
            <a:pPr lvl="3" eaLnBrk="1" hangingPunct="1"/>
            <a:r>
              <a:rPr lang="en-US" sz="2000" dirty="0" smtClean="0"/>
              <a:t>Through observations</a:t>
            </a:r>
          </a:p>
          <a:p>
            <a:pPr lvl="3" eaLnBrk="1" hangingPunct="1"/>
            <a:r>
              <a:rPr lang="en-US" sz="2000" dirty="0" smtClean="0"/>
              <a:t>Through interviews</a:t>
            </a:r>
          </a:p>
          <a:p>
            <a:pPr lvl="3" eaLnBrk="1" hangingPunct="1"/>
            <a:r>
              <a:rPr lang="en-US" sz="2000" dirty="0" smtClean="0"/>
              <a:t>Past information</a:t>
            </a:r>
          </a:p>
          <a:p>
            <a:pPr lvl="2" eaLnBrk="1" hangingPunct="1"/>
            <a:r>
              <a:rPr lang="en-US" sz="2400" dirty="0" smtClean="0"/>
              <a:t>Look at what is happening before the behavior occurs (antecedent) </a:t>
            </a:r>
          </a:p>
          <a:p>
            <a:pPr lvl="2" eaLnBrk="1" hangingPunct="1"/>
            <a:r>
              <a:rPr lang="en-US" sz="2400" dirty="0" smtClean="0"/>
              <a:t>Look at what happens after the behavior occurs (reinforcing behavior)</a:t>
            </a:r>
          </a:p>
          <a:p>
            <a:pPr lvl="2" eaLnBrk="1" hangingPunct="1"/>
            <a:endParaRPr lang="en-US" dirty="0" smtClean="0"/>
          </a:p>
        </p:txBody>
      </p:sp>
    </p:spTree>
    <p:extLst>
      <p:ext uri="{BB962C8B-B14F-4D97-AF65-F5344CB8AC3E}">
        <p14:creationId xmlns:p14="http://schemas.microsoft.com/office/powerpoint/2010/main" val="8802872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endParaRPr lang="en-US"/>
          </a:p>
        </p:txBody>
      </p:sp>
      <p:pic>
        <p:nvPicPr>
          <p:cNvPr id="717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990600"/>
            <a:ext cx="12420600" cy="8305800"/>
          </a:xfrm>
        </p:spPr>
      </p:pic>
    </p:spTree>
    <p:extLst>
      <p:ext uri="{BB962C8B-B14F-4D97-AF65-F5344CB8AC3E}">
        <p14:creationId xmlns:p14="http://schemas.microsoft.com/office/powerpoint/2010/main" val="32779599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en-US"/>
          </a:p>
        </p:txBody>
      </p:sp>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52600" y="-1447800"/>
            <a:ext cx="12344400" cy="8686800"/>
          </a:xfrm>
        </p:spPr>
      </p:pic>
    </p:spTree>
    <p:extLst>
      <p:ext uri="{BB962C8B-B14F-4D97-AF65-F5344CB8AC3E}">
        <p14:creationId xmlns:p14="http://schemas.microsoft.com/office/powerpoint/2010/main" val="17739000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endParaRPr lang="en-US"/>
          </a:p>
        </p:txBody>
      </p:sp>
      <p:pic>
        <p:nvPicPr>
          <p:cNvPr id="921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371600"/>
            <a:ext cx="10363200" cy="9067800"/>
          </a:xfrm>
        </p:spPr>
      </p:pic>
    </p:spTree>
    <p:extLst>
      <p:ext uri="{BB962C8B-B14F-4D97-AF65-F5344CB8AC3E}">
        <p14:creationId xmlns:p14="http://schemas.microsoft.com/office/powerpoint/2010/main" val="34960120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endParaRPr lang="en-US"/>
          </a:p>
        </p:txBody>
      </p:sp>
      <p:sp>
        <p:nvSpPr>
          <p:cNvPr id="10243" name="Rectangle 3"/>
          <p:cNvSpPr>
            <a:spLocks noGrp="1" noChangeArrowheads="1"/>
          </p:cNvSpPr>
          <p:nvPr>
            <p:ph idx="1"/>
          </p:nvPr>
        </p:nvSpPr>
        <p:spPr/>
        <p:txBody>
          <a:bodyPr/>
          <a:lstStyle/>
          <a:p>
            <a:endParaRPr lang="en-US"/>
          </a:p>
        </p:txBody>
      </p:sp>
      <p:pic>
        <p:nvPicPr>
          <p:cNvPr id="10244" name="Picture 4" descr="information_gathe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7559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Once you have your data…</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1.  Competing Behaviors Pathways</a:t>
            </a:r>
          </a:p>
          <a:p>
            <a:endParaRPr lang="en-US" sz="3200" dirty="0" smtClean="0"/>
          </a:p>
          <a:p>
            <a:pPr marL="0" indent="0">
              <a:buNone/>
            </a:pPr>
            <a:r>
              <a:rPr lang="en-US" sz="3200" dirty="0" smtClean="0"/>
              <a:t>2.  Behavior Support Plan</a:t>
            </a:r>
            <a:endParaRPr lang="en-US" sz="3200" dirty="0"/>
          </a:p>
        </p:txBody>
      </p:sp>
    </p:spTree>
    <p:extLst>
      <p:ext uri="{BB962C8B-B14F-4D97-AF65-F5344CB8AC3E}">
        <p14:creationId xmlns:p14="http://schemas.microsoft.com/office/powerpoint/2010/main" val="10713202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a:t>
            </a:r>
            <a:r>
              <a:rPr lang="en-US" dirty="0" smtClean="0"/>
              <a:t>hy use the Pathways chart?</a:t>
            </a:r>
            <a:endParaRPr lang="en-US" dirty="0"/>
          </a:p>
        </p:txBody>
      </p:sp>
      <p:sp>
        <p:nvSpPr>
          <p:cNvPr id="3" name="Content Placeholder 2"/>
          <p:cNvSpPr>
            <a:spLocks noGrp="1"/>
          </p:cNvSpPr>
          <p:nvPr>
            <p:ph idx="1"/>
          </p:nvPr>
        </p:nvSpPr>
        <p:spPr/>
        <p:txBody>
          <a:bodyPr/>
          <a:lstStyle/>
          <a:p>
            <a:pPr marL="0" indent="0">
              <a:buNone/>
            </a:pPr>
            <a:r>
              <a:rPr lang="en-US" sz="2800" dirty="0" smtClean="0"/>
              <a:t>1.  Helps bring consensus to the group</a:t>
            </a:r>
          </a:p>
          <a:p>
            <a:pPr marL="0" indent="0">
              <a:buNone/>
            </a:pPr>
            <a:r>
              <a:rPr lang="en-US" sz="2800" dirty="0" smtClean="0"/>
              <a:t>2.  Establishes buy-in for the Behavior Support Plan</a:t>
            </a:r>
          </a:p>
          <a:p>
            <a:pPr marL="0" indent="0">
              <a:buNone/>
            </a:pPr>
            <a:r>
              <a:rPr lang="en-US" sz="2800" dirty="0" smtClean="0"/>
              <a:t>3.  Gives a great visual of the real issues and solutions</a:t>
            </a:r>
            <a:endParaRPr lang="en-US" sz="2800" dirty="0"/>
          </a:p>
        </p:txBody>
      </p:sp>
    </p:spTree>
    <p:extLst>
      <p:ext uri="{BB962C8B-B14F-4D97-AF65-F5344CB8AC3E}">
        <p14:creationId xmlns:p14="http://schemas.microsoft.com/office/powerpoint/2010/main" val="37875464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a:xfrm>
            <a:off x="838200" y="339725"/>
            <a:ext cx="8305800" cy="1412875"/>
          </a:xfrm>
        </p:spPr>
        <p:txBody>
          <a:bodyPr anchorCtr="0">
            <a:normAutofit fontScale="90000"/>
          </a:bodyPr>
          <a:lstStyle/>
          <a:p>
            <a:r>
              <a:rPr lang="en-US" b="1" dirty="0" smtClean="0"/>
              <a:t/>
            </a:r>
            <a:br>
              <a:rPr lang="en-US" b="1" dirty="0" smtClean="0"/>
            </a:br>
            <a:r>
              <a:rPr lang="en-US" b="1" dirty="0" smtClean="0"/>
              <a:t/>
            </a:r>
            <a:br>
              <a:rPr lang="en-US" b="1" dirty="0" smtClean="0"/>
            </a:br>
            <a:r>
              <a:rPr lang="en-US" b="1" dirty="0" smtClean="0"/>
              <a:t>Competing </a:t>
            </a:r>
            <a:r>
              <a:rPr lang="en-US" b="1" dirty="0"/>
              <a:t>Pathways</a:t>
            </a:r>
            <a:r>
              <a:rPr lang="en-US" dirty="0"/>
              <a:t> </a:t>
            </a:r>
          </a:p>
        </p:txBody>
      </p:sp>
      <p:sp>
        <p:nvSpPr>
          <p:cNvPr id="50179" name="Content Placeholder 2"/>
          <p:cNvSpPr>
            <a:spLocks noGrp="1"/>
          </p:cNvSpPr>
          <p:nvPr>
            <p:ph idx="4294967295"/>
          </p:nvPr>
        </p:nvSpPr>
        <p:spPr>
          <a:xfrm>
            <a:off x="457200" y="1905000"/>
            <a:ext cx="8686800" cy="4119563"/>
          </a:xfrm>
        </p:spPr>
        <p:txBody>
          <a:bodyPr>
            <a:normAutofit fontScale="92500" lnSpcReduction="10000"/>
          </a:bodyPr>
          <a:lstStyle/>
          <a:p>
            <a:pPr>
              <a:spcAft>
                <a:spcPct val="30000"/>
              </a:spcAft>
            </a:pPr>
            <a:r>
              <a:rPr lang="en-US" sz="3200" b="1" dirty="0">
                <a:solidFill>
                  <a:srgbClr val="FFFF00"/>
                </a:solidFill>
              </a:rPr>
              <a:t>Upper:</a:t>
            </a:r>
            <a:r>
              <a:rPr lang="en-US" sz="3200" dirty="0">
                <a:solidFill>
                  <a:srgbClr val="FFFF00"/>
                </a:solidFill>
              </a:rPr>
              <a:t> </a:t>
            </a:r>
            <a:r>
              <a:rPr lang="en-US" sz="3200" b="1" dirty="0">
                <a:solidFill>
                  <a:srgbClr val="FFFF00"/>
                </a:solidFill>
              </a:rPr>
              <a:t>Get this</a:t>
            </a:r>
            <a:r>
              <a:rPr lang="en-US" sz="3200" dirty="0">
                <a:solidFill>
                  <a:srgbClr val="FFFF00"/>
                </a:solidFill>
              </a:rPr>
              <a:t>—general positive behavior</a:t>
            </a:r>
          </a:p>
          <a:p>
            <a:pPr>
              <a:spcAft>
                <a:spcPct val="30000"/>
              </a:spcAft>
            </a:pPr>
            <a:r>
              <a:rPr lang="en-US" sz="3200" b="1" dirty="0">
                <a:solidFill>
                  <a:srgbClr val="FF0000"/>
                </a:solidFill>
              </a:rPr>
              <a:t>Middle:</a:t>
            </a:r>
            <a:r>
              <a:rPr lang="en-US" sz="3200" dirty="0">
                <a:solidFill>
                  <a:srgbClr val="FF0000"/>
                </a:solidFill>
              </a:rPr>
              <a:t> </a:t>
            </a:r>
            <a:r>
              <a:rPr lang="en-US" sz="3200" b="1" dirty="0">
                <a:solidFill>
                  <a:srgbClr val="FF0000"/>
                </a:solidFill>
              </a:rPr>
              <a:t>Prevent this</a:t>
            </a:r>
            <a:r>
              <a:rPr lang="en-US" sz="3200" dirty="0">
                <a:solidFill>
                  <a:srgbClr val="FF0000"/>
                </a:solidFill>
              </a:rPr>
              <a:t>—reactive strategies to prevent problem behavior escalation</a:t>
            </a:r>
          </a:p>
          <a:p>
            <a:pPr>
              <a:spcAft>
                <a:spcPct val="30000"/>
              </a:spcAft>
            </a:pPr>
            <a:r>
              <a:rPr lang="en-US" sz="3200" b="1" dirty="0">
                <a:solidFill>
                  <a:srgbClr val="92D050"/>
                </a:solidFill>
              </a:rPr>
              <a:t>Lower:</a:t>
            </a:r>
            <a:r>
              <a:rPr lang="en-US" sz="3200" dirty="0">
                <a:solidFill>
                  <a:srgbClr val="92D050"/>
                </a:solidFill>
              </a:rPr>
              <a:t> </a:t>
            </a:r>
            <a:r>
              <a:rPr lang="en-US" sz="3200" b="1" dirty="0">
                <a:solidFill>
                  <a:srgbClr val="92D050"/>
                </a:solidFill>
              </a:rPr>
              <a:t>Accept this</a:t>
            </a:r>
            <a:r>
              <a:rPr lang="en-US" sz="3200" dirty="0">
                <a:solidFill>
                  <a:srgbClr val="92D050"/>
                </a:solidFill>
              </a:rPr>
              <a:t>—FERB in lieu of problem behavior when general positive upper pathway fails</a:t>
            </a:r>
          </a:p>
          <a:p>
            <a:pPr>
              <a:buFont typeface="Wingdings" pitchFamily="2" charset="2"/>
              <a:buNone/>
            </a:pPr>
            <a:endParaRPr lang="en-US" dirty="0"/>
          </a:p>
        </p:txBody>
      </p:sp>
    </p:spTree>
    <p:extLst>
      <p:ext uri="{BB962C8B-B14F-4D97-AF65-F5344CB8AC3E}">
        <p14:creationId xmlns:p14="http://schemas.microsoft.com/office/powerpoint/2010/main" val="387634812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Cuing System</a:t>
            </a:r>
            <a:endParaRPr lang="en-US" dirty="0"/>
          </a:p>
        </p:txBody>
      </p:sp>
      <p:sp>
        <p:nvSpPr>
          <p:cNvPr id="3" name="Content Placeholder 2"/>
          <p:cNvSpPr>
            <a:spLocks noGrp="1"/>
          </p:cNvSpPr>
          <p:nvPr>
            <p:ph idx="1"/>
          </p:nvPr>
        </p:nvSpPr>
        <p:spPr/>
        <p:txBody>
          <a:bodyPr/>
          <a:lstStyle/>
          <a:p>
            <a:r>
              <a:rPr lang="en-US" dirty="0" smtClean="0"/>
              <a:t>You will have time to talk in your groups</a:t>
            </a:r>
          </a:p>
          <a:p>
            <a:r>
              <a:rPr lang="en-US" dirty="0" smtClean="0"/>
              <a:t>Time is short!  We will need you  to return your attention to us when the timer goes off.</a:t>
            </a:r>
          </a:p>
          <a:p>
            <a:pPr marL="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800600"/>
            <a:ext cx="467677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42520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6"/>
          <p:cNvSpPr>
            <a:spLocks noChangeArrowheads="1"/>
          </p:cNvSpPr>
          <p:nvPr/>
        </p:nvSpPr>
        <p:spPr bwMode="auto">
          <a:xfrm>
            <a:off x="8729663" y="3124200"/>
            <a:ext cx="304800" cy="381000"/>
          </a:xfrm>
          <a:prstGeom prst="rightArrow">
            <a:avLst>
              <a:gd name="adj1" fmla="val 50000"/>
              <a:gd name="adj2" fmla="val 25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15362" name="Footer Placeholder 1"/>
          <p:cNvSpPr txBox="1">
            <a:spLocks noGrp="1"/>
          </p:cNvSpPr>
          <p:nvPr/>
        </p:nvSpPr>
        <p:spPr>
          <a:xfrm>
            <a:off x="369888" y="6280150"/>
            <a:ext cx="2133600" cy="365125"/>
          </a:xfrm>
          <a:prstGeom prst="rect">
            <a:avLst/>
          </a:prstGeom>
          <a:noFill/>
        </p:spPr>
        <p:txBody>
          <a:bodyPr anchor="ctr"/>
          <a:lstStyle/>
          <a:p>
            <a:pPr eaLnBrk="1" fontAlgn="auto" hangingPunct="1">
              <a:spcBef>
                <a:spcPts val="0"/>
              </a:spcBef>
              <a:spcAft>
                <a:spcPts val="0"/>
              </a:spcAft>
              <a:defRPr/>
            </a:pPr>
            <a:r>
              <a:rPr lang="en-US" sz="1200">
                <a:solidFill>
                  <a:schemeClr val="tx1">
                    <a:tint val="75000"/>
                  </a:schemeClr>
                </a:solidFill>
                <a:latin typeface="+mn-lt"/>
              </a:rPr>
              <a:t>Advanced Behavior Management</a:t>
            </a:r>
          </a:p>
        </p:txBody>
      </p:sp>
      <p:sp>
        <p:nvSpPr>
          <p:cNvPr id="52228" name="Rectangle 2"/>
          <p:cNvSpPr>
            <a:spLocks noChangeArrowheads="1"/>
          </p:cNvSpPr>
          <p:nvPr/>
        </p:nvSpPr>
        <p:spPr bwMode="auto">
          <a:xfrm>
            <a:off x="369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29" name="Rectangle 3"/>
          <p:cNvSpPr>
            <a:spLocks noChangeArrowheads="1"/>
          </p:cNvSpPr>
          <p:nvPr/>
        </p:nvSpPr>
        <p:spPr bwMode="auto">
          <a:xfrm>
            <a:off x="2655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30" name="Rectangle 4"/>
          <p:cNvSpPr>
            <a:spLocks noChangeArrowheads="1"/>
          </p:cNvSpPr>
          <p:nvPr/>
        </p:nvSpPr>
        <p:spPr bwMode="auto">
          <a:xfrm>
            <a:off x="4865688" y="2362200"/>
            <a:ext cx="1600200" cy="2133600"/>
          </a:xfrm>
          <a:prstGeom prst="rect">
            <a:avLst/>
          </a:prstGeom>
          <a:noFill/>
          <a:ln w="9525">
            <a:solidFill>
              <a:schemeClr val="tx1"/>
            </a:solidFill>
            <a:miter lim="800000"/>
            <a:headEnd/>
            <a:tailEnd/>
          </a:ln>
        </p:spPr>
        <p:txBody>
          <a:bodyPr wrap="none" anchor="ctr"/>
          <a:lstStyle/>
          <a:p>
            <a:pPr eaLnBrk="1" hangingPunct="1"/>
            <a:endParaRPr lang="en-US" sz="2400" b="1" dirty="0">
              <a:latin typeface="Calibri" pitchFamily="34" charset="0"/>
              <a:cs typeface="Arial" charset="0"/>
            </a:endParaRPr>
          </a:p>
        </p:txBody>
      </p:sp>
      <p:sp>
        <p:nvSpPr>
          <p:cNvPr id="52231" name="Rectangle 5"/>
          <p:cNvSpPr>
            <a:spLocks noChangeArrowheads="1"/>
          </p:cNvSpPr>
          <p:nvPr/>
        </p:nvSpPr>
        <p:spPr bwMode="auto">
          <a:xfrm>
            <a:off x="7075488" y="2362200"/>
            <a:ext cx="1600200" cy="2133600"/>
          </a:xfrm>
          <a:prstGeom prst="rect">
            <a:avLst/>
          </a:prstGeom>
          <a:noFill/>
          <a:ln w="9525">
            <a:solidFill>
              <a:schemeClr val="tx1"/>
            </a:solidFill>
            <a:miter lim="800000"/>
            <a:headEnd/>
            <a:tailEnd/>
          </a:ln>
        </p:spPr>
        <p:txBody>
          <a:bodyPr wrap="none" anchor="ctr"/>
          <a:lstStyle/>
          <a:p>
            <a:pPr eaLnBrk="1" hangingPunct="1"/>
            <a:r>
              <a:rPr lang="en-US" dirty="0">
                <a:latin typeface="Calibri" pitchFamily="34" charset="0"/>
                <a:cs typeface="Arial" charset="0"/>
              </a:rPr>
              <a:t> </a:t>
            </a:r>
            <a:endParaRPr lang="en-US" sz="2400" b="1" dirty="0">
              <a:solidFill>
                <a:schemeClr val="bg1"/>
              </a:solidFill>
              <a:latin typeface="Calibri" pitchFamily="34" charset="0"/>
              <a:cs typeface="Arial" charset="0"/>
            </a:endParaRPr>
          </a:p>
        </p:txBody>
      </p:sp>
      <p:sp>
        <p:nvSpPr>
          <p:cNvPr id="52232" name="AutoShape 6"/>
          <p:cNvSpPr>
            <a:spLocks noChangeArrowheads="1"/>
          </p:cNvSpPr>
          <p:nvPr/>
        </p:nvSpPr>
        <p:spPr bwMode="auto">
          <a:xfrm>
            <a:off x="21224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3" name="AutoShape 7"/>
          <p:cNvSpPr>
            <a:spLocks noChangeArrowheads="1"/>
          </p:cNvSpPr>
          <p:nvPr/>
        </p:nvSpPr>
        <p:spPr bwMode="auto">
          <a:xfrm>
            <a:off x="65420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4" name="AutoShape 8"/>
          <p:cNvSpPr>
            <a:spLocks noChangeArrowheads="1"/>
          </p:cNvSpPr>
          <p:nvPr/>
        </p:nvSpPr>
        <p:spPr bwMode="auto">
          <a:xfrm>
            <a:off x="43322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9" name="Rectangle 13"/>
          <p:cNvSpPr>
            <a:spLocks noChangeArrowheads="1"/>
          </p:cNvSpPr>
          <p:nvPr/>
        </p:nvSpPr>
        <p:spPr bwMode="auto">
          <a:xfrm>
            <a:off x="48656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1" name="Rectangle 15"/>
          <p:cNvSpPr>
            <a:spLocks noChangeArrowheads="1"/>
          </p:cNvSpPr>
          <p:nvPr/>
        </p:nvSpPr>
        <p:spPr bwMode="auto">
          <a:xfrm>
            <a:off x="70754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3" name="AutoShape 17"/>
          <p:cNvSpPr>
            <a:spLocks noChangeArrowheads="1"/>
          </p:cNvSpPr>
          <p:nvPr/>
        </p:nvSpPr>
        <p:spPr bwMode="auto">
          <a:xfrm>
            <a:off x="6542088" y="9906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7" name="Text Box 21"/>
          <p:cNvSpPr txBox="1">
            <a:spLocks noChangeArrowheads="1"/>
          </p:cNvSpPr>
          <p:nvPr/>
        </p:nvSpPr>
        <p:spPr bwMode="auto">
          <a:xfrm>
            <a:off x="369888" y="566738"/>
            <a:ext cx="45415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Trebuchet MS" pitchFamily="34" charset="0"/>
                <a:cs typeface="Arial" charset="0"/>
              </a:rPr>
              <a:t>Summary Statement</a:t>
            </a:r>
          </a:p>
          <a:p>
            <a:pPr eaLnBrk="1" hangingPunct="1"/>
            <a:r>
              <a:rPr lang="en-US" sz="2400" b="1" dirty="0">
                <a:latin typeface="Trebuchet MS" pitchFamily="34" charset="0"/>
                <a:cs typeface="Arial" charset="0"/>
              </a:rPr>
              <a:t>Order of  Team Discussion </a:t>
            </a:r>
          </a:p>
        </p:txBody>
      </p:sp>
      <p:sp>
        <p:nvSpPr>
          <p:cNvPr id="52248" name="Rectangle 25"/>
          <p:cNvSpPr>
            <a:spLocks noChangeArrowheads="1"/>
          </p:cNvSpPr>
          <p:nvPr/>
        </p:nvSpPr>
        <p:spPr bwMode="auto">
          <a:xfrm>
            <a:off x="4865688" y="4648200"/>
            <a:ext cx="1600200" cy="1981200"/>
          </a:xfrm>
          <a:prstGeom prst="rect">
            <a:avLst/>
          </a:prstGeom>
          <a:noFill/>
          <a:ln w="9525">
            <a:solidFill>
              <a:schemeClr val="tx1"/>
            </a:solidFill>
            <a:miter lim="800000"/>
            <a:headEnd/>
            <a:tailEnd/>
          </a:ln>
        </p:spPr>
        <p:txBody>
          <a:bodyPr wrap="none" anchor="ctr"/>
          <a:lstStyle/>
          <a:p>
            <a:pPr eaLnBrk="1" hangingPunct="1"/>
            <a:endParaRPr lang="en-US" sz="2400" b="1" dirty="0">
              <a:solidFill>
                <a:schemeClr val="bg1"/>
              </a:solidFill>
              <a:latin typeface="Calibri" pitchFamily="34" charset="0"/>
              <a:cs typeface="Arial" charset="0"/>
            </a:endParaRPr>
          </a:p>
        </p:txBody>
      </p:sp>
      <p:sp>
        <p:nvSpPr>
          <p:cNvPr id="52249" name="Text Box 26"/>
          <p:cNvSpPr txBox="1">
            <a:spLocks noChangeArrowheads="1"/>
          </p:cNvSpPr>
          <p:nvPr/>
        </p:nvSpPr>
        <p:spPr bwMode="auto">
          <a:xfrm>
            <a:off x="5594853" y="4697413"/>
            <a:ext cx="184731" cy="40011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endParaRPr lang="en-US" sz="2000" b="1" dirty="0">
              <a:solidFill>
                <a:schemeClr val="bg1"/>
              </a:solidFill>
              <a:latin typeface="Calibri" pitchFamily="34" charset="0"/>
              <a:cs typeface="Arial" charset="0"/>
            </a:endParaRPr>
          </a:p>
        </p:txBody>
      </p:sp>
      <p:sp>
        <p:nvSpPr>
          <p:cNvPr id="2" name="TextBox 1"/>
          <p:cNvSpPr txBox="1"/>
          <p:nvPr/>
        </p:nvSpPr>
        <p:spPr>
          <a:xfrm>
            <a:off x="5176838" y="685800"/>
            <a:ext cx="3306418" cy="646331"/>
          </a:xfrm>
          <a:prstGeom prst="rect">
            <a:avLst/>
          </a:prstGeom>
          <a:solidFill>
            <a:srgbClr val="FFFF00"/>
          </a:solidFill>
        </p:spPr>
        <p:txBody>
          <a:bodyPr wrap="none" rtlCol="0">
            <a:spAutoFit/>
          </a:bodyPr>
          <a:lstStyle/>
          <a:p>
            <a:r>
              <a:rPr lang="en-US" dirty="0" smtClean="0">
                <a:solidFill>
                  <a:schemeClr val="bg1"/>
                </a:solidFill>
              </a:rPr>
              <a:t>What everyone else in the </a:t>
            </a:r>
          </a:p>
          <a:p>
            <a:r>
              <a:rPr lang="en-US" dirty="0" smtClean="0">
                <a:solidFill>
                  <a:schemeClr val="bg1"/>
                </a:solidFill>
              </a:rPr>
              <a:t>Classroom is doing</a:t>
            </a:r>
            <a:endParaRPr lang="en-US" dirty="0">
              <a:solidFill>
                <a:schemeClr val="bg1"/>
              </a:solidFill>
            </a:endParaRPr>
          </a:p>
        </p:txBody>
      </p:sp>
      <p:sp>
        <p:nvSpPr>
          <p:cNvPr id="4" name="TextBox 3"/>
          <p:cNvSpPr txBox="1"/>
          <p:nvPr/>
        </p:nvSpPr>
        <p:spPr>
          <a:xfrm>
            <a:off x="914400" y="2743200"/>
            <a:ext cx="8161209" cy="954107"/>
          </a:xfrm>
          <a:prstGeom prst="rect">
            <a:avLst/>
          </a:prstGeom>
          <a:solidFill>
            <a:srgbClr val="FF0000"/>
          </a:solidFill>
        </p:spPr>
        <p:txBody>
          <a:bodyPr wrap="none" rtlCol="0">
            <a:spAutoFit/>
          </a:bodyPr>
          <a:lstStyle/>
          <a:p>
            <a:r>
              <a:rPr lang="en-US" sz="2800" dirty="0" smtClean="0"/>
              <a:t>This is the picture of what is currently going</a:t>
            </a:r>
          </a:p>
          <a:p>
            <a:r>
              <a:rPr lang="en-US" sz="2800" dirty="0" smtClean="0"/>
              <a:t> on with the student</a:t>
            </a:r>
            <a:endParaRPr lang="en-US" sz="2800" dirty="0"/>
          </a:p>
        </p:txBody>
      </p:sp>
      <p:sp>
        <p:nvSpPr>
          <p:cNvPr id="5" name="TextBox 4"/>
          <p:cNvSpPr txBox="1"/>
          <p:nvPr/>
        </p:nvSpPr>
        <p:spPr>
          <a:xfrm>
            <a:off x="4995004" y="5638800"/>
            <a:ext cx="3996607" cy="923330"/>
          </a:xfrm>
          <a:prstGeom prst="rect">
            <a:avLst/>
          </a:prstGeom>
          <a:solidFill>
            <a:srgbClr val="006C31"/>
          </a:solidFill>
        </p:spPr>
        <p:txBody>
          <a:bodyPr wrap="none" rtlCol="0">
            <a:spAutoFit/>
          </a:bodyPr>
          <a:lstStyle/>
          <a:p>
            <a:r>
              <a:rPr lang="en-US" dirty="0" smtClean="0"/>
              <a:t>What the team will accept when </a:t>
            </a:r>
          </a:p>
          <a:p>
            <a:r>
              <a:rPr lang="en-US" dirty="0" smtClean="0"/>
              <a:t>The upper pathway is not able </a:t>
            </a:r>
          </a:p>
          <a:p>
            <a:r>
              <a:rPr lang="en-US" dirty="0" smtClean="0"/>
              <a:t>To be reached</a:t>
            </a:r>
          </a:p>
        </p:txBody>
      </p:sp>
    </p:spTree>
    <p:extLst>
      <p:ext uri="{BB962C8B-B14F-4D97-AF65-F5344CB8AC3E}">
        <p14:creationId xmlns:p14="http://schemas.microsoft.com/office/powerpoint/2010/main" val="1754069678"/>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  Expectations for Rest of the Morning </a:t>
            </a:r>
            <a:endParaRPr lang="en-US" dirty="0"/>
          </a:p>
        </p:txBody>
      </p:sp>
      <p:sp>
        <p:nvSpPr>
          <p:cNvPr id="3" name="Text Placeholder 2"/>
          <p:cNvSpPr>
            <a:spLocks noGrp="1"/>
          </p:cNvSpPr>
          <p:nvPr>
            <p:ph idx="1"/>
          </p:nvPr>
        </p:nvSpPr>
        <p:spPr/>
        <p:txBody>
          <a:bodyPr>
            <a:normAutofit/>
          </a:bodyPr>
          <a:lstStyle/>
          <a:p>
            <a:pPr>
              <a:buAutoNum type="arabicPeriod"/>
            </a:pPr>
            <a:r>
              <a:rPr lang="en-US" sz="2800" dirty="0" smtClean="0"/>
              <a:t>Time is short, please stay on task!</a:t>
            </a:r>
          </a:p>
          <a:p>
            <a:pPr>
              <a:buAutoNum type="arabicPeriod"/>
            </a:pPr>
            <a:r>
              <a:rPr lang="en-US" sz="2800" dirty="0" smtClean="0"/>
              <a:t>When the timer goes off, please raise your hand, finish conversations, and be ready to move on to the next section</a:t>
            </a:r>
          </a:p>
          <a:p>
            <a:pPr>
              <a:buAutoNum type="arabicPeriod"/>
            </a:pPr>
            <a:endParaRPr lang="en-US" dirty="0" smtClean="0"/>
          </a:p>
          <a:p>
            <a:pPr>
              <a:buAutoNum type="arabicPeriod"/>
            </a:pPr>
            <a:endParaRPr lang="en-US" dirty="0"/>
          </a:p>
        </p:txBody>
      </p:sp>
    </p:spTree>
    <p:extLst>
      <p:ext uri="{BB962C8B-B14F-4D97-AF65-F5344CB8AC3E}">
        <p14:creationId xmlns:p14="http://schemas.microsoft.com/office/powerpoint/2010/main" val="20432305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Our Example Student Brian</a:t>
            </a:r>
            <a:endParaRPr lang="en-US" dirty="0"/>
          </a:p>
        </p:txBody>
      </p:sp>
      <p:sp>
        <p:nvSpPr>
          <p:cNvPr id="3" name="Content Placeholder 2"/>
          <p:cNvSpPr>
            <a:spLocks noGrp="1"/>
          </p:cNvSpPr>
          <p:nvPr>
            <p:ph idx="1"/>
          </p:nvPr>
        </p:nvSpPr>
        <p:spPr/>
        <p:txBody>
          <a:bodyPr>
            <a:normAutofit/>
          </a:bodyPr>
          <a:lstStyle/>
          <a:p>
            <a:r>
              <a:rPr lang="en-US" sz="2400" dirty="0" smtClean="0"/>
              <a:t>Please read the next slide to yourself</a:t>
            </a:r>
          </a:p>
          <a:p>
            <a:r>
              <a:rPr lang="en-US" sz="2400" dirty="0" smtClean="0"/>
              <a:t>On a piece of paper please write down</a:t>
            </a:r>
          </a:p>
          <a:p>
            <a:pPr lvl="1"/>
            <a:r>
              <a:rPr lang="en-US" sz="2400" dirty="0" smtClean="0"/>
              <a:t>Main behavior</a:t>
            </a:r>
          </a:p>
          <a:p>
            <a:pPr lvl="1"/>
            <a:r>
              <a:rPr lang="en-US" sz="2400" dirty="0" smtClean="0"/>
              <a:t>Antecedents</a:t>
            </a:r>
          </a:p>
          <a:p>
            <a:pPr lvl="1"/>
            <a:r>
              <a:rPr lang="en-US" sz="2400" dirty="0" smtClean="0"/>
              <a:t>Consequences  </a:t>
            </a:r>
            <a:endParaRPr lang="en-US" sz="2400" dirty="0"/>
          </a:p>
        </p:txBody>
      </p:sp>
    </p:spTree>
    <p:extLst>
      <p:ext uri="{BB962C8B-B14F-4D97-AF65-F5344CB8AC3E}">
        <p14:creationId xmlns:p14="http://schemas.microsoft.com/office/powerpoint/2010/main" val="40366471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6200" y="152400"/>
            <a:ext cx="9067800" cy="6553200"/>
          </a:xfrm>
          <a:solidFill>
            <a:schemeClr val="accent1">
              <a:lumMod val="60000"/>
              <a:lumOff val="40000"/>
            </a:schemeClr>
          </a:solidFill>
        </p:spPr>
        <p:txBody>
          <a:bodyPr>
            <a:noAutofit/>
          </a:bodyPr>
          <a:lstStyle/>
          <a:p>
            <a:pPr marL="0" indent="0">
              <a:buNone/>
            </a:pPr>
            <a:r>
              <a:rPr lang="en-US" sz="2400" b="1" dirty="0">
                <a:solidFill>
                  <a:schemeClr val="bg1"/>
                </a:solidFill>
              </a:rPr>
              <a:t>Brian is a kindergartener with a special education eligibility diagnosis </a:t>
            </a:r>
            <a:r>
              <a:rPr lang="en-US" sz="2400" b="1" dirty="0" smtClean="0">
                <a:solidFill>
                  <a:schemeClr val="bg1"/>
                </a:solidFill>
              </a:rPr>
              <a:t>of speech/language </a:t>
            </a:r>
            <a:r>
              <a:rPr lang="en-US" sz="2400" b="1" dirty="0">
                <a:solidFill>
                  <a:schemeClr val="bg1"/>
                </a:solidFill>
              </a:rPr>
              <a:t>disorder but with many features suggestive of autism. He </a:t>
            </a:r>
            <a:r>
              <a:rPr lang="en-US" sz="2400" b="1" dirty="0" smtClean="0">
                <a:solidFill>
                  <a:schemeClr val="bg1"/>
                </a:solidFill>
              </a:rPr>
              <a:t>is verbal</a:t>
            </a:r>
            <a:r>
              <a:rPr lang="en-US" sz="2400" b="1" dirty="0">
                <a:solidFill>
                  <a:schemeClr val="bg1"/>
                </a:solidFill>
              </a:rPr>
              <a:t>, and uses 3-4 word sentences routinely to express needs and wants, </a:t>
            </a:r>
            <a:r>
              <a:rPr lang="en-US" sz="2400" b="1" dirty="0" smtClean="0">
                <a:solidFill>
                  <a:schemeClr val="bg1"/>
                </a:solidFill>
              </a:rPr>
              <a:t>but never </a:t>
            </a:r>
            <a:r>
              <a:rPr lang="en-US" sz="2400" b="1" dirty="0">
                <a:solidFill>
                  <a:schemeClr val="bg1"/>
                </a:solidFill>
              </a:rPr>
              <a:t>to comment on something in the environment. Brian likes routines, </a:t>
            </a:r>
            <a:r>
              <a:rPr lang="en-US" sz="2400" b="1" dirty="0" smtClean="0">
                <a:solidFill>
                  <a:schemeClr val="bg1"/>
                </a:solidFill>
              </a:rPr>
              <a:t>and becomes </a:t>
            </a:r>
            <a:r>
              <a:rPr lang="en-US" sz="2400" b="1" dirty="0">
                <a:solidFill>
                  <a:schemeClr val="bg1"/>
                </a:solidFill>
              </a:rPr>
              <a:t>very upset if the bus is late, or if the bus driver is not the expected one</a:t>
            </a:r>
            <a:r>
              <a:rPr lang="en-US" sz="2400" b="1" dirty="0" smtClean="0">
                <a:solidFill>
                  <a:schemeClr val="bg1"/>
                </a:solidFill>
              </a:rPr>
              <a:t>. On </a:t>
            </a:r>
            <a:r>
              <a:rPr lang="en-US" sz="2400" b="1" dirty="0">
                <a:solidFill>
                  <a:schemeClr val="bg1"/>
                </a:solidFill>
              </a:rPr>
              <a:t>those days, when Brian’s bus routine has changed, staff members say </a:t>
            </a:r>
            <a:r>
              <a:rPr lang="en-US" sz="2400" b="1" dirty="0" smtClean="0">
                <a:solidFill>
                  <a:schemeClr val="bg1"/>
                </a:solidFill>
              </a:rPr>
              <a:t>they “</a:t>
            </a:r>
            <a:r>
              <a:rPr lang="en-US" sz="2400" b="1" dirty="0">
                <a:solidFill>
                  <a:schemeClr val="bg1"/>
                </a:solidFill>
              </a:rPr>
              <a:t>know he will have problems.” Each school day Brian puts his coat away, </a:t>
            </a:r>
            <a:r>
              <a:rPr lang="en-US" sz="2400" b="1" dirty="0" smtClean="0">
                <a:solidFill>
                  <a:schemeClr val="bg1"/>
                </a:solidFill>
              </a:rPr>
              <a:t>and goes </a:t>
            </a:r>
            <a:r>
              <a:rPr lang="en-US" sz="2400" b="1" dirty="0">
                <a:solidFill>
                  <a:schemeClr val="bg1"/>
                </a:solidFill>
              </a:rPr>
              <a:t>to circle time. After going to circle, on many days, Brian will run away, </a:t>
            </a:r>
            <a:r>
              <a:rPr lang="en-US" sz="2400" b="1" dirty="0" smtClean="0">
                <a:solidFill>
                  <a:schemeClr val="bg1"/>
                </a:solidFill>
              </a:rPr>
              <a:t>and kick </a:t>
            </a:r>
            <a:r>
              <a:rPr lang="en-US" sz="2400" b="1" dirty="0">
                <a:solidFill>
                  <a:schemeClr val="bg1"/>
                </a:solidFill>
              </a:rPr>
              <a:t>and head butt if captured after running away, if the activity at circle time </a:t>
            </a:r>
            <a:r>
              <a:rPr lang="en-US" sz="2400" b="1" dirty="0" smtClean="0">
                <a:solidFill>
                  <a:schemeClr val="bg1"/>
                </a:solidFill>
              </a:rPr>
              <a:t>lasts more </a:t>
            </a:r>
            <a:r>
              <a:rPr lang="en-US" sz="2400" b="1" dirty="0">
                <a:solidFill>
                  <a:schemeClr val="bg1"/>
                </a:solidFill>
              </a:rPr>
              <a:t>than five minutes. Brian is more likely to leave circle by running away, </a:t>
            </a:r>
            <a:r>
              <a:rPr lang="en-US" sz="2400" b="1" dirty="0" smtClean="0">
                <a:solidFill>
                  <a:schemeClr val="bg1"/>
                </a:solidFill>
              </a:rPr>
              <a:t>on days </a:t>
            </a:r>
            <a:r>
              <a:rPr lang="en-US" sz="2400" b="1" dirty="0">
                <a:solidFill>
                  <a:schemeClr val="bg1"/>
                </a:solidFill>
              </a:rPr>
              <a:t>when the bus routine has changed from the typical bus routine.</a:t>
            </a:r>
          </a:p>
        </p:txBody>
      </p:sp>
    </p:spTree>
    <p:extLst>
      <p:ext uri="{BB962C8B-B14F-4D97-AF65-F5344CB8AC3E}">
        <p14:creationId xmlns:p14="http://schemas.microsoft.com/office/powerpoint/2010/main" val="13213441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Competing Behaviors Pathway Process</a:t>
            </a:r>
            <a:endParaRPr lang="en-US" dirty="0"/>
          </a:p>
        </p:txBody>
      </p:sp>
      <p:sp>
        <p:nvSpPr>
          <p:cNvPr id="3" name="Content Placeholder 2"/>
          <p:cNvSpPr>
            <a:spLocks noGrp="1"/>
          </p:cNvSpPr>
          <p:nvPr>
            <p:ph idx="1"/>
          </p:nvPr>
        </p:nvSpPr>
        <p:spPr>
          <a:xfrm>
            <a:off x="152400" y="1807361"/>
            <a:ext cx="8839199" cy="4051437"/>
          </a:xfrm>
        </p:spPr>
        <p:txBody>
          <a:bodyPr/>
          <a:lstStyle/>
          <a:p>
            <a:pPr>
              <a:buAutoNum type="arabicPeriod"/>
            </a:pPr>
            <a:r>
              <a:rPr lang="en-US" dirty="0" smtClean="0"/>
              <a:t>We will look at the boxes one by one</a:t>
            </a:r>
          </a:p>
          <a:p>
            <a:pPr lvl="1">
              <a:buAutoNum type="arabicPeriod"/>
            </a:pPr>
            <a:r>
              <a:rPr lang="en-US" dirty="0" smtClean="0"/>
              <a:t>Very important to fill the boxes out in the order the are numbered</a:t>
            </a:r>
          </a:p>
          <a:p>
            <a:pPr>
              <a:buAutoNum type="arabicPeriod"/>
            </a:pPr>
            <a:r>
              <a:rPr lang="en-US" dirty="0" smtClean="0"/>
              <a:t>We will look at the information that should go there</a:t>
            </a:r>
          </a:p>
          <a:p>
            <a:pPr>
              <a:buAutoNum type="arabicPeriod"/>
            </a:pPr>
            <a:r>
              <a:rPr lang="en-US" dirty="0" smtClean="0"/>
              <a:t>We will look at some examples</a:t>
            </a:r>
          </a:p>
          <a:p>
            <a:pPr>
              <a:buAutoNum type="arabicPeriod"/>
            </a:pPr>
            <a:r>
              <a:rPr lang="en-US" dirty="0" smtClean="0"/>
              <a:t>We will decide what should go there for Brian</a:t>
            </a:r>
            <a:endParaRPr lang="en-US" dirty="0"/>
          </a:p>
        </p:txBody>
      </p:sp>
    </p:spTree>
    <p:extLst>
      <p:ext uri="{BB962C8B-B14F-4D97-AF65-F5344CB8AC3E}">
        <p14:creationId xmlns:p14="http://schemas.microsoft.com/office/powerpoint/2010/main" val="33957351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6"/>
          <p:cNvSpPr>
            <a:spLocks noChangeArrowheads="1"/>
          </p:cNvSpPr>
          <p:nvPr/>
        </p:nvSpPr>
        <p:spPr bwMode="auto">
          <a:xfrm>
            <a:off x="8729663" y="3124200"/>
            <a:ext cx="304800" cy="381000"/>
          </a:xfrm>
          <a:prstGeom prst="rightArrow">
            <a:avLst>
              <a:gd name="adj1" fmla="val 50000"/>
              <a:gd name="adj2" fmla="val 25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15362" name="Footer Placeholder 1"/>
          <p:cNvSpPr txBox="1">
            <a:spLocks noGrp="1"/>
          </p:cNvSpPr>
          <p:nvPr/>
        </p:nvSpPr>
        <p:spPr>
          <a:xfrm>
            <a:off x="369888" y="6280150"/>
            <a:ext cx="2133600" cy="365125"/>
          </a:xfrm>
          <a:prstGeom prst="rect">
            <a:avLst/>
          </a:prstGeom>
          <a:noFill/>
        </p:spPr>
        <p:txBody>
          <a:bodyPr anchor="ctr"/>
          <a:lstStyle/>
          <a:p>
            <a:pPr eaLnBrk="1" fontAlgn="auto" hangingPunct="1">
              <a:spcBef>
                <a:spcPts val="0"/>
              </a:spcBef>
              <a:spcAft>
                <a:spcPts val="0"/>
              </a:spcAft>
              <a:defRPr/>
            </a:pPr>
            <a:r>
              <a:rPr lang="en-US" sz="1200">
                <a:solidFill>
                  <a:schemeClr val="tx1">
                    <a:tint val="75000"/>
                  </a:schemeClr>
                </a:solidFill>
                <a:latin typeface="+mn-lt"/>
              </a:rPr>
              <a:t>Advanced Behavior Management</a:t>
            </a:r>
          </a:p>
        </p:txBody>
      </p:sp>
      <p:sp>
        <p:nvSpPr>
          <p:cNvPr id="52228" name="Rectangle 2"/>
          <p:cNvSpPr>
            <a:spLocks noChangeArrowheads="1"/>
          </p:cNvSpPr>
          <p:nvPr/>
        </p:nvSpPr>
        <p:spPr bwMode="auto">
          <a:xfrm>
            <a:off x="369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29" name="Rectangle 3"/>
          <p:cNvSpPr>
            <a:spLocks noChangeArrowheads="1"/>
          </p:cNvSpPr>
          <p:nvPr/>
        </p:nvSpPr>
        <p:spPr bwMode="auto">
          <a:xfrm>
            <a:off x="2655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30" name="Rectangle 4"/>
          <p:cNvSpPr>
            <a:spLocks noChangeArrowheads="1"/>
          </p:cNvSpPr>
          <p:nvPr/>
        </p:nvSpPr>
        <p:spPr bwMode="auto">
          <a:xfrm>
            <a:off x="4865688" y="2362200"/>
            <a:ext cx="1600200" cy="2133600"/>
          </a:xfrm>
          <a:prstGeom prst="rect">
            <a:avLst/>
          </a:prstGeom>
          <a:solidFill>
            <a:srgbClr val="FF0000">
              <a:alpha val="70195"/>
            </a:srgbClr>
          </a:solidFill>
          <a:ln w="9525">
            <a:solidFill>
              <a:schemeClr val="tx1"/>
            </a:solidFill>
            <a:miter lim="800000"/>
            <a:headEnd/>
            <a:tailEnd/>
          </a:ln>
        </p:spPr>
        <p:txBody>
          <a:bodyPr wrap="none" anchor="ctr"/>
          <a:lstStyle/>
          <a:p>
            <a:pPr eaLnBrk="1" hangingPunct="1"/>
            <a:r>
              <a:rPr lang="en-US" sz="2400" b="1" dirty="0">
                <a:latin typeface="Calibri" pitchFamily="34" charset="0"/>
                <a:cs typeface="Arial" charset="0"/>
              </a:rPr>
              <a:t>F</a:t>
            </a:r>
            <a:r>
              <a:rPr lang="en-US" sz="2400" b="1" dirty="0" smtClean="0">
                <a:latin typeface="Calibri" pitchFamily="34" charset="0"/>
                <a:cs typeface="Arial" charset="0"/>
              </a:rPr>
              <a:t>irst</a:t>
            </a:r>
            <a:endParaRPr lang="en-US" sz="2400" b="1" dirty="0">
              <a:latin typeface="Calibri" pitchFamily="34" charset="0"/>
              <a:cs typeface="Arial" charset="0"/>
            </a:endParaRPr>
          </a:p>
        </p:txBody>
      </p:sp>
      <p:sp>
        <p:nvSpPr>
          <p:cNvPr id="52231" name="Rectangle 5"/>
          <p:cNvSpPr>
            <a:spLocks noChangeArrowheads="1"/>
          </p:cNvSpPr>
          <p:nvPr/>
        </p:nvSpPr>
        <p:spPr bwMode="auto">
          <a:xfrm>
            <a:off x="7075488" y="2362200"/>
            <a:ext cx="1600200" cy="2133600"/>
          </a:xfrm>
          <a:prstGeom prst="rect">
            <a:avLst/>
          </a:prstGeom>
          <a:noFill/>
          <a:ln w="9525">
            <a:solidFill>
              <a:schemeClr val="tx1"/>
            </a:solidFill>
            <a:miter lim="800000"/>
            <a:headEnd/>
            <a:tailEnd/>
          </a:ln>
        </p:spPr>
        <p:txBody>
          <a:bodyPr wrap="none" anchor="ctr"/>
          <a:lstStyle/>
          <a:p>
            <a:pPr eaLnBrk="1" hangingPunct="1"/>
            <a:r>
              <a:rPr lang="en-US" dirty="0">
                <a:latin typeface="Calibri" pitchFamily="34" charset="0"/>
                <a:cs typeface="Arial" charset="0"/>
              </a:rPr>
              <a:t> </a:t>
            </a:r>
            <a:r>
              <a:rPr lang="en-US" sz="2400" b="1" dirty="0">
                <a:solidFill>
                  <a:schemeClr val="bg1"/>
                </a:solidFill>
                <a:latin typeface="Calibri" pitchFamily="34" charset="0"/>
                <a:cs typeface="Arial" charset="0"/>
              </a:rPr>
              <a:t>fifth</a:t>
            </a:r>
          </a:p>
        </p:txBody>
      </p:sp>
      <p:sp>
        <p:nvSpPr>
          <p:cNvPr id="52232" name="AutoShape 6"/>
          <p:cNvSpPr>
            <a:spLocks noChangeArrowheads="1"/>
          </p:cNvSpPr>
          <p:nvPr/>
        </p:nvSpPr>
        <p:spPr bwMode="auto">
          <a:xfrm>
            <a:off x="21224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3" name="AutoShape 7"/>
          <p:cNvSpPr>
            <a:spLocks noChangeArrowheads="1"/>
          </p:cNvSpPr>
          <p:nvPr/>
        </p:nvSpPr>
        <p:spPr bwMode="auto">
          <a:xfrm>
            <a:off x="65420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4" name="AutoShape 8"/>
          <p:cNvSpPr>
            <a:spLocks noChangeArrowheads="1"/>
          </p:cNvSpPr>
          <p:nvPr/>
        </p:nvSpPr>
        <p:spPr bwMode="auto">
          <a:xfrm>
            <a:off x="43322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5" name="Text Box 9"/>
          <p:cNvSpPr txBox="1">
            <a:spLocks noChangeArrowheads="1"/>
          </p:cNvSpPr>
          <p:nvPr/>
        </p:nvSpPr>
        <p:spPr bwMode="auto">
          <a:xfrm>
            <a:off x="369888" y="2438400"/>
            <a:ext cx="220328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000" b="1" dirty="0">
                <a:solidFill>
                  <a:schemeClr val="bg1"/>
                </a:solidFill>
                <a:latin typeface="Calibri" pitchFamily="34" charset="0"/>
                <a:cs typeface="Arial" charset="0"/>
              </a:rPr>
              <a:t>Setting Events</a:t>
            </a:r>
          </a:p>
          <a:p>
            <a:pPr eaLnBrk="1" hangingPunct="1"/>
            <a:r>
              <a:rPr lang="en-US" b="1" dirty="0">
                <a:solidFill>
                  <a:schemeClr val="bg1"/>
                </a:solidFill>
                <a:latin typeface="Calibri" pitchFamily="34" charset="0"/>
                <a:cs typeface="Arial" charset="0"/>
              </a:rPr>
              <a:t>Must be </a:t>
            </a:r>
            <a:endParaRPr lang="en-US" b="1" dirty="0" smtClean="0">
              <a:solidFill>
                <a:schemeClr val="bg1"/>
              </a:solidFill>
              <a:latin typeface="Calibri" pitchFamily="34" charset="0"/>
              <a:cs typeface="Arial" charset="0"/>
            </a:endParaRPr>
          </a:p>
          <a:p>
            <a:pPr eaLnBrk="1" hangingPunct="1"/>
            <a:r>
              <a:rPr lang="en-US" b="1" dirty="0" smtClean="0">
                <a:solidFill>
                  <a:schemeClr val="bg1"/>
                </a:solidFill>
                <a:latin typeface="Calibri" pitchFamily="34" charset="0"/>
                <a:cs typeface="Arial" charset="0"/>
              </a:rPr>
              <a:t>periodic</a:t>
            </a:r>
            <a:r>
              <a:rPr lang="en-US" b="1" dirty="0">
                <a:solidFill>
                  <a:schemeClr val="bg1"/>
                </a:solidFill>
                <a:latin typeface="Calibri" pitchFamily="34" charset="0"/>
                <a:cs typeface="Arial" charset="0"/>
              </a:rPr>
              <a:t>,</a:t>
            </a:r>
          </a:p>
          <a:p>
            <a:pPr eaLnBrk="1" hangingPunct="1"/>
            <a:r>
              <a:rPr lang="en-US" b="1" dirty="0">
                <a:solidFill>
                  <a:schemeClr val="bg1"/>
                </a:solidFill>
                <a:latin typeface="Calibri" pitchFamily="34" charset="0"/>
                <a:cs typeface="Arial" charset="0"/>
              </a:rPr>
              <a:t>Not </a:t>
            </a:r>
            <a:r>
              <a:rPr lang="en-US" b="1" dirty="0" smtClean="0">
                <a:solidFill>
                  <a:schemeClr val="bg1"/>
                </a:solidFill>
                <a:latin typeface="Calibri" pitchFamily="34" charset="0"/>
                <a:cs typeface="Arial" charset="0"/>
              </a:rPr>
              <a:t>continuous</a:t>
            </a:r>
            <a:r>
              <a:rPr lang="en-US" b="1" dirty="0">
                <a:solidFill>
                  <a:schemeClr val="bg1"/>
                </a:solidFill>
                <a:latin typeface="Calibri" pitchFamily="34" charset="0"/>
                <a:cs typeface="Arial" charset="0"/>
              </a:rPr>
              <a:t>!</a:t>
            </a:r>
          </a:p>
          <a:p>
            <a:pPr eaLnBrk="1" hangingPunct="1"/>
            <a:endParaRPr lang="en-US" sz="1400" dirty="0" smtClean="0">
              <a:latin typeface="Calibri" pitchFamily="34" charset="0"/>
              <a:cs typeface="Arial" charset="0"/>
            </a:endParaRPr>
          </a:p>
          <a:p>
            <a:pPr eaLnBrk="1" hangingPunct="1"/>
            <a:r>
              <a:rPr lang="en-US" sz="2400" b="1" dirty="0" smtClean="0">
                <a:solidFill>
                  <a:schemeClr val="bg1"/>
                </a:solidFill>
                <a:latin typeface="Calibri" pitchFamily="34" charset="0"/>
                <a:cs typeface="Arial" charset="0"/>
              </a:rPr>
              <a:t>sixth</a:t>
            </a:r>
            <a:endParaRPr lang="en-US" sz="2400" b="1" dirty="0">
              <a:solidFill>
                <a:schemeClr val="bg1"/>
              </a:solidFill>
              <a:latin typeface="Calibri" pitchFamily="34" charset="0"/>
              <a:cs typeface="Arial" charset="0"/>
            </a:endParaRPr>
          </a:p>
        </p:txBody>
      </p:sp>
      <p:sp>
        <p:nvSpPr>
          <p:cNvPr id="52236" name="Text Box 10"/>
          <p:cNvSpPr txBox="1">
            <a:spLocks noChangeArrowheads="1"/>
          </p:cNvSpPr>
          <p:nvPr/>
        </p:nvSpPr>
        <p:spPr bwMode="auto">
          <a:xfrm>
            <a:off x="2574814" y="2438400"/>
            <a:ext cx="17893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400" b="1" dirty="0">
                <a:solidFill>
                  <a:schemeClr val="bg1"/>
                </a:solidFill>
                <a:latin typeface="Calibri" pitchFamily="34" charset="0"/>
                <a:cs typeface="Arial" charset="0"/>
              </a:rPr>
              <a:t>Triggering</a:t>
            </a:r>
          </a:p>
          <a:p>
            <a:pPr algn="ctr" eaLnBrk="1" hangingPunct="1"/>
            <a:r>
              <a:rPr lang="en-US" sz="2400" b="1" dirty="0">
                <a:solidFill>
                  <a:schemeClr val="bg1"/>
                </a:solidFill>
                <a:latin typeface="Calibri" pitchFamily="34" charset="0"/>
                <a:cs typeface="Arial" charset="0"/>
              </a:rPr>
              <a:t>Antecedents</a:t>
            </a:r>
          </a:p>
        </p:txBody>
      </p:sp>
      <p:sp>
        <p:nvSpPr>
          <p:cNvPr id="52237" name="Text Box 11"/>
          <p:cNvSpPr txBox="1">
            <a:spLocks noChangeArrowheads="1"/>
          </p:cNvSpPr>
          <p:nvPr/>
        </p:nvSpPr>
        <p:spPr bwMode="auto">
          <a:xfrm>
            <a:off x="7039268" y="2411413"/>
            <a:ext cx="17123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solidFill>
                  <a:schemeClr val="bg1"/>
                </a:solidFill>
                <a:latin typeface="Calibri" pitchFamily="34" charset="0"/>
                <a:cs typeface="Arial" charset="0"/>
              </a:rPr>
              <a:t>Maintaining</a:t>
            </a:r>
          </a:p>
          <a:p>
            <a:pPr algn="ctr" eaLnBrk="1" hangingPunct="1"/>
            <a:r>
              <a:rPr lang="en-US" sz="2000" b="1" dirty="0">
                <a:solidFill>
                  <a:schemeClr val="bg1"/>
                </a:solidFill>
                <a:latin typeface="Calibri" pitchFamily="34" charset="0"/>
                <a:cs typeface="Arial" charset="0"/>
              </a:rPr>
              <a:t>Consequences</a:t>
            </a:r>
          </a:p>
        </p:txBody>
      </p:sp>
      <p:sp>
        <p:nvSpPr>
          <p:cNvPr id="52238" name="Text Box 12"/>
          <p:cNvSpPr txBox="1">
            <a:spLocks noChangeArrowheads="1"/>
          </p:cNvSpPr>
          <p:nvPr/>
        </p:nvSpPr>
        <p:spPr bwMode="auto">
          <a:xfrm>
            <a:off x="5176838" y="2411413"/>
            <a:ext cx="1028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b="1">
                <a:latin typeface="Calibri" pitchFamily="34" charset="0"/>
                <a:cs typeface="Arial" charset="0"/>
              </a:rPr>
              <a:t>Problem</a:t>
            </a:r>
          </a:p>
          <a:p>
            <a:pPr algn="ctr" eaLnBrk="1" hangingPunct="1"/>
            <a:r>
              <a:rPr lang="en-US" b="1">
                <a:latin typeface="Calibri" pitchFamily="34" charset="0"/>
                <a:cs typeface="Arial" charset="0"/>
              </a:rPr>
              <a:t>Behavior</a:t>
            </a:r>
          </a:p>
        </p:txBody>
      </p:sp>
      <p:sp>
        <p:nvSpPr>
          <p:cNvPr id="52239" name="Rectangle 13"/>
          <p:cNvSpPr>
            <a:spLocks noChangeArrowheads="1"/>
          </p:cNvSpPr>
          <p:nvPr/>
        </p:nvSpPr>
        <p:spPr bwMode="auto">
          <a:xfrm>
            <a:off x="48656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0" name="Text Box 14"/>
          <p:cNvSpPr txBox="1">
            <a:spLocks noChangeArrowheads="1"/>
          </p:cNvSpPr>
          <p:nvPr/>
        </p:nvSpPr>
        <p:spPr bwMode="auto">
          <a:xfrm>
            <a:off x="5005682" y="304800"/>
            <a:ext cx="13710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solidFill>
                  <a:schemeClr val="bg1"/>
                </a:solidFill>
                <a:latin typeface="Calibri" pitchFamily="34" charset="0"/>
                <a:cs typeface="Arial" charset="0"/>
              </a:rPr>
              <a:t>Desired</a:t>
            </a:r>
          </a:p>
          <a:p>
            <a:pPr algn="ctr" eaLnBrk="1" hangingPunct="1"/>
            <a:r>
              <a:rPr lang="en-US" sz="2000" b="1" dirty="0">
                <a:solidFill>
                  <a:schemeClr val="bg1"/>
                </a:solidFill>
                <a:latin typeface="Calibri" pitchFamily="34" charset="0"/>
                <a:cs typeface="Arial" charset="0"/>
              </a:rPr>
              <a:t>Alternative</a:t>
            </a:r>
          </a:p>
        </p:txBody>
      </p:sp>
      <p:sp>
        <p:nvSpPr>
          <p:cNvPr id="52241" name="Rectangle 15"/>
          <p:cNvSpPr>
            <a:spLocks noChangeArrowheads="1"/>
          </p:cNvSpPr>
          <p:nvPr/>
        </p:nvSpPr>
        <p:spPr bwMode="auto">
          <a:xfrm>
            <a:off x="70754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2" name="Text Box 16"/>
          <p:cNvSpPr txBox="1">
            <a:spLocks noChangeArrowheads="1"/>
          </p:cNvSpPr>
          <p:nvPr/>
        </p:nvSpPr>
        <p:spPr bwMode="auto">
          <a:xfrm>
            <a:off x="7096120" y="304800"/>
            <a:ext cx="16097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solidFill>
                  <a:schemeClr val="bg1"/>
                </a:solidFill>
                <a:latin typeface="Calibri" pitchFamily="34" charset="0"/>
                <a:cs typeface="Arial" charset="0"/>
              </a:rPr>
              <a:t>Typical</a:t>
            </a:r>
          </a:p>
          <a:p>
            <a:pPr algn="ctr" eaLnBrk="1" hangingPunct="1"/>
            <a:r>
              <a:rPr lang="en-US" sz="2000" b="1" dirty="0">
                <a:solidFill>
                  <a:schemeClr val="bg1"/>
                </a:solidFill>
                <a:latin typeface="Calibri" pitchFamily="34" charset="0"/>
                <a:cs typeface="Arial" charset="0"/>
              </a:rPr>
              <a:t>Consequence</a:t>
            </a:r>
          </a:p>
        </p:txBody>
      </p:sp>
      <p:sp>
        <p:nvSpPr>
          <p:cNvPr id="52243" name="AutoShape 17"/>
          <p:cNvSpPr>
            <a:spLocks noChangeArrowheads="1"/>
          </p:cNvSpPr>
          <p:nvPr/>
        </p:nvSpPr>
        <p:spPr bwMode="auto">
          <a:xfrm>
            <a:off x="6542088" y="9906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4" name="AutoShape 18"/>
          <p:cNvSpPr>
            <a:spLocks noChangeArrowheads="1"/>
          </p:cNvSpPr>
          <p:nvPr/>
        </p:nvSpPr>
        <p:spPr bwMode="auto">
          <a:xfrm rot="2251036">
            <a:off x="3875088" y="48768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5" name="AutoShape 19"/>
          <p:cNvSpPr>
            <a:spLocks noChangeArrowheads="1"/>
          </p:cNvSpPr>
          <p:nvPr/>
        </p:nvSpPr>
        <p:spPr bwMode="auto">
          <a:xfrm rot="-2027260">
            <a:off x="6618288" y="49530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6" name="AutoShape 20"/>
          <p:cNvSpPr>
            <a:spLocks noChangeArrowheads="1"/>
          </p:cNvSpPr>
          <p:nvPr/>
        </p:nvSpPr>
        <p:spPr bwMode="auto">
          <a:xfrm rot="-2027260">
            <a:off x="3798888" y="16764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7" name="Text Box 21"/>
          <p:cNvSpPr txBox="1">
            <a:spLocks noChangeArrowheads="1"/>
          </p:cNvSpPr>
          <p:nvPr/>
        </p:nvSpPr>
        <p:spPr bwMode="auto">
          <a:xfrm>
            <a:off x="369888" y="566738"/>
            <a:ext cx="45415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Trebuchet MS" pitchFamily="34" charset="0"/>
                <a:cs typeface="Arial" charset="0"/>
              </a:rPr>
              <a:t>Summary Statement</a:t>
            </a:r>
          </a:p>
          <a:p>
            <a:pPr eaLnBrk="1" hangingPunct="1"/>
            <a:r>
              <a:rPr lang="en-US" sz="2400" b="1" dirty="0">
                <a:latin typeface="Trebuchet MS" pitchFamily="34" charset="0"/>
                <a:cs typeface="Arial" charset="0"/>
              </a:rPr>
              <a:t>Order of  Team Discussion </a:t>
            </a:r>
          </a:p>
        </p:txBody>
      </p:sp>
      <p:sp>
        <p:nvSpPr>
          <p:cNvPr id="52248" name="Rectangle 25"/>
          <p:cNvSpPr>
            <a:spLocks noChangeArrowheads="1"/>
          </p:cNvSpPr>
          <p:nvPr/>
        </p:nvSpPr>
        <p:spPr bwMode="auto">
          <a:xfrm>
            <a:off x="4865688" y="4648200"/>
            <a:ext cx="1600200" cy="1981200"/>
          </a:xfrm>
          <a:prstGeom prst="rect">
            <a:avLst/>
          </a:prstGeom>
          <a:noFill/>
          <a:ln w="9525">
            <a:solidFill>
              <a:schemeClr val="tx1"/>
            </a:solidFill>
            <a:miter lim="800000"/>
            <a:headEnd/>
            <a:tailEnd/>
          </a:ln>
        </p:spPr>
        <p:txBody>
          <a:bodyPr wrap="none" anchor="ctr"/>
          <a:lstStyle/>
          <a:p>
            <a:pPr eaLnBrk="1" hangingPunct="1"/>
            <a:r>
              <a:rPr lang="en-US" sz="2400" b="1" dirty="0">
                <a:solidFill>
                  <a:schemeClr val="bg1"/>
                </a:solidFill>
                <a:latin typeface="Calibri" pitchFamily="34" charset="0"/>
                <a:cs typeface="Arial" charset="0"/>
              </a:rPr>
              <a:t>seventh</a:t>
            </a:r>
          </a:p>
        </p:txBody>
      </p:sp>
      <p:sp>
        <p:nvSpPr>
          <p:cNvPr id="52249" name="Text Box 26"/>
          <p:cNvSpPr txBox="1">
            <a:spLocks noChangeArrowheads="1"/>
          </p:cNvSpPr>
          <p:nvPr/>
        </p:nvSpPr>
        <p:spPr bwMode="auto">
          <a:xfrm>
            <a:off x="5001711" y="4697413"/>
            <a:ext cx="1371016" cy="70788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solidFill>
                  <a:schemeClr val="bg1"/>
                </a:solidFill>
                <a:latin typeface="Calibri" pitchFamily="34" charset="0"/>
                <a:cs typeface="Arial" charset="0"/>
              </a:rPr>
              <a:t>Acceptable</a:t>
            </a:r>
          </a:p>
          <a:p>
            <a:pPr algn="ctr" eaLnBrk="1" hangingPunct="1"/>
            <a:r>
              <a:rPr lang="en-US" sz="2000" b="1" dirty="0">
                <a:solidFill>
                  <a:schemeClr val="bg1"/>
                </a:solidFill>
                <a:latin typeface="Calibri" pitchFamily="34" charset="0"/>
                <a:cs typeface="Arial" charset="0"/>
              </a:rPr>
              <a:t>Alternative</a:t>
            </a:r>
          </a:p>
        </p:txBody>
      </p:sp>
      <p:sp>
        <p:nvSpPr>
          <p:cNvPr id="52250" name="TextBox 26"/>
          <p:cNvSpPr txBox="1">
            <a:spLocks noChangeArrowheads="1"/>
          </p:cNvSpPr>
          <p:nvPr/>
        </p:nvSpPr>
        <p:spPr bwMode="auto">
          <a:xfrm>
            <a:off x="5278438" y="1196975"/>
            <a:ext cx="10856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solidFill>
                  <a:schemeClr val="bg1"/>
                </a:solidFill>
                <a:latin typeface="Calibri" pitchFamily="34" charset="0"/>
                <a:cs typeface="Arial" charset="0"/>
              </a:rPr>
              <a:t>second</a:t>
            </a:r>
          </a:p>
        </p:txBody>
      </p:sp>
      <p:sp>
        <p:nvSpPr>
          <p:cNvPr id="52251" name="TextBox 27"/>
          <p:cNvSpPr txBox="1">
            <a:spLocks noChangeArrowheads="1"/>
          </p:cNvSpPr>
          <p:nvPr/>
        </p:nvSpPr>
        <p:spPr bwMode="auto">
          <a:xfrm>
            <a:off x="7304088" y="1219200"/>
            <a:ext cx="8028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solidFill>
                  <a:schemeClr val="bg1"/>
                </a:solidFill>
                <a:latin typeface="Calibri" pitchFamily="34" charset="0"/>
                <a:cs typeface="Arial" charset="0"/>
              </a:rPr>
              <a:t>third</a:t>
            </a:r>
          </a:p>
        </p:txBody>
      </p:sp>
      <p:sp>
        <p:nvSpPr>
          <p:cNvPr id="52252" name="TextBox 28"/>
          <p:cNvSpPr txBox="1">
            <a:spLocks noChangeArrowheads="1"/>
          </p:cNvSpPr>
          <p:nvPr/>
        </p:nvSpPr>
        <p:spPr bwMode="auto">
          <a:xfrm>
            <a:off x="2960688" y="3429000"/>
            <a:ext cx="9895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solidFill>
                  <a:schemeClr val="bg1"/>
                </a:solidFill>
                <a:latin typeface="Calibri" pitchFamily="34" charset="0"/>
                <a:cs typeface="Arial" charset="0"/>
              </a:rPr>
              <a:t>fourth</a:t>
            </a:r>
          </a:p>
        </p:txBody>
      </p:sp>
      <p:sp>
        <p:nvSpPr>
          <p:cNvPr id="52253" name="AutoShape 6"/>
          <p:cNvSpPr>
            <a:spLocks noChangeArrowheads="1"/>
          </p:cNvSpPr>
          <p:nvPr/>
        </p:nvSpPr>
        <p:spPr bwMode="auto">
          <a:xfrm rot="-5400000">
            <a:off x="2084388" y="17145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vert="eaVert" wrap="none" anchor="ctr"/>
          <a:lstStyle/>
          <a:p>
            <a:pPr eaLnBrk="1" hangingPunct="1"/>
            <a:endParaRPr lang="en-US">
              <a:latin typeface="Calibri" pitchFamily="34" charset="0"/>
              <a:cs typeface="Arial" charset="0"/>
            </a:endParaRPr>
          </a:p>
        </p:txBody>
      </p:sp>
    </p:spTree>
    <p:extLst>
      <p:ext uri="{BB962C8B-B14F-4D97-AF65-F5344CB8AC3E}">
        <p14:creationId xmlns:p14="http://schemas.microsoft.com/office/powerpoint/2010/main" val="1524910855"/>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Define Problem Behavior</a:t>
            </a:r>
            <a:endParaRPr lang="en-US" dirty="0"/>
          </a:p>
        </p:txBody>
      </p:sp>
      <p:sp>
        <p:nvSpPr>
          <p:cNvPr id="3" name="Content Placeholder 2"/>
          <p:cNvSpPr>
            <a:spLocks noGrp="1"/>
          </p:cNvSpPr>
          <p:nvPr>
            <p:ph idx="1"/>
          </p:nvPr>
        </p:nvSpPr>
        <p:spPr>
          <a:xfrm>
            <a:off x="76200" y="1807361"/>
            <a:ext cx="8839199" cy="4669639"/>
          </a:xfrm>
        </p:spPr>
        <p:txBody>
          <a:bodyPr>
            <a:normAutofit/>
          </a:bodyPr>
          <a:lstStyle/>
          <a:p>
            <a:r>
              <a:rPr lang="en-US" sz="2400" dirty="0"/>
              <a:t>Description should be observable, e.g., what it looks like to a camera, and therefore measurable for progress monitoring. </a:t>
            </a:r>
          </a:p>
          <a:p>
            <a:r>
              <a:rPr lang="en-US" sz="2400" dirty="0"/>
              <a:t>What the behavior looks like, not how it makes you feel</a:t>
            </a:r>
          </a:p>
          <a:p>
            <a:r>
              <a:rPr lang="en-US" sz="2400" dirty="0"/>
              <a:t>If the team describes a category or label for the behavior, follow that with a description of exactly what the student is doing.</a:t>
            </a:r>
          </a:p>
          <a:p>
            <a:endParaRPr lang="en-US" dirty="0"/>
          </a:p>
        </p:txBody>
      </p:sp>
    </p:spTree>
    <p:extLst>
      <p:ext uri="{BB962C8B-B14F-4D97-AF65-F5344CB8AC3E}">
        <p14:creationId xmlns:p14="http://schemas.microsoft.com/office/powerpoint/2010/main" val="42005682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p:txBody>
          <a:bodyPr/>
          <a:lstStyle/>
          <a:p>
            <a:pPr eaLnBrk="1" hangingPunct="1"/>
            <a:r>
              <a:rPr lang="en-US" dirty="0" smtClean="0"/>
              <a:t>Examples for #1</a:t>
            </a:r>
          </a:p>
        </p:txBody>
      </p:sp>
      <p:sp>
        <p:nvSpPr>
          <p:cNvPr id="21507" name="Rectangle 3"/>
          <p:cNvSpPr>
            <a:spLocks noGrp="1" noChangeArrowheads="1"/>
          </p:cNvSpPr>
          <p:nvPr>
            <p:ph sz="half" idx="1"/>
          </p:nvPr>
        </p:nvSpPr>
        <p:spPr>
          <a:xfrm>
            <a:off x="228600" y="1600200"/>
            <a:ext cx="4495800" cy="4525963"/>
          </a:xfrm>
          <a:prstGeom prst="rect">
            <a:avLst/>
          </a:prstGeom>
        </p:spPr>
        <p:txBody>
          <a:bodyPr>
            <a:normAutofit fontScale="85000" lnSpcReduction="20000"/>
          </a:bodyPr>
          <a:lstStyle/>
          <a:p>
            <a:pPr eaLnBrk="1" hangingPunct="1"/>
            <a:endParaRPr lang="en-US" sz="2400" dirty="0" smtClean="0"/>
          </a:p>
          <a:p>
            <a:pPr eaLnBrk="1" hangingPunct="1"/>
            <a:r>
              <a:rPr lang="en-US" sz="2400" dirty="0" smtClean="0">
                <a:solidFill>
                  <a:srgbClr val="FFFF00"/>
                </a:solidFill>
              </a:rPr>
              <a:t>Off task:</a:t>
            </a:r>
          </a:p>
          <a:p>
            <a:pPr eaLnBrk="1" hangingPunct="1"/>
            <a:endParaRPr lang="en-US" sz="2400" dirty="0" smtClean="0"/>
          </a:p>
          <a:p>
            <a:pPr eaLnBrk="1" hangingPunct="1"/>
            <a:r>
              <a:rPr lang="en-US" sz="2400" dirty="0" smtClean="0"/>
              <a:t>Poor organization </a:t>
            </a:r>
          </a:p>
          <a:p>
            <a:pPr eaLnBrk="1" hangingPunct="1">
              <a:buFont typeface="Wingdings" pitchFamily="2" charset="2"/>
              <a:buNone/>
            </a:pPr>
            <a:r>
              <a:rPr lang="en-US" sz="2400" dirty="0" smtClean="0"/>
              <a:t>and planning:</a:t>
            </a:r>
          </a:p>
          <a:p>
            <a:pPr eaLnBrk="1" hangingPunct="1">
              <a:buFont typeface="Wingdings" pitchFamily="2" charset="2"/>
              <a:buNone/>
            </a:pPr>
            <a:endParaRPr lang="en-US" sz="2400" dirty="0" smtClean="0"/>
          </a:p>
          <a:p>
            <a:pPr eaLnBrk="1" hangingPunct="1"/>
            <a:r>
              <a:rPr lang="en-US" sz="2400" dirty="0" smtClean="0">
                <a:solidFill>
                  <a:srgbClr val="FFFF00"/>
                </a:solidFill>
              </a:rPr>
              <a:t>Tantrums:</a:t>
            </a:r>
          </a:p>
          <a:p>
            <a:pPr eaLnBrk="1" hangingPunct="1">
              <a:buFont typeface="Wingdings" pitchFamily="2" charset="2"/>
              <a:buNone/>
            </a:pPr>
            <a:r>
              <a:rPr lang="en-US" sz="2400" dirty="0" smtClean="0">
                <a:solidFill>
                  <a:srgbClr val="FFFF00"/>
                </a:solidFill>
              </a:rPr>
              <a:t>Outbursts/Rage/</a:t>
            </a:r>
          </a:p>
          <a:p>
            <a:pPr eaLnBrk="1" hangingPunct="1">
              <a:buFont typeface="Wingdings" pitchFamily="2" charset="2"/>
              <a:buNone/>
            </a:pPr>
            <a:r>
              <a:rPr lang="en-US" sz="2400" dirty="0" smtClean="0">
                <a:solidFill>
                  <a:srgbClr val="FFFF00"/>
                </a:solidFill>
              </a:rPr>
              <a:t>Explosive Reactions</a:t>
            </a:r>
          </a:p>
          <a:p>
            <a:pPr eaLnBrk="1" hangingPunct="1"/>
            <a:endParaRPr lang="en-US" sz="2400" dirty="0" smtClean="0">
              <a:solidFill>
                <a:srgbClr val="800080"/>
              </a:solidFill>
            </a:endParaRPr>
          </a:p>
        </p:txBody>
      </p:sp>
      <p:sp>
        <p:nvSpPr>
          <p:cNvPr id="21508" name="Rectangle 4"/>
          <p:cNvSpPr>
            <a:spLocks noGrp="1" noChangeArrowheads="1"/>
          </p:cNvSpPr>
          <p:nvPr>
            <p:ph sz="half" idx="2"/>
          </p:nvPr>
        </p:nvSpPr>
        <p:spPr>
          <a:xfrm>
            <a:off x="4038600" y="2133600"/>
            <a:ext cx="4876800" cy="3992563"/>
          </a:xfrm>
          <a:prstGeom prst="rect">
            <a:avLst/>
          </a:prstGeom>
        </p:spPr>
        <p:txBody>
          <a:bodyPr>
            <a:normAutofit fontScale="85000" lnSpcReduction="20000"/>
          </a:bodyPr>
          <a:lstStyle/>
          <a:p>
            <a:pPr eaLnBrk="1" hangingPunct="1"/>
            <a:endParaRPr lang="en-US" sz="1800" dirty="0" smtClean="0"/>
          </a:p>
          <a:p>
            <a:pPr eaLnBrk="1" hangingPunct="1"/>
            <a:endParaRPr lang="en-US" sz="1800" dirty="0" smtClean="0">
              <a:solidFill>
                <a:schemeClr val="bg1"/>
              </a:solidFill>
            </a:endParaRPr>
          </a:p>
          <a:p>
            <a:pPr eaLnBrk="1" hangingPunct="1"/>
            <a:endParaRPr lang="en-US" dirty="0">
              <a:solidFill>
                <a:schemeClr val="bg1"/>
              </a:solidFill>
            </a:endParaRPr>
          </a:p>
          <a:p>
            <a:pPr eaLnBrk="1" hangingPunct="1"/>
            <a:r>
              <a:rPr lang="en-US" sz="1800" dirty="0" smtClean="0">
                <a:solidFill>
                  <a:srgbClr val="FFFF00"/>
                </a:solidFill>
              </a:rPr>
              <a:t>crawls on the floor; plays with objects in desk; attempts  play with others</a:t>
            </a:r>
          </a:p>
          <a:p>
            <a:pPr eaLnBrk="1" hangingPunct="1">
              <a:buFont typeface="Wingdings" pitchFamily="2" charset="2"/>
              <a:buNone/>
            </a:pPr>
            <a:endParaRPr lang="en-US" sz="1600" dirty="0" smtClean="0"/>
          </a:p>
          <a:p>
            <a:pPr eaLnBrk="1" hangingPunct="1"/>
            <a:r>
              <a:rPr lang="en-US" sz="1800" dirty="0" smtClean="0"/>
              <a:t>rushes to complete assignment without planning each phase; waits until the final work period to begin a long term assignment</a:t>
            </a:r>
          </a:p>
          <a:p>
            <a:pPr eaLnBrk="1" hangingPunct="1"/>
            <a:endParaRPr lang="en-US" sz="1800" dirty="0"/>
          </a:p>
          <a:p>
            <a:pPr marL="0" indent="0" eaLnBrk="1" hangingPunct="1">
              <a:buNone/>
            </a:pPr>
            <a:endParaRPr lang="en-US" sz="1800" dirty="0" smtClean="0"/>
          </a:p>
          <a:p>
            <a:pPr eaLnBrk="1" hangingPunct="1"/>
            <a:r>
              <a:rPr lang="en-US" sz="1800" dirty="0" smtClean="0">
                <a:solidFill>
                  <a:srgbClr val="FFFF00"/>
                </a:solidFill>
              </a:rPr>
              <a:t>student throws materials; student crawls under the desk and screams with high volume.</a:t>
            </a:r>
          </a:p>
          <a:p>
            <a:pPr eaLnBrk="1" hangingPunct="1"/>
            <a:endParaRPr lang="en-US" sz="1800" dirty="0" smtClean="0">
              <a:solidFill>
                <a:schemeClr val="bg1"/>
              </a:solidFill>
            </a:endParaRPr>
          </a:p>
          <a:p>
            <a:pPr eaLnBrk="1" hangingPunct="1"/>
            <a:endParaRPr lang="en-US" sz="1600" dirty="0" smtClean="0">
              <a:solidFill>
                <a:srgbClr val="800080"/>
              </a:solidFill>
            </a:endParaRPr>
          </a:p>
          <a:p>
            <a:pPr eaLnBrk="1" hangingPunct="1"/>
            <a:endParaRPr lang="en-US" sz="1600" dirty="0" smtClean="0"/>
          </a:p>
          <a:p>
            <a:pPr eaLnBrk="1" hangingPunct="1"/>
            <a:endParaRPr lang="en-US" sz="1600" dirty="0" smtClean="0"/>
          </a:p>
          <a:p>
            <a:pPr eaLnBrk="1" hangingPunct="1"/>
            <a:endParaRPr lang="en-US" sz="1600" dirty="0" smtClean="0"/>
          </a:p>
          <a:p>
            <a:pPr eaLnBrk="1" hangingPunct="1"/>
            <a:endParaRPr lang="en-US" sz="1600" dirty="0" smtClean="0"/>
          </a:p>
        </p:txBody>
      </p:sp>
    </p:spTree>
    <p:extLst>
      <p:ext uri="{BB962C8B-B14F-4D97-AF65-F5344CB8AC3E}">
        <p14:creationId xmlns:p14="http://schemas.microsoft.com/office/powerpoint/2010/main" val="2140521139"/>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6"/>
          <p:cNvSpPr>
            <a:spLocks noChangeArrowheads="1"/>
          </p:cNvSpPr>
          <p:nvPr/>
        </p:nvSpPr>
        <p:spPr bwMode="auto">
          <a:xfrm>
            <a:off x="8729663" y="3124200"/>
            <a:ext cx="304800" cy="381000"/>
          </a:xfrm>
          <a:prstGeom prst="rightArrow">
            <a:avLst>
              <a:gd name="adj1" fmla="val 50000"/>
              <a:gd name="adj2" fmla="val 25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15362" name="Footer Placeholder 1"/>
          <p:cNvSpPr txBox="1">
            <a:spLocks noGrp="1"/>
          </p:cNvSpPr>
          <p:nvPr/>
        </p:nvSpPr>
        <p:spPr>
          <a:xfrm>
            <a:off x="369888" y="6280150"/>
            <a:ext cx="2133600" cy="365125"/>
          </a:xfrm>
          <a:prstGeom prst="rect">
            <a:avLst/>
          </a:prstGeom>
          <a:noFill/>
        </p:spPr>
        <p:txBody>
          <a:bodyPr anchor="ctr"/>
          <a:lstStyle/>
          <a:p>
            <a:pPr eaLnBrk="1" fontAlgn="auto" hangingPunct="1">
              <a:spcBef>
                <a:spcPts val="0"/>
              </a:spcBef>
              <a:spcAft>
                <a:spcPts val="0"/>
              </a:spcAft>
              <a:defRPr/>
            </a:pPr>
            <a:r>
              <a:rPr lang="en-US" sz="1200">
                <a:solidFill>
                  <a:schemeClr val="tx1">
                    <a:tint val="75000"/>
                  </a:schemeClr>
                </a:solidFill>
                <a:latin typeface="+mn-lt"/>
              </a:rPr>
              <a:t>Advanced Behavior Management</a:t>
            </a:r>
          </a:p>
        </p:txBody>
      </p:sp>
      <p:sp>
        <p:nvSpPr>
          <p:cNvPr id="52228" name="Rectangle 2"/>
          <p:cNvSpPr>
            <a:spLocks noChangeArrowheads="1"/>
          </p:cNvSpPr>
          <p:nvPr/>
        </p:nvSpPr>
        <p:spPr bwMode="auto">
          <a:xfrm>
            <a:off x="369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29" name="Rectangle 3"/>
          <p:cNvSpPr>
            <a:spLocks noChangeArrowheads="1"/>
          </p:cNvSpPr>
          <p:nvPr/>
        </p:nvSpPr>
        <p:spPr bwMode="auto">
          <a:xfrm>
            <a:off x="2655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30" name="Rectangle 4"/>
          <p:cNvSpPr>
            <a:spLocks noChangeArrowheads="1"/>
          </p:cNvSpPr>
          <p:nvPr/>
        </p:nvSpPr>
        <p:spPr bwMode="auto">
          <a:xfrm>
            <a:off x="4865688" y="2362200"/>
            <a:ext cx="1600200" cy="2133600"/>
          </a:xfrm>
          <a:prstGeom prst="rect">
            <a:avLst/>
          </a:prstGeom>
          <a:solidFill>
            <a:srgbClr val="FF0000">
              <a:alpha val="70195"/>
            </a:srgbClr>
          </a:solidFill>
          <a:ln w="9525">
            <a:solidFill>
              <a:schemeClr val="tx1"/>
            </a:solidFill>
            <a:miter lim="800000"/>
            <a:headEnd/>
            <a:tailEnd/>
          </a:ln>
        </p:spPr>
        <p:txBody>
          <a:bodyPr wrap="none" anchor="ctr"/>
          <a:lstStyle/>
          <a:p>
            <a:pPr eaLnBrk="1" hangingPunct="1"/>
            <a:endParaRPr lang="en-US" b="1" dirty="0" smtClean="0">
              <a:latin typeface="Calibri" pitchFamily="34" charset="0"/>
              <a:cs typeface="Arial" charset="0"/>
            </a:endParaRPr>
          </a:p>
          <a:p>
            <a:pPr eaLnBrk="1" hangingPunct="1"/>
            <a:endParaRPr lang="en-US" b="1" dirty="0">
              <a:latin typeface="Calibri" pitchFamily="34" charset="0"/>
              <a:cs typeface="Arial" charset="0"/>
            </a:endParaRPr>
          </a:p>
          <a:p>
            <a:pPr eaLnBrk="1" hangingPunct="1"/>
            <a:r>
              <a:rPr lang="en-US" b="1" dirty="0" smtClean="0">
                <a:latin typeface="Calibri" pitchFamily="34" charset="0"/>
                <a:cs typeface="Arial" charset="0"/>
              </a:rPr>
              <a:t>Gets up and</a:t>
            </a:r>
          </a:p>
          <a:p>
            <a:pPr eaLnBrk="1" hangingPunct="1"/>
            <a:r>
              <a:rPr lang="en-US" b="1" dirty="0" smtClean="0">
                <a:latin typeface="Calibri" pitchFamily="34" charset="0"/>
                <a:cs typeface="Arial" charset="0"/>
              </a:rPr>
              <a:t>Runs into the</a:t>
            </a:r>
          </a:p>
          <a:p>
            <a:pPr eaLnBrk="1" hangingPunct="1"/>
            <a:r>
              <a:rPr lang="en-US" b="1" dirty="0" smtClean="0">
                <a:latin typeface="Calibri" pitchFamily="34" charset="0"/>
                <a:cs typeface="Arial" charset="0"/>
              </a:rPr>
              <a:t>Hallway during </a:t>
            </a:r>
          </a:p>
          <a:p>
            <a:pPr eaLnBrk="1" hangingPunct="1"/>
            <a:r>
              <a:rPr lang="en-US" b="1" dirty="0" smtClean="0">
                <a:latin typeface="Calibri" pitchFamily="34" charset="0"/>
                <a:cs typeface="Arial" charset="0"/>
              </a:rPr>
              <a:t>Circle time</a:t>
            </a:r>
          </a:p>
        </p:txBody>
      </p:sp>
      <p:sp>
        <p:nvSpPr>
          <p:cNvPr id="52231" name="Rectangle 5"/>
          <p:cNvSpPr>
            <a:spLocks noChangeArrowheads="1"/>
          </p:cNvSpPr>
          <p:nvPr/>
        </p:nvSpPr>
        <p:spPr bwMode="auto">
          <a:xfrm>
            <a:off x="7075488" y="2362200"/>
            <a:ext cx="1600200" cy="2133600"/>
          </a:xfrm>
          <a:prstGeom prst="rect">
            <a:avLst/>
          </a:prstGeom>
          <a:noFill/>
          <a:ln w="9525">
            <a:solidFill>
              <a:schemeClr val="tx1"/>
            </a:solidFill>
            <a:miter lim="800000"/>
            <a:headEnd/>
            <a:tailEnd/>
          </a:ln>
        </p:spPr>
        <p:txBody>
          <a:bodyPr wrap="none" anchor="ctr"/>
          <a:lstStyle/>
          <a:p>
            <a:pPr eaLnBrk="1" hangingPunct="1"/>
            <a:r>
              <a:rPr lang="en-US" dirty="0">
                <a:latin typeface="Calibri" pitchFamily="34" charset="0"/>
                <a:cs typeface="Arial" charset="0"/>
              </a:rPr>
              <a:t> </a:t>
            </a:r>
            <a:r>
              <a:rPr lang="en-US" sz="2400" b="1" dirty="0">
                <a:solidFill>
                  <a:schemeClr val="bg1"/>
                </a:solidFill>
                <a:latin typeface="Calibri" pitchFamily="34" charset="0"/>
                <a:cs typeface="Arial" charset="0"/>
              </a:rPr>
              <a:t>fifth</a:t>
            </a:r>
          </a:p>
        </p:txBody>
      </p:sp>
      <p:sp>
        <p:nvSpPr>
          <p:cNvPr id="52232" name="AutoShape 6"/>
          <p:cNvSpPr>
            <a:spLocks noChangeArrowheads="1"/>
          </p:cNvSpPr>
          <p:nvPr/>
        </p:nvSpPr>
        <p:spPr bwMode="auto">
          <a:xfrm>
            <a:off x="21224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3" name="AutoShape 7"/>
          <p:cNvSpPr>
            <a:spLocks noChangeArrowheads="1"/>
          </p:cNvSpPr>
          <p:nvPr/>
        </p:nvSpPr>
        <p:spPr bwMode="auto">
          <a:xfrm>
            <a:off x="65420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4" name="AutoShape 8"/>
          <p:cNvSpPr>
            <a:spLocks noChangeArrowheads="1"/>
          </p:cNvSpPr>
          <p:nvPr/>
        </p:nvSpPr>
        <p:spPr bwMode="auto">
          <a:xfrm>
            <a:off x="43322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5" name="Text Box 9"/>
          <p:cNvSpPr txBox="1">
            <a:spLocks noChangeArrowheads="1"/>
          </p:cNvSpPr>
          <p:nvPr/>
        </p:nvSpPr>
        <p:spPr bwMode="auto">
          <a:xfrm>
            <a:off x="369888" y="2438400"/>
            <a:ext cx="220328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000" b="1" dirty="0">
                <a:solidFill>
                  <a:schemeClr val="bg1"/>
                </a:solidFill>
                <a:latin typeface="Calibri" pitchFamily="34" charset="0"/>
                <a:cs typeface="Arial" charset="0"/>
              </a:rPr>
              <a:t>Setting Events</a:t>
            </a:r>
          </a:p>
          <a:p>
            <a:pPr eaLnBrk="1" hangingPunct="1"/>
            <a:r>
              <a:rPr lang="en-US" b="1" dirty="0">
                <a:solidFill>
                  <a:schemeClr val="bg1"/>
                </a:solidFill>
                <a:latin typeface="Calibri" pitchFamily="34" charset="0"/>
                <a:cs typeface="Arial" charset="0"/>
              </a:rPr>
              <a:t>Must be </a:t>
            </a:r>
            <a:endParaRPr lang="en-US" b="1" dirty="0" smtClean="0">
              <a:solidFill>
                <a:schemeClr val="bg1"/>
              </a:solidFill>
              <a:latin typeface="Calibri" pitchFamily="34" charset="0"/>
              <a:cs typeface="Arial" charset="0"/>
            </a:endParaRPr>
          </a:p>
          <a:p>
            <a:pPr eaLnBrk="1" hangingPunct="1"/>
            <a:r>
              <a:rPr lang="en-US" b="1" dirty="0" smtClean="0">
                <a:solidFill>
                  <a:schemeClr val="bg1"/>
                </a:solidFill>
                <a:latin typeface="Calibri" pitchFamily="34" charset="0"/>
                <a:cs typeface="Arial" charset="0"/>
              </a:rPr>
              <a:t>periodic</a:t>
            </a:r>
            <a:r>
              <a:rPr lang="en-US" b="1" dirty="0">
                <a:solidFill>
                  <a:schemeClr val="bg1"/>
                </a:solidFill>
                <a:latin typeface="Calibri" pitchFamily="34" charset="0"/>
                <a:cs typeface="Arial" charset="0"/>
              </a:rPr>
              <a:t>,</a:t>
            </a:r>
          </a:p>
          <a:p>
            <a:pPr eaLnBrk="1" hangingPunct="1"/>
            <a:r>
              <a:rPr lang="en-US" b="1" dirty="0">
                <a:solidFill>
                  <a:schemeClr val="bg1"/>
                </a:solidFill>
                <a:latin typeface="Calibri" pitchFamily="34" charset="0"/>
                <a:cs typeface="Arial" charset="0"/>
              </a:rPr>
              <a:t>Not </a:t>
            </a:r>
            <a:r>
              <a:rPr lang="en-US" b="1" dirty="0" smtClean="0">
                <a:solidFill>
                  <a:schemeClr val="bg1"/>
                </a:solidFill>
                <a:latin typeface="Calibri" pitchFamily="34" charset="0"/>
                <a:cs typeface="Arial" charset="0"/>
              </a:rPr>
              <a:t>continuous</a:t>
            </a:r>
            <a:r>
              <a:rPr lang="en-US" b="1" dirty="0">
                <a:solidFill>
                  <a:schemeClr val="bg1"/>
                </a:solidFill>
                <a:latin typeface="Calibri" pitchFamily="34" charset="0"/>
                <a:cs typeface="Arial" charset="0"/>
              </a:rPr>
              <a:t>!</a:t>
            </a:r>
          </a:p>
          <a:p>
            <a:pPr eaLnBrk="1" hangingPunct="1"/>
            <a:endParaRPr lang="en-US" sz="1400" dirty="0" smtClean="0">
              <a:latin typeface="Calibri" pitchFamily="34" charset="0"/>
              <a:cs typeface="Arial" charset="0"/>
            </a:endParaRPr>
          </a:p>
          <a:p>
            <a:pPr eaLnBrk="1" hangingPunct="1"/>
            <a:r>
              <a:rPr lang="en-US" sz="2400" b="1" dirty="0" smtClean="0">
                <a:solidFill>
                  <a:schemeClr val="bg1"/>
                </a:solidFill>
                <a:latin typeface="Calibri" pitchFamily="34" charset="0"/>
                <a:cs typeface="Arial" charset="0"/>
              </a:rPr>
              <a:t>sixth</a:t>
            </a:r>
            <a:endParaRPr lang="en-US" sz="2400" b="1" dirty="0">
              <a:solidFill>
                <a:schemeClr val="bg1"/>
              </a:solidFill>
              <a:latin typeface="Calibri" pitchFamily="34" charset="0"/>
              <a:cs typeface="Arial" charset="0"/>
            </a:endParaRPr>
          </a:p>
        </p:txBody>
      </p:sp>
      <p:sp>
        <p:nvSpPr>
          <p:cNvPr id="52236" name="Text Box 10"/>
          <p:cNvSpPr txBox="1">
            <a:spLocks noChangeArrowheads="1"/>
          </p:cNvSpPr>
          <p:nvPr/>
        </p:nvSpPr>
        <p:spPr bwMode="auto">
          <a:xfrm>
            <a:off x="2574814" y="2438400"/>
            <a:ext cx="17893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400" b="1" dirty="0">
                <a:solidFill>
                  <a:schemeClr val="bg1"/>
                </a:solidFill>
                <a:latin typeface="Calibri" pitchFamily="34" charset="0"/>
                <a:cs typeface="Arial" charset="0"/>
              </a:rPr>
              <a:t>Triggering</a:t>
            </a:r>
          </a:p>
          <a:p>
            <a:pPr algn="ctr" eaLnBrk="1" hangingPunct="1"/>
            <a:r>
              <a:rPr lang="en-US" sz="2400" b="1" dirty="0">
                <a:solidFill>
                  <a:schemeClr val="bg1"/>
                </a:solidFill>
                <a:latin typeface="Calibri" pitchFamily="34" charset="0"/>
                <a:cs typeface="Arial" charset="0"/>
              </a:rPr>
              <a:t>Antecedents</a:t>
            </a:r>
          </a:p>
        </p:txBody>
      </p:sp>
      <p:sp>
        <p:nvSpPr>
          <p:cNvPr id="52237" name="Text Box 11"/>
          <p:cNvSpPr txBox="1">
            <a:spLocks noChangeArrowheads="1"/>
          </p:cNvSpPr>
          <p:nvPr/>
        </p:nvSpPr>
        <p:spPr bwMode="auto">
          <a:xfrm>
            <a:off x="7039268" y="2411413"/>
            <a:ext cx="17123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solidFill>
                  <a:schemeClr val="bg1"/>
                </a:solidFill>
                <a:latin typeface="Calibri" pitchFamily="34" charset="0"/>
                <a:cs typeface="Arial" charset="0"/>
              </a:rPr>
              <a:t>Maintaining</a:t>
            </a:r>
          </a:p>
          <a:p>
            <a:pPr algn="ctr" eaLnBrk="1" hangingPunct="1"/>
            <a:r>
              <a:rPr lang="en-US" sz="2000" b="1" dirty="0">
                <a:solidFill>
                  <a:schemeClr val="bg1"/>
                </a:solidFill>
                <a:latin typeface="Calibri" pitchFamily="34" charset="0"/>
                <a:cs typeface="Arial" charset="0"/>
              </a:rPr>
              <a:t>Consequences</a:t>
            </a:r>
          </a:p>
        </p:txBody>
      </p:sp>
      <p:sp>
        <p:nvSpPr>
          <p:cNvPr id="52238" name="Text Box 12"/>
          <p:cNvSpPr txBox="1">
            <a:spLocks noChangeArrowheads="1"/>
          </p:cNvSpPr>
          <p:nvPr/>
        </p:nvSpPr>
        <p:spPr bwMode="auto">
          <a:xfrm>
            <a:off x="5105739" y="2411413"/>
            <a:ext cx="11708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b="1" dirty="0" smtClean="0">
                <a:latin typeface="Calibri" pitchFamily="34" charset="0"/>
                <a:cs typeface="Arial" charset="0"/>
              </a:rPr>
              <a:t>1.Problem</a:t>
            </a:r>
            <a:endParaRPr lang="en-US" b="1" dirty="0">
              <a:latin typeface="Calibri" pitchFamily="34" charset="0"/>
              <a:cs typeface="Arial" charset="0"/>
            </a:endParaRPr>
          </a:p>
          <a:p>
            <a:pPr algn="ctr" eaLnBrk="1" hangingPunct="1"/>
            <a:r>
              <a:rPr lang="en-US" b="1" dirty="0">
                <a:latin typeface="Calibri" pitchFamily="34" charset="0"/>
                <a:cs typeface="Arial" charset="0"/>
              </a:rPr>
              <a:t>Behavior</a:t>
            </a:r>
          </a:p>
        </p:txBody>
      </p:sp>
      <p:sp>
        <p:nvSpPr>
          <p:cNvPr id="52239" name="Rectangle 13"/>
          <p:cNvSpPr>
            <a:spLocks noChangeArrowheads="1"/>
          </p:cNvSpPr>
          <p:nvPr/>
        </p:nvSpPr>
        <p:spPr bwMode="auto">
          <a:xfrm>
            <a:off x="48656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0" name="Text Box 14"/>
          <p:cNvSpPr txBox="1">
            <a:spLocks noChangeArrowheads="1"/>
          </p:cNvSpPr>
          <p:nvPr/>
        </p:nvSpPr>
        <p:spPr bwMode="auto">
          <a:xfrm>
            <a:off x="5005682" y="304800"/>
            <a:ext cx="13710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solidFill>
                  <a:schemeClr val="bg1"/>
                </a:solidFill>
                <a:latin typeface="Calibri" pitchFamily="34" charset="0"/>
                <a:cs typeface="Arial" charset="0"/>
              </a:rPr>
              <a:t>Desired</a:t>
            </a:r>
          </a:p>
          <a:p>
            <a:pPr algn="ctr" eaLnBrk="1" hangingPunct="1"/>
            <a:r>
              <a:rPr lang="en-US" sz="2000" b="1" dirty="0">
                <a:solidFill>
                  <a:schemeClr val="bg1"/>
                </a:solidFill>
                <a:latin typeface="Calibri" pitchFamily="34" charset="0"/>
                <a:cs typeface="Arial" charset="0"/>
              </a:rPr>
              <a:t>Alternative</a:t>
            </a:r>
          </a:p>
        </p:txBody>
      </p:sp>
      <p:sp>
        <p:nvSpPr>
          <p:cNvPr id="52241" name="Rectangle 15"/>
          <p:cNvSpPr>
            <a:spLocks noChangeArrowheads="1"/>
          </p:cNvSpPr>
          <p:nvPr/>
        </p:nvSpPr>
        <p:spPr bwMode="auto">
          <a:xfrm>
            <a:off x="70754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2" name="Text Box 16"/>
          <p:cNvSpPr txBox="1">
            <a:spLocks noChangeArrowheads="1"/>
          </p:cNvSpPr>
          <p:nvPr/>
        </p:nvSpPr>
        <p:spPr bwMode="auto">
          <a:xfrm>
            <a:off x="7096120" y="304800"/>
            <a:ext cx="16097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solidFill>
                  <a:schemeClr val="bg1"/>
                </a:solidFill>
                <a:latin typeface="Calibri" pitchFamily="34" charset="0"/>
                <a:cs typeface="Arial" charset="0"/>
              </a:rPr>
              <a:t>Typical</a:t>
            </a:r>
          </a:p>
          <a:p>
            <a:pPr algn="ctr" eaLnBrk="1" hangingPunct="1"/>
            <a:r>
              <a:rPr lang="en-US" sz="2000" b="1" dirty="0">
                <a:solidFill>
                  <a:schemeClr val="bg1"/>
                </a:solidFill>
                <a:latin typeface="Calibri" pitchFamily="34" charset="0"/>
                <a:cs typeface="Arial" charset="0"/>
              </a:rPr>
              <a:t>Consequence</a:t>
            </a:r>
          </a:p>
        </p:txBody>
      </p:sp>
      <p:sp>
        <p:nvSpPr>
          <p:cNvPr id="52243" name="AutoShape 17"/>
          <p:cNvSpPr>
            <a:spLocks noChangeArrowheads="1"/>
          </p:cNvSpPr>
          <p:nvPr/>
        </p:nvSpPr>
        <p:spPr bwMode="auto">
          <a:xfrm>
            <a:off x="6542088" y="9906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4" name="AutoShape 18"/>
          <p:cNvSpPr>
            <a:spLocks noChangeArrowheads="1"/>
          </p:cNvSpPr>
          <p:nvPr/>
        </p:nvSpPr>
        <p:spPr bwMode="auto">
          <a:xfrm rot="2251036">
            <a:off x="3875088" y="48768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5" name="AutoShape 19"/>
          <p:cNvSpPr>
            <a:spLocks noChangeArrowheads="1"/>
          </p:cNvSpPr>
          <p:nvPr/>
        </p:nvSpPr>
        <p:spPr bwMode="auto">
          <a:xfrm rot="-2027260">
            <a:off x="6618288" y="49530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6" name="AutoShape 20"/>
          <p:cNvSpPr>
            <a:spLocks noChangeArrowheads="1"/>
          </p:cNvSpPr>
          <p:nvPr/>
        </p:nvSpPr>
        <p:spPr bwMode="auto">
          <a:xfrm rot="-2027260">
            <a:off x="3798888" y="16764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7" name="Text Box 21"/>
          <p:cNvSpPr txBox="1">
            <a:spLocks noChangeArrowheads="1"/>
          </p:cNvSpPr>
          <p:nvPr/>
        </p:nvSpPr>
        <p:spPr bwMode="auto">
          <a:xfrm>
            <a:off x="369888" y="566738"/>
            <a:ext cx="45415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Trebuchet MS" pitchFamily="34" charset="0"/>
                <a:cs typeface="Arial" charset="0"/>
              </a:rPr>
              <a:t>Summary Statement</a:t>
            </a:r>
          </a:p>
          <a:p>
            <a:pPr eaLnBrk="1" hangingPunct="1"/>
            <a:r>
              <a:rPr lang="en-US" sz="2400" b="1" dirty="0">
                <a:latin typeface="Trebuchet MS" pitchFamily="34" charset="0"/>
                <a:cs typeface="Arial" charset="0"/>
              </a:rPr>
              <a:t>Order of  Team Discussion </a:t>
            </a:r>
          </a:p>
        </p:txBody>
      </p:sp>
      <p:sp>
        <p:nvSpPr>
          <p:cNvPr id="52248" name="Rectangle 25"/>
          <p:cNvSpPr>
            <a:spLocks noChangeArrowheads="1"/>
          </p:cNvSpPr>
          <p:nvPr/>
        </p:nvSpPr>
        <p:spPr bwMode="auto">
          <a:xfrm>
            <a:off x="4865688" y="4648200"/>
            <a:ext cx="1600200" cy="1981200"/>
          </a:xfrm>
          <a:prstGeom prst="rect">
            <a:avLst/>
          </a:prstGeom>
          <a:noFill/>
          <a:ln w="9525">
            <a:solidFill>
              <a:schemeClr val="tx1"/>
            </a:solidFill>
            <a:miter lim="800000"/>
            <a:headEnd/>
            <a:tailEnd/>
          </a:ln>
        </p:spPr>
        <p:txBody>
          <a:bodyPr wrap="none" anchor="ctr"/>
          <a:lstStyle/>
          <a:p>
            <a:pPr eaLnBrk="1" hangingPunct="1"/>
            <a:r>
              <a:rPr lang="en-US" sz="2400" b="1" dirty="0">
                <a:solidFill>
                  <a:schemeClr val="bg1"/>
                </a:solidFill>
                <a:latin typeface="Calibri" pitchFamily="34" charset="0"/>
                <a:cs typeface="Arial" charset="0"/>
              </a:rPr>
              <a:t>seventh</a:t>
            </a:r>
          </a:p>
        </p:txBody>
      </p:sp>
      <p:sp>
        <p:nvSpPr>
          <p:cNvPr id="52249" name="Text Box 26"/>
          <p:cNvSpPr txBox="1">
            <a:spLocks noChangeArrowheads="1"/>
          </p:cNvSpPr>
          <p:nvPr/>
        </p:nvSpPr>
        <p:spPr bwMode="auto">
          <a:xfrm>
            <a:off x="5001711" y="4697413"/>
            <a:ext cx="1371016" cy="70788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solidFill>
                  <a:schemeClr val="bg1"/>
                </a:solidFill>
                <a:latin typeface="Calibri" pitchFamily="34" charset="0"/>
                <a:cs typeface="Arial" charset="0"/>
              </a:rPr>
              <a:t>Acceptable</a:t>
            </a:r>
          </a:p>
          <a:p>
            <a:pPr algn="ctr" eaLnBrk="1" hangingPunct="1"/>
            <a:r>
              <a:rPr lang="en-US" sz="2000" b="1" dirty="0">
                <a:solidFill>
                  <a:schemeClr val="bg1"/>
                </a:solidFill>
                <a:latin typeface="Calibri" pitchFamily="34" charset="0"/>
                <a:cs typeface="Arial" charset="0"/>
              </a:rPr>
              <a:t>Alternative</a:t>
            </a:r>
          </a:p>
        </p:txBody>
      </p:sp>
      <p:sp>
        <p:nvSpPr>
          <p:cNvPr id="52250" name="TextBox 26"/>
          <p:cNvSpPr txBox="1">
            <a:spLocks noChangeArrowheads="1"/>
          </p:cNvSpPr>
          <p:nvPr/>
        </p:nvSpPr>
        <p:spPr bwMode="auto">
          <a:xfrm>
            <a:off x="5278438" y="1196975"/>
            <a:ext cx="10856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solidFill>
                  <a:schemeClr val="bg1"/>
                </a:solidFill>
                <a:latin typeface="Calibri" pitchFamily="34" charset="0"/>
                <a:cs typeface="Arial" charset="0"/>
              </a:rPr>
              <a:t>second</a:t>
            </a:r>
          </a:p>
        </p:txBody>
      </p:sp>
      <p:sp>
        <p:nvSpPr>
          <p:cNvPr id="52251" name="TextBox 27"/>
          <p:cNvSpPr txBox="1">
            <a:spLocks noChangeArrowheads="1"/>
          </p:cNvSpPr>
          <p:nvPr/>
        </p:nvSpPr>
        <p:spPr bwMode="auto">
          <a:xfrm>
            <a:off x="7304088" y="1219200"/>
            <a:ext cx="8028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solidFill>
                  <a:schemeClr val="bg1"/>
                </a:solidFill>
                <a:latin typeface="Calibri" pitchFamily="34" charset="0"/>
                <a:cs typeface="Arial" charset="0"/>
              </a:rPr>
              <a:t>third</a:t>
            </a:r>
          </a:p>
        </p:txBody>
      </p:sp>
      <p:sp>
        <p:nvSpPr>
          <p:cNvPr id="52252" name="TextBox 28"/>
          <p:cNvSpPr txBox="1">
            <a:spLocks noChangeArrowheads="1"/>
          </p:cNvSpPr>
          <p:nvPr/>
        </p:nvSpPr>
        <p:spPr bwMode="auto">
          <a:xfrm>
            <a:off x="2960688" y="3429000"/>
            <a:ext cx="9895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solidFill>
                  <a:schemeClr val="bg1"/>
                </a:solidFill>
                <a:latin typeface="Calibri" pitchFamily="34" charset="0"/>
                <a:cs typeface="Arial" charset="0"/>
              </a:rPr>
              <a:t>fourth</a:t>
            </a:r>
          </a:p>
        </p:txBody>
      </p:sp>
      <p:sp>
        <p:nvSpPr>
          <p:cNvPr id="52253" name="AutoShape 6"/>
          <p:cNvSpPr>
            <a:spLocks noChangeArrowheads="1"/>
          </p:cNvSpPr>
          <p:nvPr/>
        </p:nvSpPr>
        <p:spPr bwMode="auto">
          <a:xfrm rot="-5400000">
            <a:off x="2084388" y="17145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vert="eaVert" wrap="none" anchor="ctr"/>
          <a:lstStyle/>
          <a:p>
            <a:pPr eaLnBrk="1" hangingPunct="1"/>
            <a:endParaRPr lang="en-US">
              <a:latin typeface="Calibri" pitchFamily="34" charset="0"/>
              <a:cs typeface="Arial" charset="0"/>
            </a:endParaRPr>
          </a:p>
        </p:txBody>
      </p:sp>
    </p:spTree>
    <p:extLst>
      <p:ext uri="{BB962C8B-B14F-4D97-AF65-F5344CB8AC3E}">
        <p14:creationId xmlns:p14="http://schemas.microsoft.com/office/powerpoint/2010/main" val="4005010424"/>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6"/>
          <p:cNvSpPr>
            <a:spLocks noChangeArrowheads="1"/>
          </p:cNvSpPr>
          <p:nvPr/>
        </p:nvSpPr>
        <p:spPr bwMode="auto">
          <a:xfrm>
            <a:off x="8729663" y="3124200"/>
            <a:ext cx="304800" cy="381000"/>
          </a:xfrm>
          <a:prstGeom prst="rightArrow">
            <a:avLst>
              <a:gd name="adj1" fmla="val 50000"/>
              <a:gd name="adj2" fmla="val 25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15362" name="Footer Placeholder 1"/>
          <p:cNvSpPr txBox="1">
            <a:spLocks noGrp="1"/>
          </p:cNvSpPr>
          <p:nvPr/>
        </p:nvSpPr>
        <p:spPr>
          <a:xfrm>
            <a:off x="369888" y="6280150"/>
            <a:ext cx="2133600" cy="365125"/>
          </a:xfrm>
          <a:prstGeom prst="rect">
            <a:avLst/>
          </a:prstGeom>
          <a:noFill/>
        </p:spPr>
        <p:txBody>
          <a:bodyPr anchor="ctr"/>
          <a:lstStyle/>
          <a:p>
            <a:pPr eaLnBrk="1" fontAlgn="auto" hangingPunct="1">
              <a:spcBef>
                <a:spcPts val="0"/>
              </a:spcBef>
              <a:spcAft>
                <a:spcPts val="0"/>
              </a:spcAft>
              <a:defRPr/>
            </a:pPr>
            <a:r>
              <a:rPr lang="en-US" sz="1200">
                <a:solidFill>
                  <a:schemeClr val="tx1">
                    <a:tint val="75000"/>
                  </a:schemeClr>
                </a:solidFill>
                <a:latin typeface="+mn-lt"/>
              </a:rPr>
              <a:t>Advanced Behavior Management</a:t>
            </a:r>
          </a:p>
        </p:txBody>
      </p:sp>
      <p:sp>
        <p:nvSpPr>
          <p:cNvPr id="52228" name="Rectangle 2"/>
          <p:cNvSpPr>
            <a:spLocks noChangeArrowheads="1"/>
          </p:cNvSpPr>
          <p:nvPr/>
        </p:nvSpPr>
        <p:spPr bwMode="auto">
          <a:xfrm>
            <a:off x="369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29" name="Rectangle 3"/>
          <p:cNvSpPr>
            <a:spLocks noChangeArrowheads="1"/>
          </p:cNvSpPr>
          <p:nvPr/>
        </p:nvSpPr>
        <p:spPr bwMode="auto">
          <a:xfrm>
            <a:off x="2655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30" name="Rectangle 4"/>
          <p:cNvSpPr>
            <a:spLocks noChangeArrowheads="1"/>
          </p:cNvSpPr>
          <p:nvPr/>
        </p:nvSpPr>
        <p:spPr bwMode="auto">
          <a:xfrm>
            <a:off x="4865688" y="2362200"/>
            <a:ext cx="1600200" cy="2133600"/>
          </a:xfrm>
          <a:prstGeom prst="rect">
            <a:avLst/>
          </a:prstGeom>
          <a:noFill/>
          <a:ln w="9525">
            <a:solidFill>
              <a:schemeClr val="tx1"/>
            </a:solidFill>
            <a:miter lim="800000"/>
            <a:headEnd/>
            <a:tailEnd/>
          </a:ln>
        </p:spPr>
        <p:txBody>
          <a:bodyPr wrap="none" anchor="ctr"/>
          <a:lstStyle/>
          <a:p>
            <a:pPr eaLnBrk="1" hangingPunct="1"/>
            <a:r>
              <a:rPr lang="en-US" sz="2400" b="1">
                <a:latin typeface="Calibri" pitchFamily="34" charset="0"/>
                <a:cs typeface="Arial" charset="0"/>
              </a:rPr>
              <a:t>first</a:t>
            </a:r>
          </a:p>
        </p:txBody>
      </p:sp>
      <p:sp>
        <p:nvSpPr>
          <p:cNvPr id="52231" name="Rectangle 5"/>
          <p:cNvSpPr>
            <a:spLocks noChangeArrowheads="1"/>
          </p:cNvSpPr>
          <p:nvPr/>
        </p:nvSpPr>
        <p:spPr bwMode="auto">
          <a:xfrm>
            <a:off x="7075488" y="2362200"/>
            <a:ext cx="1600200" cy="2133600"/>
          </a:xfrm>
          <a:prstGeom prst="rect">
            <a:avLst/>
          </a:prstGeom>
          <a:noFill/>
          <a:ln w="9525">
            <a:solidFill>
              <a:schemeClr val="tx1"/>
            </a:solidFill>
            <a:miter lim="800000"/>
            <a:headEnd/>
            <a:tailEnd/>
          </a:ln>
        </p:spPr>
        <p:txBody>
          <a:bodyPr wrap="none" anchor="ctr"/>
          <a:lstStyle/>
          <a:p>
            <a:pPr eaLnBrk="1" hangingPunct="1"/>
            <a:r>
              <a:rPr lang="en-US" dirty="0">
                <a:latin typeface="Calibri" pitchFamily="34" charset="0"/>
                <a:cs typeface="Arial" charset="0"/>
              </a:rPr>
              <a:t> </a:t>
            </a:r>
            <a:r>
              <a:rPr lang="en-US" sz="2400" b="1" dirty="0">
                <a:solidFill>
                  <a:schemeClr val="bg1"/>
                </a:solidFill>
                <a:latin typeface="Calibri" pitchFamily="34" charset="0"/>
                <a:cs typeface="Arial" charset="0"/>
              </a:rPr>
              <a:t>fifth</a:t>
            </a:r>
          </a:p>
        </p:txBody>
      </p:sp>
      <p:sp>
        <p:nvSpPr>
          <p:cNvPr id="52232" name="AutoShape 6"/>
          <p:cNvSpPr>
            <a:spLocks noChangeArrowheads="1"/>
          </p:cNvSpPr>
          <p:nvPr/>
        </p:nvSpPr>
        <p:spPr bwMode="auto">
          <a:xfrm>
            <a:off x="21224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3" name="AutoShape 7"/>
          <p:cNvSpPr>
            <a:spLocks noChangeArrowheads="1"/>
          </p:cNvSpPr>
          <p:nvPr/>
        </p:nvSpPr>
        <p:spPr bwMode="auto">
          <a:xfrm>
            <a:off x="65420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4" name="AutoShape 8"/>
          <p:cNvSpPr>
            <a:spLocks noChangeArrowheads="1"/>
          </p:cNvSpPr>
          <p:nvPr/>
        </p:nvSpPr>
        <p:spPr bwMode="auto">
          <a:xfrm>
            <a:off x="43322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5" name="Text Box 9"/>
          <p:cNvSpPr txBox="1">
            <a:spLocks noChangeArrowheads="1"/>
          </p:cNvSpPr>
          <p:nvPr/>
        </p:nvSpPr>
        <p:spPr bwMode="auto">
          <a:xfrm>
            <a:off x="369888" y="2438400"/>
            <a:ext cx="220328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000" b="1" dirty="0">
                <a:solidFill>
                  <a:schemeClr val="bg1"/>
                </a:solidFill>
                <a:latin typeface="Calibri" pitchFamily="34" charset="0"/>
                <a:cs typeface="Arial" charset="0"/>
              </a:rPr>
              <a:t>Setting Events</a:t>
            </a:r>
          </a:p>
          <a:p>
            <a:pPr eaLnBrk="1" hangingPunct="1"/>
            <a:r>
              <a:rPr lang="en-US" b="1" dirty="0">
                <a:solidFill>
                  <a:schemeClr val="bg1"/>
                </a:solidFill>
                <a:latin typeface="Calibri" pitchFamily="34" charset="0"/>
                <a:cs typeface="Arial" charset="0"/>
              </a:rPr>
              <a:t>Must be </a:t>
            </a:r>
            <a:endParaRPr lang="en-US" b="1" dirty="0" smtClean="0">
              <a:solidFill>
                <a:schemeClr val="bg1"/>
              </a:solidFill>
              <a:latin typeface="Calibri" pitchFamily="34" charset="0"/>
              <a:cs typeface="Arial" charset="0"/>
            </a:endParaRPr>
          </a:p>
          <a:p>
            <a:pPr eaLnBrk="1" hangingPunct="1"/>
            <a:r>
              <a:rPr lang="en-US" b="1" dirty="0" smtClean="0">
                <a:solidFill>
                  <a:schemeClr val="bg1"/>
                </a:solidFill>
                <a:latin typeface="Calibri" pitchFamily="34" charset="0"/>
                <a:cs typeface="Arial" charset="0"/>
              </a:rPr>
              <a:t>periodic</a:t>
            </a:r>
            <a:r>
              <a:rPr lang="en-US" b="1" dirty="0">
                <a:solidFill>
                  <a:schemeClr val="bg1"/>
                </a:solidFill>
                <a:latin typeface="Calibri" pitchFamily="34" charset="0"/>
                <a:cs typeface="Arial" charset="0"/>
              </a:rPr>
              <a:t>,</a:t>
            </a:r>
          </a:p>
          <a:p>
            <a:pPr eaLnBrk="1" hangingPunct="1"/>
            <a:r>
              <a:rPr lang="en-US" b="1" dirty="0">
                <a:solidFill>
                  <a:schemeClr val="bg1"/>
                </a:solidFill>
                <a:latin typeface="Calibri" pitchFamily="34" charset="0"/>
                <a:cs typeface="Arial" charset="0"/>
              </a:rPr>
              <a:t>Not </a:t>
            </a:r>
            <a:r>
              <a:rPr lang="en-US" b="1" dirty="0" smtClean="0">
                <a:solidFill>
                  <a:schemeClr val="bg1"/>
                </a:solidFill>
                <a:latin typeface="Calibri" pitchFamily="34" charset="0"/>
                <a:cs typeface="Arial" charset="0"/>
              </a:rPr>
              <a:t>continuous</a:t>
            </a:r>
            <a:r>
              <a:rPr lang="en-US" b="1" dirty="0">
                <a:solidFill>
                  <a:schemeClr val="bg1"/>
                </a:solidFill>
                <a:latin typeface="Calibri" pitchFamily="34" charset="0"/>
                <a:cs typeface="Arial" charset="0"/>
              </a:rPr>
              <a:t>!</a:t>
            </a:r>
          </a:p>
          <a:p>
            <a:pPr eaLnBrk="1" hangingPunct="1"/>
            <a:endParaRPr lang="en-US" sz="1400" dirty="0" smtClean="0">
              <a:latin typeface="Calibri" pitchFamily="34" charset="0"/>
              <a:cs typeface="Arial" charset="0"/>
            </a:endParaRPr>
          </a:p>
          <a:p>
            <a:pPr eaLnBrk="1" hangingPunct="1"/>
            <a:r>
              <a:rPr lang="en-US" sz="2400" b="1" dirty="0" smtClean="0">
                <a:solidFill>
                  <a:schemeClr val="bg1"/>
                </a:solidFill>
                <a:latin typeface="Calibri" pitchFamily="34" charset="0"/>
                <a:cs typeface="Arial" charset="0"/>
              </a:rPr>
              <a:t>sixth</a:t>
            </a:r>
            <a:endParaRPr lang="en-US" sz="2400" b="1" dirty="0">
              <a:solidFill>
                <a:schemeClr val="bg1"/>
              </a:solidFill>
              <a:latin typeface="Calibri" pitchFamily="34" charset="0"/>
              <a:cs typeface="Arial" charset="0"/>
            </a:endParaRPr>
          </a:p>
        </p:txBody>
      </p:sp>
      <p:sp>
        <p:nvSpPr>
          <p:cNvPr id="52236" name="Text Box 10"/>
          <p:cNvSpPr txBox="1">
            <a:spLocks noChangeArrowheads="1"/>
          </p:cNvSpPr>
          <p:nvPr/>
        </p:nvSpPr>
        <p:spPr bwMode="auto">
          <a:xfrm>
            <a:off x="2574814" y="2438400"/>
            <a:ext cx="17893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400" b="1" dirty="0">
                <a:solidFill>
                  <a:schemeClr val="bg1"/>
                </a:solidFill>
                <a:latin typeface="Calibri" pitchFamily="34" charset="0"/>
                <a:cs typeface="Arial" charset="0"/>
              </a:rPr>
              <a:t>Triggering</a:t>
            </a:r>
          </a:p>
          <a:p>
            <a:pPr algn="ctr" eaLnBrk="1" hangingPunct="1"/>
            <a:r>
              <a:rPr lang="en-US" sz="2400" b="1" dirty="0">
                <a:solidFill>
                  <a:schemeClr val="bg1"/>
                </a:solidFill>
                <a:latin typeface="Calibri" pitchFamily="34" charset="0"/>
                <a:cs typeface="Arial" charset="0"/>
              </a:rPr>
              <a:t>Antecedents</a:t>
            </a:r>
          </a:p>
        </p:txBody>
      </p:sp>
      <p:sp>
        <p:nvSpPr>
          <p:cNvPr id="52237" name="Text Box 11"/>
          <p:cNvSpPr txBox="1">
            <a:spLocks noChangeArrowheads="1"/>
          </p:cNvSpPr>
          <p:nvPr/>
        </p:nvSpPr>
        <p:spPr bwMode="auto">
          <a:xfrm>
            <a:off x="7039268" y="2411413"/>
            <a:ext cx="17123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solidFill>
                  <a:schemeClr val="bg1"/>
                </a:solidFill>
                <a:latin typeface="Calibri" pitchFamily="34" charset="0"/>
                <a:cs typeface="Arial" charset="0"/>
              </a:rPr>
              <a:t>Maintaining</a:t>
            </a:r>
          </a:p>
          <a:p>
            <a:pPr algn="ctr" eaLnBrk="1" hangingPunct="1"/>
            <a:r>
              <a:rPr lang="en-US" sz="2000" b="1" dirty="0">
                <a:solidFill>
                  <a:schemeClr val="bg1"/>
                </a:solidFill>
                <a:latin typeface="Calibri" pitchFamily="34" charset="0"/>
                <a:cs typeface="Arial" charset="0"/>
              </a:rPr>
              <a:t>Consequences</a:t>
            </a:r>
          </a:p>
        </p:txBody>
      </p:sp>
      <p:sp>
        <p:nvSpPr>
          <p:cNvPr id="52238" name="Text Box 12"/>
          <p:cNvSpPr txBox="1">
            <a:spLocks noChangeArrowheads="1"/>
          </p:cNvSpPr>
          <p:nvPr/>
        </p:nvSpPr>
        <p:spPr bwMode="auto">
          <a:xfrm>
            <a:off x="5176838" y="2411413"/>
            <a:ext cx="1028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b="1">
                <a:latin typeface="Calibri" pitchFamily="34" charset="0"/>
                <a:cs typeface="Arial" charset="0"/>
              </a:rPr>
              <a:t>Problem</a:t>
            </a:r>
          </a:p>
          <a:p>
            <a:pPr algn="ctr" eaLnBrk="1" hangingPunct="1"/>
            <a:r>
              <a:rPr lang="en-US" b="1">
                <a:latin typeface="Calibri" pitchFamily="34" charset="0"/>
                <a:cs typeface="Arial" charset="0"/>
              </a:rPr>
              <a:t>Behavior</a:t>
            </a:r>
          </a:p>
        </p:txBody>
      </p:sp>
      <p:sp>
        <p:nvSpPr>
          <p:cNvPr id="52239" name="Rectangle 13"/>
          <p:cNvSpPr>
            <a:spLocks noChangeArrowheads="1"/>
          </p:cNvSpPr>
          <p:nvPr/>
        </p:nvSpPr>
        <p:spPr bwMode="auto">
          <a:xfrm>
            <a:off x="48656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0" name="Text Box 14"/>
          <p:cNvSpPr txBox="1">
            <a:spLocks noChangeArrowheads="1"/>
          </p:cNvSpPr>
          <p:nvPr/>
        </p:nvSpPr>
        <p:spPr bwMode="auto">
          <a:xfrm>
            <a:off x="4911392" y="304800"/>
            <a:ext cx="1554496" cy="1015663"/>
          </a:xfrm>
          <a:prstGeom prst="rect">
            <a:avLst/>
          </a:prstGeom>
          <a:solidFill>
            <a:srgbClr val="FF0000"/>
          </a:solid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solidFill>
                  <a:schemeClr val="bg1"/>
                </a:solidFill>
                <a:latin typeface="Calibri" pitchFamily="34" charset="0"/>
                <a:cs typeface="Arial" charset="0"/>
              </a:rPr>
              <a:t>Desired</a:t>
            </a:r>
          </a:p>
          <a:p>
            <a:pPr algn="ctr" eaLnBrk="1" hangingPunct="1"/>
            <a:r>
              <a:rPr lang="en-US" sz="2000" b="1" dirty="0" smtClean="0">
                <a:solidFill>
                  <a:schemeClr val="bg1"/>
                </a:solidFill>
                <a:latin typeface="Calibri" pitchFamily="34" charset="0"/>
                <a:cs typeface="Arial" charset="0"/>
              </a:rPr>
              <a:t>Alternative</a:t>
            </a:r>
          </a:p>
          <a:p>
            <a:pPr algn="ctr" eaLnBrk="1" hangingPunct="1"/>
            <a:endParaRPr lang="en-US" sz="2000" b="1" dirty="0">
              <a:solidFill>
                <a:schemeClr val="bg1"/>
              </a:solidFill>
              <a:latin typeface="Calibri" pitchFamily="34" charset="0"/>
              <a:cs typeface="Arial" charset="0"/>
            </a:endParaRPr>
          </a:p>
        </p:txBody>
      </p:sp>
      <p:sp>
        <p:nvSpPr>
          <p:cNvPr id="52241" name="Rectangle 15"/>
          <p:cNvSpPr>
            <a:spLocks noChangeArrowheads="1"/>
          </p:cNvSpPr>
          <p:nvPr/>
        </p:nvSpPr>
        <p:spPr bwMode="auto">
          <a:xfrm>
            <a:off x="70754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2" name="Text Box 16"/>
          <p:cNvSpPr txBox="1">
            <a:spLocks noChangeArrowheads="1"/>
          </p:cNvSpPr>
          <p:nvPr/>
        </p:nvSpPr>
        <p:spPr bwMode="auto">
          <a:xfrm>
            <a:off x="7096120" y="304800"/>
            <a:ext cx="16097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solidFill>
                  <a:schemeClr val="bg1"/>
                </a:solidFill>
                <a:latin typeface="Calibri" pitchFamily="34" charset="0"/>
                <a:cs typeface="Arial" charset="0"/>
              </a:rPr>
              <a:t>Typical</a:t>
            </a:r>
          </a:p>
          <a:p>
            <a:pPr algn="ctr" eaLnBrk="1" hangingPunct="1"/>
            <a:r>
              <a:rPr lang="en-US" sz="2000" b="1" dirty="0">
                <a:solidFill>
                  <a:schemeClr val="bg1"/>
                </a:solidFill>
                <a:latin typeface="Calibri" pitchFamily="34" charset="0"/>
                <a:cs typeface="Arial" charset="0"/>
              </a:rPr>
              <a:t>Consequence</a:t>
            </a:r>
          </a:p>
        </p:txBody>
      </p:sp>
      <p:sp>
        <p:nvSpPr>
          <p:cNvPr id="52243" name="AutoShape 17"/>
          <p:cNvSpPr>
            <a:spLocks noChangeArrowheads="1"/>
          </p:cNvSpPr>
          <p:nvPr/>
        </p:nvSpPr>
        <p:spPr bwMode="auto">
          <a:xfrm>
            <a:off x="6542088" y="9906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4" name="AutoShape 18"/>
          <p:cNvSpPr>
            <a:spLocks noChangeArrowheads="1"/>
          </p:cNvSpPr>
          <p:nvPr/>
        </p:nvSpPr>
        <p:spPr bwMode="auto">
          <a:xfrm rot="2251036">
            <a:off x="3875088" y="48768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5" name="AutoShape 19"/>
          <p:cNvSpPr>
            <a:spLocks noChangeArrowheads="1"/>
          </p:cNvSpPr>
          <p:nvPr/>
        </p:nvSpPr>
        <p:spPr bwMode="auto">
          <a:xfrm rot="-2027260">
            <a:off x="6618288" y="49530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6" name="AutoShape 20"/>
          <p:cNvSpPr>
            <a:spLocks noChangeArrowheads="1"/>
          </p:cNvSpPr>
          <p:nvPr/>
        </p:nvSpPr>
        <p:spPr bwMode="auto">
          <a:xfrm rot="-2027260">
            <a:off x="3798888" y="16764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7" name="Text Box 21"/>
          <p:cNvSpPr txBox="1">
            <a:spLocks noChangeArrowheads="1"/>
          </p:cNvSpPr>
          <p:nvPr/>
        </p:nvSpPr>
        <p:spPr bwMode="auto">
          <a:xfrm>
            <a:off x="369888" y="566738"/>
            <a:ext cx="45415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Trebuchet MS" pitchFamily="34" charset="0"/>
                <a:cs typeface="Arial" charset="0"/>
              </a:rPr>
              <a:t>Summary Statement</a:t>
            </a:r>
          </a:p>
          <a:p>
            <a:pPr eaLnBrk="1" hangingPunct="1"/>
            <a:r>
              <a:rPr lang="en-US" sz="2400" b="1" dirty="0">
                <a:latin typeface="Trebuchet MS" pitchFamily="34" charset="0"/>
                <a:cs typeface="Arial" charset="0"/>
              </a:rPr>
              <a:t>Order of  Team Discussion </a:t>
            </a:r>
          </a:p>
        </p:txBody>
      </p:sp>
      <p:sp>
        <p:nvSpPr>
          <p:cNvPr id="52248" name="Rectangle 25"/>
          <p:cNvSpPr>
            <a:spLocks noChangeArrowheads="1"/>
          </p:cNvSpPr>
          <p:nvPr/>
        </p:nvSpPr>
        <p:spPr bwMode="auto">
          <a:xfrm>
            <a:off x="4865688" y="4648200"/>
            <a:ext cx="1600200" cy="1981200"/>
          </a:xfrm>
          <a:prstGeom prst="rect">
            <a:avLst/>
          </a:prstGeom>
          <a:noFill/>
          <a:ln w="9525">
            <a:solidFill>
              <a:schemeClr val="tx1"/>
            </a:solidFill>
            <a:miter lim="800000"/>
            <a:headEnd/>
            <a:tailEnd/>
          </a:ln>
        </p:spPr>
        <p:txBody>
          <a:bodyPr wrap="none" anchor="ctr"/>
          <a:lstStyle/>
          <a:p>
            <a:pPr eaLnBrk="1" hangingPunct="1"/>
            <a:r>
              <a:rPr lang="en-US" sz="2400" b="1" dirty="0">
                <a:solidFill>
                  <a:schemeClr val="bg1"/>
                </a:solidFill>
                <a:latin typeface="Calibri" pitchFamily="34" charset="0"/>
                <a:cs typeface="Arial" charset="0"/>
              </a:rPr>
              <a:t>seventh</a:t>
            </a:r>
          </a:p>
        </p:txBody>
      </p:sp>
      <p:sp>
        <p:nvSpPr>
          <p:cNvPr id="52249" name="Text Box 26"/>
          <p:cNvSpPr txBox="1">
            <a:spLocks noChangeArrowheads="1"/>
          </p:cNvSpPr>
          <p:nvPr/>
        </p:nvSpPr>
        <p:spPr bwMode="auto">
          <a:xfrm>
            <a:off x="5001711" y="4697413"/>
            <a:ext cx="1371016" cy="70788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solidFill>
                  <a:schemeClr val="bg1"/>
                </a:solidFill>
                <a:latin typeface="Calibri" pitchFamily="34" charset="0"/>
                <a:cs typeface="Arial" charset="0"/>
              </a:rPr>
              <a:t>Acceptable</a:t>
            </a:r>
          </a:p>
          <a:p>
            <a:pPr algn="ctr" eaLnBrk="1" hangingPunct="1"/>
            <a:r>
              <a:rPr lang="en-US" sz="2000" b="1" dirty="0">
                <a:solidFill>
                  <a:schemeClr val="bg1"/>
                </a:solidFill>
                <a:latin typeface="Calibri" pitchFamily="34" charset="0"/>
                <a:cs typeface="Arial" charset="0"/>
              </a:rPr>
              <a:t>Alternative</a:t>
            </a:r>
          </a:p>
        </p:txBody>
      </p:sp>
      <p:sp>
        <p:nvSpPr>
          <p:cNvPr id="52250" name="TextBox 26"/>
          <p:cNvSpPr txBox="1">
            <a:spLocks noChangeArrowheads="1"/>
          </p:cNvSpPr>
          <p:nvPr/>
        </p:nvSpPr>
        <p:spPr bwMode="auto">
          <a:xfrm>
            <a:off x="4911392" y="1196975"/>
            <a:ext cx="1554496" cy="830997"/>
          </a:xfrm>
          <a:prstGeom prst="rect">
            <a:avLst/>
          </a:prstGeom>
          <a:solidFill>
            <a:srgbClr val="FF0000"/>
          </a:solid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smtClean="0">
                <a:solidFill>
                  <a:schemeClr val="bg1"/>
                </a:solidFill>
                <a:latin typeface="Calibri" pitchFamily="34" charset="0"/>
                <a:cs typeface="Arial" charset="0"/>
              </a:rPr>
              <a:t>Second</a:t>
            </a:r>
            <a:endParaRPr lang="en-US" sz="2400" b="1" dirty="0">
              <a:solidFill>
                <a:schemeClr val="bg1"/>
              </a:solidFill>
              <a:latin typeface="Calibri" pitchFamily="34" charset="0"/>
              <a:cs typeface="Arial" charset="0"/>
            </a:endParaRPr>
          </a:p>
          <a:p>
            <a:pPr eaLnBrk="1" hangingPunct="1"/>
            <a:endParaRPr lang="en-US" sz="2400" b="1" dirty="0">
              <a:solidFill>
                <a:schemeClr val="bg1"/>
              </a:solidFill>
              <a:latin typeface="Calibri" pitchFamily="34" charset="0"/>
              <a:cs typeface="Arial" charset="0"/>
            </a:endParaRPr>
          </a:p>
        </p:txBody>
      </p:sp>
      <p:sp>
        <p:nvSpPr>
          <p:cNvPr id="52251" name="TextBox 27"/>
          <p:cNvSpPr txBox="1">
            <a:spLocks noChangeArrowheads="1"/>
          </p:cNvSpPr>
          <p:nvPr/>
        </p:nvSpPr>
        <p:spPr bwMode="auto">
          <a:xfrm>
            <a:off x="7304088" y="1219200"/>
            <a:ext cx="8028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solidFill>
                  <a:schemeClr val="bg1"/>
                </a:solidFill>
                <a:latin typeface="Calibri" pitchFamily="34" charset="0"/>
                <a:cs typeface="Arial" charset="0"/>
              </a:rPr>
              <a:t>third</a:t>
            </a:r>
          </a:p>
        </p:txBody>
      </p:sp>
      <p:sp>
        <p:nvSpPr>
          <p:cNvPr id="52252" name="TextBox 28"/>
          <p:cNvSpPr txBox="1">
            <a:spLocks noChangeArrowheads="1"/>
          </p:cNvSpPr>
          <p:nvPr/>
        </p:nvSpPr>
        <p:spPr bwMode="auto">
          <a:xfrm>
            <a:off x="2960688" y="3429000"/>
            <a:ext cx="9895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solidFill>
                  <a:schemeClr val="bg1"/>
                </a:solidFill>
                <a:latin typeface="Calibri" pitchFamily="34" charset="0"/>
                <a:cs typeface="Arial" charset="0"/>
              </a:rPr>
              <a:t>fourth</a:t>
            </a:r>
          </a:p>
        </p:txBody>
      </p:sp>
      <p:sp>
        <p:nvSpPr>
          <p:cNvPr id="52253" name="AutoShape 6"/>
          <p:cNvSpPr>
            <a:spLocks noChangeArrowheads="1"/>
          </p:cNvSpPr>
          <p:nvPr/>
        </p:nvSpPr>
        <p:spPr bwMode="auto">
          <a:xfrm rot="-5400000">
            <a:off x="2084388" y="17145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vert="eaVert" wrap="none" anchor="ctr"/>
          <a:lstStyle/>
          <a:p>
            <a:pPr eaLnBrk="1" hangingPunct="1"/>
            <a:endParaRPr lang="en-US">
              <a:latin typeface="Calibri" pitchFamily="34" charset="0"/>
              <a:cs typeface="Arial" charset="0"/>
            </a:endParaRPr>
          </a:p>
        </p:txBody>
      </p:sp>
    </p:spTree>
    <p:extLst>
      <p:ext uri="{BB962C8B-B14F-4D97-AF65-F5344CB8AC3E}">
        <p14:creationId xmlns:p14="http://schemas.microsoft.com/office/powerpoint/2010/main" val="407920434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should have…	</a:t>
            </a:r>
            <a:endParaRPr lang="en-US" dirty="0"/>
          </a:p>
        </p:txBody>
      </p:sp>
      <p:sp>
        <p:nvSpPr>
          <p:cNvPr id="3" name="Content Placeholder 2"/>
          <p:cNvSpPr>
            <a:spLocks noGrp="1"/>
          </p:cNvSpPr>
          <p:nvPr>
            <p:ph idx="1"/>
          </p:nvPr>
        </p:nvSpPr>
        <p:spPr/>
        <p:txBody>
          <a:bodyPr/>
          <a:lstStyle/>
          <a:p>
            <a:r>
              <a:rPr lang="en-US" dirty="0" smtClean="0"/>
              <a:t>Two copies of Competing Behaviors Pathways</a:t>
            </a:r>
          </a:p>
          <a:p>
            <a:r>
              <a:rPr lang="en-US" dirty="0" smtClean="0"/>
              <a:t>One copy of Behavior Plan</a:t>
            </a:r>
          </a:p>
          <a:p>
            <a:r>
              <a:rPr lang="en-US" dirty="0" smtClean="0"/>
              <a:t>Sheet to write positive support ideas</a:t>
            </a:r>
            <a:endParaRPr lang="en-US" dirty="0"/>
          </a:p>
        </p:txBody>
      </p:sp>
    </p:spTree>
    <p:extLst>
      <p:ext uri="{BB962C8B-B14F-4D97-AF65-F5344CB8AC3E}">
        <p14:creationId xmlns:p14="http://schemas.microsoft.com/office/powerpoint/2010/main" val="5046921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2.  Desired Alternative Behavior</a:t>
            </a:r>
            <a:endParaRPr lang="en-US" dirty="0"/>
          </a:p>
        </p:txBody>
      </p:sp>
      <p:sp>
        <p:nvSpPr>
          <p:cNvPr id="6" name="Content Placeholder 5"/>
          <p:cNvSpPr>
            <a:spLocks noGrp="1"/>
          </p:cNvSpPr>
          <p:nvPr>
            <p:ph idx="1"/>
          </p:nvPr>
        </p:nvSpPr>
        <p:spPr/>
        <p:txBody>
          <a:bodyPr>
            <a:normAutofit/>
          </a:bodyPr>
          <a:lstStyle/>
          <a:p>
            <a:r>
              <a:rPr lang="en-US" sz="3600" dirty="0" smtClean="0"/>
              <a:t>What is the child supposed to be doing at that time?</a:t>
            </a:r>
          </a:p>
          <a:p>
            <a:r>
              <a:rPr lang="en-US" sz="3600" dirty="0" smtClean="0"/>
              <a:t>What are other students doing at that time?</a:t>
            </a:r>
            <a:endParaRPr lang="en-US" sz="3600" dirty="0"/>
          </a:p>
        </p:txBody>
      </p:sp>
    </p:spTree>
    <p:extLst>
      <p:ext uri="{BB962C8B-B14F-4D97-AF65-F5344CB8AC3E}">
        <p14:creationId xmlns:p14="http://schemas.microsoft.com/office/powerpoint/2010/main" val="12092747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for #2</a:t>
            </a:r>
            <a:endParaRPr lang="en-US" dirty="0"/>
          </a:p>
        </p:txBody>
      </p:sp>
      <p:sp>
        <p:nvSpPr>
          <p:cNvPr id="3" name="Content Placeholder 2"/>
          <p:cNvSpPr>
            <a:spLocks noGrp="1"/>
          </p:cNvSpPr>
          <p:nvPr>
            <p:ph idx="1"/>
          </p:nvPr>
        </p:nvSpPr>
        <p:spPr/>
        <p:txBody>
          <a:bodyPr>
            <a:normAutofit/>
          </a:bodyPr>
          <a:lstStyle/>
          <a:p>
            <a:r>
              <a:rPr lang="en-US" sz="2400" dirty="0" smtClean="0"/>
              <a:t>Sit at desk</a:t>
            </a:r>
          </a:p>
          <a:p>
            <a:r>
              <a:rPr lang="en-US" sz="2400" dirty="0" smtClean="0"/>
              <a:t>Complete assignment during class time</a:t>
            </a:r>
          </a:p>
          <a:p>
            <a:r>
              <a:rPr lang="en-US" sz="2400" dirty="0" smtClean="0"/>
              <a:t>Turn in neat completed homework on time</a:t>
            </a:r>
          </a:p>
          <a:p>
            <a:r>
              <a:rPr lang="en-US" sz="2400" dirty="0" smtClean="0"/>
              <a:t>Use language that does not contain swear words while talking to peers and teachers</a:t>
            </a:r>
          </a:p>
          <a:p>
            <a:r>
              <a:rPr lang="en-US" sz="2400" dirty="0" smtClean="0"/>
              <a:t>Keep hands and feet to self while in the lunch room</a:t>
            </a:r>
          </a:p>
          <a:p>
            <a:endParaRPr lang="en-US" sz="2400" dirty="0"/>
          </a:p>
        </p:txBody>
      </p:sp>
    </p:spTree>
    <p:extLst>
      <p:ext uri="{BB962C8B-B14F-4D97-AF65-F5344CB8AC3E}">
        <p14:creationId xmlns:p14="http://schemas.microsoft.com/office/powerpoint/2010/main" val="29146096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6"/>
          <p:cNvSpPr>
            <a:spLocks noChangeArrowheads="1"/>
          </p:cNvSpPr>
          <p:nvPr/>
        </p:nvSpPr>
        <p:spPr bwMode="auto">
          <a:xfrm>
            <a:off x="8729663" y="3124200"/>
            <a:ext cx="304800" cy="381000"/>
          </a:xfrm>
          <a:prstGeom prst="rightArrow">
            <a:avLst>
              <a:gd name="adj1" fmla="val 50000"/>
              <a:gd name="adj2" fmla="val 25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15362" name="Footer Placeholder 1"/>
          <p:cNvSpPr txBox="1">
            <a:spLocks noGrp="1"/>
          </p:cNvSpPr>
          <p:nvPr/>
        </p:nvSpPr>
        <p:spPr>
          <a:xfrm>
            <a:off x="369888" y="6280150"/>
            <a:ext cx="2133600" cy="365125"/>
          </a:xfrm>
          <a:prstGeom prst="rect">
            <a:avLst/>
          </a:prstGeom>
          <a:noFill/>
        </p:spPr>
        <p:txBody>
          <a:bodyPr anchor="ctr"/>
          <a:lstStyle/>
          <a:p>
            <a:pPr eaLnBrk="1" fontAlgn="auto" hangingPunct="1">
              <a:spcBef>
                <a:spcPts val="0"/>
              </a:spcBef>
              <a:spcAft>
                <a:spcPts val="0"/>
              </a:spcAft>
              <a:defRPr/>
            </a:pPr>
            <a:r>
              <a:rPr lang="en-US" sz="1200">
                <a:solidFill>
                  <a:schemeClr val="tx1">
                    <a:tint val="75000"/>
                  </a:schemeClr>
                </a:solidFill>
                <a:latin typeface="+mn-lt"/>
              </a:rPr>
              <a:t>Advanced Behavior Management</a:t>
            </a:r>
          </a:p>
        </p:txBody>
      </p:sp>
      <p:sp>
        <p:nvSpPr>
          <p:cNvPr id="52228" name="Rectangle 2"/>
          <p:cNvSpPr>
            <a:spLocks noChangeArrowheads="1"/>
          </p:cNvSpPr>
          <p:nvPr/>
        </p:nvSpPr>
        <p:spPr bwMode="auto">
          <a:xfrm>
            <a:off x="369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29" name="Rectangle 3"/>
          <p:cNvSpPr>
            <a:spLocks noChangeArrowheads="1"/>
          </p:cNvSpPr>
          <p:nvPr/>
        </p:nvSpPr>
        <p:spPr bwMode="auto">
          <a:xfrm>
            <a:off x="2655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30" name="Rectangle 4"/>
          <p:cNvSpPr>
            <a:spLocks noChangeArrowheads="1"/>
          </p:cNvSpPr>
          <p:nvPr/>
        </p:nvSpPr>
        <p:spPr bwMode="auto">
          <a:xfrm>
            <a:off x="4865688" y="2362200"/>
            <a:ext cx="1600200" cy="2133600"/>
          </a:xfrm>
          <a:prstGeom prst="rect">
            <a:avLst/>
          </a:prstGeom>
          <a:noFill/>
          <a:ln w="9525">
            <a:solidFill>
              <a:schemeClr val="tx1"/>
            </a:solidFill>
            <a:miter lim="800000"/>
            <a:headEnd/>
            <a:tailEnd/>
          </a:ln>
        </p:spPr>
        <p:txBody>
          <a:bodyPr wrap="none" anchor="ctr"/>
          <a:lstStyle/>
          <a:p>
            <a:pPr eaLnBrk="1" hangingPunct="1"/>
            <a:r>
              <a:rPr lang="en-US" sz="2400" b="1" dirty="0" smtClean="0">
                <a:solidFill>
                  <a:schemeClr val="bg1"/>
                </a:solidFill>
                <a:latin typeface="Calibri" pitchFamily="34" charset="0"/>
                <a:cs typeface="Arial" charset="0"/>
              </a:rPr>
              <a:t>First</a:t>
            </a:r>
            <a:endParaRPr lang="en-US" sz="2400" b="1" dirty="0">
              <a:solidFill>
                <a:schemeClr val="bg1"/>
              </a:solidFill>
              <a:latin typeface="Calibri" pitchFamily="34" charset="0"/>
              <a:cs typeface="Arial" charset="0"/>
            </a:endParaRPr>
          </a:p>
        </p:txBody>
      </p:sp>
      <p:sp>
        <p:nvSpPr>
          <p:cNvPr id="52231" name="Rectangle 5"/>
          <p:cNvSpPr>
            <a:spLocks noChangeArrowheads="1"/>
          </p:cNvSpPr>
          <p:nvPr/>
        </p:nvSpPr>
        <p:spPr bwMode="auto">
          <a:xfrm>
            <a:off x="7075488" y="2362200"/>
            <a:ext cx="1600200" cy="2133600"/>
          </a:xfrm>
          <a:prstGeom prst="rect">
            <a:avLst/>
          </a:prstGeom>
          <a:noFill/>
          <a:ln w="9525">
            <a:solidFill>
              <a:schemeClr val="tx1"/>
            </a:solidFill>
            <a:miter lim="800000"/>
            <a:headEnd/>
            <a:tailEnd/>
          </a:ln>
        </p:spPr>
        <p:txBody>
          <a:bodyPr wrap="none" anchor="ctr"/>
          <a:lstStyle/>
          <a:p>
            <a:pPr eaLnBrk="1" hangingPunct="1"/>
            <a:r>
              <a:rPr lang="en-US" dirty="0">
                <a:latin typeface="Calibri" pitchFamily="34" charset="0"/>
                <a:cs typeface="Arial" charset="0"/>
              </a:rPr>
              <a:t> </a:t>
            </a:r>
            <a:r>
              <a:rPr lang="en-US" sz="2400" b="1" dirty="0">
                <a:solidFill>
                  <a:schemeClr val="bg1"/>
                </a:solidFill>
                <a:latin typeface="Calibri" pitchFamily="34" charset="0"/>
                <a:cs typeface="Arial" charset="0"/>
              </a:rPr>
              <a:t>fifth</a:t>
            </a:r>
          </a:p>
        </p:txBody>
      </p:sp>
      <p:sp>
        <p:nvSpPr>
          <p:cNvPr id="52232" name="AutoShape 6"/>
          <p:cNvSpPr>
            <a:spLocks noChangeArrowheads="1"/>
          </p:cNvSpPr>
          <p:nvPr/>
        </p:nvSpPr>
        <p:spPr bwMode="auto">
          <a:xfrm>
            <a:off x="21224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3" name="AutoShape 7"/>
          <p:cNvSpPr>
            <a:spLocks noChangeArrowheads="1"/>
          </p:cNvSpPr>
          <p:nvPr/>
        </p:nvSpPr>
        <p:spPr bwMode="auto">
          <a:xfrm>
            <a:off x="65420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4" name="AutoShape 8"/>
          <p:cNvSpPr>
            <a:spLocks noChangeArrowheads="1"/>
          </p:cNvSpPr>
          <p:nvPr/>
        </p:nvSpPr>
        <p:spPr bwMode="auto">
          <a:xfrm>
            <a:off x="43322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5" name="Text Box 9"/>
          <p:cNvSpPr txBox="1">
            <a:spLocks noChangeArrowheads="1"/>
          </p:cNvSpPr>
          <p:nvPr/>
        </p:nvSpPr>
        <p:spPr bwMode="auto">
          <a:xfrm>
            <a:off x="369888" y="2438400"/>
            <a:ext cx="220328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000" b="1" dirty="0">
                <a:solidFill>
                  <a:schemeClr val="bg1"/>
                </a:solidFill>
                <a:latin typeface="Calibri" pitchFamily="34" charset="0"/>
                <a:cs typeface="Arial" charset="0"/>
              </a:rPr>
              <a:t>Setting Events</a:t>
            </a:r>
          </a:p>
          <a:p>
            <a:pPr eaLnBrk="1" hangingPunct="1"/>
            <a:r>
              <a:rPr lang="en-US" b="1" dirty="0">
                <a:solidFill>
                  <a:schemeClr val="bg1"/>
                </a:solidFill>
                <a:latin typeface="Calibri" pitchFamily="34" charset="0"/>
                <a:cs typeface="Arial" charset="0"/>
              </a:rPr>
              <a:t>Must be </a:t>
            </a:r>
            <a:endParaRPr lang="en-US" b="1" dirty="0" smtClean="0">
              <a:solidFill>
                <a:schemeClr val="bg1"/>
              </a:solidFill>
              <a:latin typeface="Calibri" pitchFamily="34" charset="0"/>
              <a:cs typeface="Arial" charset="0"/>
            </a:endParaRPr>
          </a:p>
          <a:p>
            <a:pPr eaLnBrk="1" hangingPunct="1"/>
            <a:r>
              <a:rPr lang="en-US" b="1" dirty="0" smtClean="0">
                <a:solidFill>
                  <a:schemeClr val="bg1"/>
                </a:solidFill>
                <a:latin typeface="Calibri" pitchFamily="34" charset="0"/>
                <a:cs typeface="Arial" charset="0"/>
              </a:rPr>
              <a:t>periodic</a:t>
            </a:r>
            <a:r>
              <a:rPr lang="en-US" b="1" dirty="0">
                <a:solidFill>
                  <a:schemeClr val="bg1"/>
                </a:solidFill>
                <a:latin typeface="Calibri" pitchFamily="34" charset="0"/>
                <a:cs typeface="Arial" charset="0"/>
              </a:rPr>
              <a:t>,</a:t>
            </a:r>
          </a:p>
          <a:p>
            <a:pPr eaLnBrk="1" hangingPunct="1"/>
            <a:r>
              <a:rPr lang="en-US" b="1" dirty="0">
                <a:solidFill>
                  <a:schemeClr val="bg1"/>
                </a:solidFill>
                <a:latin typeface="Calibri" pitchFamily="34" charset="0"/>
                <a:cs typeface="Arial" charset="0"/>
              </a:rPr>
              <a:t>Not </a:t>
            </a:r>
            <a:r>
              <a:rPr lang="en-US" b="1" dirty="0" smtClean="0">
                <a:solidFill>
                  <a:schemeClr val="bg1"/>
                </a:solidFill>
                <a:latin typeface="Calibri" pitchFamily="34" charset="0"/>
                <a:cs typeface="Arial" charset="0"/>
              </a:rPr>
              <a:t>continuous</a:t>
            </a:r>
            <a:r>
              <a:rPr lang="en-US" b="1" dirty="0">
                <a:solidFill>
                  <a:schemeClr val="bg1"/>
                </a:solidFill>
                <a:latin typeface="Calibri" pitchFamily="34" charset="0"/>
                <a:cs typeface="Arial" charset="0"/>
              </a:rPr>
              <a:t>!</a:t>
            </a:r>
          </a:p>
          <a:p>
            <a:pPr eaLnBrk="1" hangingPunct="1"/>
            <a:endParaRPr lang="en-US" sz="1400" dirty="0" smtClean="0">
              <a:latin typeface="Calibri" pitchFamily="34" charset="0"/>
              <a:cs typeface="Arial" charset="0"/>
            </a:endParaRPr>
          </a:p>
          <a:p>
            <a:pPr eaLnBrk="1" hangingPunct="1"/>
            <a:r>
              <a:rPr lang="en-US" sz="2400" b="1" dirty="0" smtClean="0">
                <a:solidFill>
                  <a:schemeClr val="bg1"/>
                </a:solidFill>
                <a:latin typeface="Calibri" pitchFamily="34" charset="0"/>
                <a:cs typeface="Arial" charset="0"/>
              </a:rPr>
              <a:t>sixth</a:t>
            </a:r>
            <a:endParaRPr lang="en-US" sz="2400" b="1" dirty="0">
              <a:solidFill>
                <a:schemeClr val="bg1"/>
              </a:solidFill>
              <a:latin typeface="Calibri" pitchFamily="34" charset="0"/>
              <a:cs typeface="Arial" charset="0"/>
            </a:endParaRPr>
          </a:p>
        </p:txBody>
      </p:sp>
      <p:sp>
        <p:nvSpPr>
          <p:cNvPr id="52236" name="Text Box 10"/>
          <p:cNvSpPr txBox="1">
            <a:spLocks noChangeArrowheads="1"/>
          </p:cNvSpPr>
          <p:nvPr/>
        </p:nvSpPr>
        <p:spPr bwMode="auto">
          <a:xfrm>
            <a:off x="2574814" y="2438400"/>
            <a:ext cx="17893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400" b="1" dirty="0">
                <a:solidFill>
                  <a:schemeClr val="bg1"/>
                </a:solidFill>
                <a:latin typeface="Calibri" pitchFamily="34" charset="0"/>
                <a:cs typeface="Arial" charset="0"/>
              </a:rPr>
              <a:t>Triggering</a:t>
            </a:r>
          </a:p>
          <a:p>
            <a:pPr algn="ctr" eaLnBrk="1" hangingPunct="1"/>
            <a:r>
              <a:rPr lang="en-US" sz="2400" b="1" dirty="0">
                <a:solidFill>
                  <a:schemeClr val="bg1"/>
                </a:solidFill>
                <a:latin typeface="Calibri" pitchFamily="34" charset="0"/>
                <a:cs typeface="Arial" charset="0"/>
              </a:rPr>
              <a:t>Antecedents</a:t>
            </a:r>
          </a:p>
        </p:txBody>
      </p:sp>
      <p:sp>
        <p:nvSpPr>
          <p:cNvPr id="52237" name="Text Box 11"/>
          <p:cNvSpPr txBox="1">
            <a:spLocks noChangeArrowheads="1"/>
          </p:cNvSpPr>
          <p:nvPr/>
        </p:nvSpPr>
        <p:spPr bwMode="auto">
          <a:xfrm>
            <a:off x="7039268" y="2411413"/>
            <a:ext cx="17123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solidFill>
                  <a:schemeClr val="bg1"/>
                </a:solidFill>
                <a:latin typeface="Calibri" pitchFamily="34" charset="0"/>
                <a:cs typeface="Arial" charset="0"/>
              </a:rPr>
              <a:t>Maintaining</a:t>
            </a:r>
          </a:p>
          <a:p>
            <a:pPr algn="ctr" eaLnBrk="1" hangingPunct="1"/>
            <a:r>
              <a:rPr lang="en-US" sz="2000" b="1" dirty="0">
                <a:solidFill>
                  <a:schemeClr val="bg1"/>
                </a:solidFill>
                <a:latin typeface="Calibri" pitchFamily="34" charset="0"/>
                <a:cs typeface="Arial" charset="0"/>
              </a:rPr>
              <a:t>Consequences</a:t>
            </a:r>
          </a:p>
        </p:txBody>
      </p:sp>
      <p:sp>
        <p:nvSpPr>
          <p:cNvPr id="52238" name="Text Box 12"/>
          <p:cNvSpPr txBox="1">
            <a:spLocks noChangeArrowheads="1"/>
          </p:cNvSpPr>
          <p:nvPr/>
        </p:nvSpPr>
        <p:spPr bwMode="auto">
          <a:xfrm>
            <a:off x="5176838" y="2411413"/>
            <a:ext cx="1028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b="1" dirty="0">
                <a:solidFill>
                  <a:schemeClr val="bg1"/>
                </a:solidFill>
                <a:latin typeface="Calibri" pitchFamily="34" charset="0"/>
                <a:cs typeface="Arial" charset="0"/>
              </a:rPr>
              <a:t>Problem</a:t>
            </a:r>
          </a:p>
          <a:p>
            <a:pPr algn="ctr" eaLnBrk="1" hangingPunct="1"/>
            <a:r>
              <a:rPr lang="en-US" b="1" dirty="0">
                <a:solidFill>
                  <a:schemeClr val="bg1"/>
                </a:solidFill>
                <a:latin typeface="Calibri" pitchFamily="34" charset="0"/>
                <a:cs typeface="Arial" charset="0"/>
              </a:rPr>
              <a:t>Behavior</a:t>
            </a:r>
          </a:p>
        </p:txBody>
      </p:sp>
      <p:sp>
        <p:nvSpPr>
          <p:cNvPr id="52239" name="Rectangle 13"/>
          <p:cNvSpPr>
            <a:spLocks noChangeArrowheads="1"/>
          </p:cNvSpPr>
          <p:nvPr/>
        </p:nvSpPr>
        <p:spPr bwMode="auto">
          <a:xfrm>
            <a:off x="48656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0" name="Text Box 14"/>
          <p:cNvSpPr txBox="1">
            <a:spLocks noChangeArrowheads="1"/>
          </p:cNvSpPr>
          <p:nvPr/>
        </p:nvSpPr>
        <p:spPr bwMode="auto">
          <a:xfrm>
            <a:off x="5005682" y="304800"/>
            <a:ext cx="1371016" cy="707886"/>
          </a:xfrm>
          <a:prstGeom prst="rect">
            <a:avLst/>
          </a:prstGeom>
          <a:solidFill>
            <a:srgbClr val="FF0000"/>
          </a:solid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smtClean="0">
                <a:latin typeface="Calibri" pitchFamily="34" charset="0"/>
                <a:cs typeface="Arial" charset="0"/>
              </a:rPr>
              <a:t>2. Desired</a:t>
            </a:r>
            <a:endParaRPr lang="en-US" sz="2000" b="1" dirty="0">
              <a:latin typeface="Calibri" pitchFamily="34" charset="0"/>
              <a:cs typeface="Arial" charset="0"/>
            </a:endParaRPr>
          </a:p>
          <a:p>
            <a:pPr algn="ctr" eaLnBrk="1" hangingPunct="1"/>
            <a:r>
              <a:rPr lang="en-US" sz="2000" b="1" dirty="0">
                <a:latin typeface="Calibri" pitchFamily="34" charset="0"/>
                <a:cs typeface="Arial" charset="0"/>
              </a:rPr>
              <a:t>Alternative</a:t>
            </a:r>
          </a:p>
        </p:txBody>
      </p:sp>
      <p:sp>
        <p:nvSpPr>
          <p:cNvPr id="52241" name="Rectangle 15"/>
          <p:cNvSpPr>
            <a:spLocks noChangeArrowheads="1"/>
          </p:cNvSpPr>
          <p:nvPr/>
        </p:nvSpPr>
        <p:spPr bwMode="auto">
          <a:xfrm>
            <a:off x="70754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2" name="Text Box 16"/>
          <p:cNvSpPr txBox="1">
            <a:spLocks noChangeArrowheads="1"/>
          </p:cNvSpPr>
          <p:nvPr/>
        </p:nvSpPr>
        <p:spPr bwMode="auto">
          <a:xfrm>
            <a:off x="7096120" y="304800"/>
            <a:ext cx="16097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solidFill>
                  <a:schemeClr val="bg1"/>
                </a:solidFill>
                <a:latin typeface="Calibri" pitchFamily="34" charset="0"/>
                <a:cs typeface="Arial" charset="0"/>
              </a:rPr>
              <a:t>Typical</a:t>
            </a:r>
          </a:p>
          <a:p>
            <a:pPr algn="ctr" eaLnBrk="1" hangingPunct="1"/>
            <a:r>
              <a:rPr lang="en-US" sz="2000" b="1" dirty="0">
                <a:solidFill>
                  <a:schemeClr val="bg1"/>
                </a:solidFill>
                <a:latin typeface="Calibri" pitchFamily="34" charset="0"/>
                <a:cs typeface="Arial" charset="0"/>
              </a:rPr>
              <a:t>Consequence</a:t>
            </a:r>
          </a:p>
        </p:txBody>
      </p:sp>
      <p:sp>
        <p:nvSpPr>
          <p:cNvPr id="52243" name="AutoShape 17"/>
          <p:cNvSpPr>
            <a:spLocks noChangeArrowheads="1"/>
          </p:cNvSpPr>
          <p:nvPr/>
        </p:nvSpPr>
        <p:spPr bwMode="auto">
          <a:xfrm>
            <a:off x="6542088" y="9906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4" name="AutoShape 18"/>
          <p:cNvSpPr>
            <a:spLocks noChangeArrowheads="1"/>
          </p:cNvSpPr>
          <p:nvPr/>
        </p:nvSpPr>
        <p:spPr bwMode="auto">
          <a:xfrm rot="2251036">
            <a:off x="3875088" y="48768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5" name="AutoShape 19"/>
          <p:cNvSpPr>
            <a:spLocks noChangeArrowheads="1"/>
          </p:cNvSpPr>
          <p:nvPr/>
        </p:nvSpPr>
        <p:spPr bwMode="auto">
          <a:xfrm rot="-2027260">
            <a:off x="6618288" y="49530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6" name="AutoShape 20"/>
          <p:cNvSpPr>
            <a:spLocks noChangeArrowheads="1"/>
          </p:cNvSpPr>
          <p:nvPr/>
        </p:nvSpPr>
        <p:spPr bwMode="auto">
          <a:xfrm rot="-2027260">
            <a:off x="3798888" y="16764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7" name="Text Box 21"/>
          <p:cNvSpPr txBox="1">
            <a:spLocks noChangeArrowheads="1"/>
          </p:cNvSpPr>
          <p:nvPr/>
        </p:nvSpPr>
        <p:spPr bwMode="auto">
          <a:xfrm>
            <a:off x="369888" y="566738"/>
            <a:ext cx="45415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Trebuchet MS" pitchFamily="34" charset="0"/>
                <a:cs typeface="Arial" charset="0"/>
              </a:rPr>
              <a:t>Summary Statement</a:t>
            </a:r>
          </a:p>
          <a:p>
            <a:pPr eaLnBrk="1" hangingPunct="1"/>
            <a:r>
              <a:rPr lang="en-US" sz="2400" b="1" dirty="0">
                <a:latin typeface="Trebuchet MS" pitchFamily="34" charset="0"/>
                <a:cs typeface="Arial" charset="0"/>
              </a:rPr>
              <a:t>Order of  Team Discussion </a:t>
            </a:r>
          </a:p>
        </p:txBody>
      </p:sp>
      <p:sp>
        <p:nvSpPr>
          <p:cNvPr id="52248" name="Rectangle 25"/>
          <p:cNvSpPr>
            <a:spLocks noChangeArrowheads="1"/>
          </p:cNvSpPr>
          <p:nvPr/>
        </p:nvSpPr>
        <p:spPr bwMode="auto">
          <a:xfrm>
            <a:off x="4865688" y="4648200"/>
            <a:ext cx="1600200" cy="1981200"/>
          </a:xfrm>
          <a:prstGeom prst="rect">
            <a:avLst/>
          </a:prstGeom>
          <a:noFill/>
          <a:ln w="9525">
            <a:solidFill>
              <a:schemeClr val="tx1"/>
            </a:solidFill>
            <a:miter lim="800000"/>
            <a:headEnd/>
            <a:tailEnd/>
          </a:ln>
        </p:spPr>
        <p:txBody>
          <a:bodyPr wrap="none" anchor="ctr"/>
          <a:lstStyle/>
          <a:p>
            <a:pPr eaLnBrk="1" hangingPunct="1"/>
            <a:r>
              <a:rPr lang="en-US" sz="2400" b="1" dirty="0">
                <a:solidFill>
                  <a:schemeClr val="bg1"/>
                </a:solidFill>
                <a:latin typeface="Calibri" pitchFamily="34" charset="0"/>
                <a:cs typeface="Arial" charset="0"/>
              </a:rPr>
              <a:t>seventh</a:t>
            </a:r>
          </a:p>
        </p:txBody>
      </p:sp>
      <p:sp>
        <p:nvSpPr>
          <p:cNvPr id="52249" name="Text Box 26"/>
          <p:cNvSpPr txBox="1">
            <a:spLocks noChangeArrowheads="1"/>
          </p:cNvSpPr>
          <p:nvPr/>
        </p:nvSpPr>
        <p:spPr bwMode="auto">
          <a:xfrm>
            <a:off x="5001711" y="4697413"/>
            <a:ext cx="1371016" cy="70788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solidFill>
                  <a:schemeClr val="bg1"/>
                </a:solidFill>
                <a:latin typeface="Calibri" pitchFamily="34" charset="0"/>
                <a:cs typeface="Arial" charset="0"/>
              </a:rPr>
              <a:t>Acceptable</a:t>
            </a:r>
          </a:p>
          <a:p>
            <a:pPr algn="ctr" eaLnBrk="1" hangingPunct="1"/>
            <a:r>
              <a:rPr lang="en-US" sz="2000" b="1" dirty="0">
                <a:solidFill>
                  <a:schemeClr val="bg1"/>
                </a:solidFill>
                <a:latin typeface="Calibri" pitchFamily="34" charset="0"/>
                <a:cs typeface="Arial" charset="0"/>
              </a:rPr>
              <a:t>Alternative</a:t>
            </a:r>
          </a:p>
        </p:txBody>
      </p:sp>
      <p:sp>
        <p:nvSpPr>
          <p:cNvPr id="52250" name="TextBox 26"/>
          <p:cNvSpPr txBox="1">
            <a:spLocks noChangeArrowheads="1"/>
          </p:cNvSpPr>
          <p:nvPr/>
        </p:nvSpPr>
        <p:spPr bwMode="auto">
          <a:xfrm>
            <a:off x="4911392" y="1196975"/>
            <a:ext cx="1475170" cy="830997"/>
          </a:xfrm>
          <a:prstGeom prst="rect">
            <a:avLst/>
          </a:prstGeom>
          <a:solidFill>
            <a:srgbClr val="00B050"/>
          </a:solid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1600" b="1" dirty="0" smtClean="0">
                <a:latin typeface="Calibri" pitchFamily="34" charset="0"/>
                <a:cs typeface="Arial" charset="0"/>
              </a:rPr>
              <a:t>Sit in circle time and listen to the lesson</a:t>
            </a:r>
            <a:endParaRPr lang="en-US" sz="1600" b="1" dirty="0">
              <a:latin typeface="Calibri" pitchFamily="34" charset="0"/>
              <a:cs typeface="Arial" charset="0"/>
            </a:endParaRPr>
          </a:p>
        </p:txBody>
      </p:sp>
      <p:sp>
        <p:nvSpPr>
          <p:cNvPr id="52251" name="TextBox 27"/>
          <p:cNvSpPr txBox="1">
            <a:spLocks noChangeArrowheads="1"/>
          </p:cNvSpPr>
          <p:nvPr/>
        </p:nvSpPr>
        <p:spPr bwMode="auto">
          <a:xfrm>
            <a:off x="7304088" y="1219200"/>
            <a:ext cx="8028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solidFill>
                  <a:schemeClr val="bg1"/>
                </a:solidFill>
                <a:latin typeface="Calibri" pitchFamily="34" charset="0"/>
                <a:cs typeface="Arial" charset="0"/>
              </a:rPr>
              <a:t>third</a:t>
            </a:r>
          </a:p>
        </p:txBody>
      </p:sp>
      <p:sp>
        <p:nvSpPr>
          <p:cNvPr id="52252" name="TextBox 28"/>
          <p:cNvSpPr txBox="1">
            <a:spLocks noChangeArrowheads="1"/>
          </p:cNvSpPr>
          <p:nvPr/>
        </p:nvSpPr>
        <p:spPr bwMode="auto">
          <a:xfrm>
            <a:off x="2960688" y="3429000"/>
            <a:ext cx="9895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solidFill>
                  <a:schemeClr val="bg1"/>
                </a:solidFill>
                <a:latin typeface="Calibri" pitchFamily="34" charset="0"/>
                <a:cs typeface="Arial" charset="0"/>
              </a:rPr>
              <a:t>fourth</a:t>
            </a:r>
          </a:p>
        </p:txBody>
      </p:sp>
      <p:sp>
        <p:nvSpPr>
          <p:cNvPr id="52253" name="AutoShape 6"/>
          <p:cNvSpPr>
            <a:spLocks noChangeArrowheads="1"/>
          </p:cNvSpPr>
          <p:nvPr/>
        </p:nvSpPr>
        <p:spPr bwMode="auto">
          <a:xfrm rot="-5400000">
            <a:off x="2084388" y="17145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vert="eaVert" wrap="none" anchor="ctr"/>
          <a:lstStyle/>
          <a:p>
            <a:pPr eaLnBrk="1" hangingPunct="1"/>
            <a:endParaRPr lang="en-US">
              <a:latin typeface="Calibri" pitchFamily="34" charset="0"/>
              <a:cs typeface="Arial" charset="0"/>
            </a:endParaRPr>
          </a:p>
        </p:txBody>
      </p:sp>
    </p:spTree>
    <p:extLst>
      <p:ext uri="{BB962C8B-B14F-4D97-AF65-F5344CB8AC3E}">
        <p14:creationId xmlns:p14="http://schemas.microsoft.com/office/powerpoint/2010/main" val="3899684373"/>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6"/>
          <p:cNvSpPr>
            <a:spLocks noChangeArrowheads="1"/>
          </p:cNvSpPr>
          <p:nvPr/>
        </p:nvSpPr>
        <p:spPr bwMode="auto">
          <a:xfrm>
            <a:off x="8729663" y="3124200"/>
            <a:ext cx="304800" cy="381000"/>
          </a:xfrm>
          <a:prstGeom prst="rightArrow">
            <a:avLst>
              <a:gd name="adj1" fmla="val 50000"/>
              <a:gd name="adj2" fmla="val 25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15362" name="Footer Placeholder 1"/>
          <p:cNvSpPr txBox="1">
            <a:spLocks noGrp="1"/>
          </p:cNvSpPr>
          <p:nvPr/>
        </p:nvSpPr>
        <p:spPr>
          <a:xfrm>
            <a:off x="369888" y="6280150"/>
            <a:ext cx="2133600" cy="365125"/>
          </a:xfrm>
          <a:prstGeom prst="rect">
            <a:avLst/>
          </a:prstGeom>
          <a:noFill/>
        </p:spPr>
        <p:txBody>
          <a:bodyPr anchor="ctr"/>
          <a:lstStyle/>
          <a:p>
            <a:pPr eaLnBrk="1" fontAlgn="auto" hangingPunct="1">
              <a:spcBef>
                <a:spcPts val="0"/>
              </a:spcBef>
              <a:spcAft>
                <a:spcPts val="0"/>
              </a:spcAft>
              <a:defRPr/>
            </a:pPr>
            <a:r>
              <a:rPr lang="en-US" sz="1200">
                <a:solidFill>
                  <a:schemeClr val="tx1">
                    <a:tint val="75000"/>
                  </a:schemeClr>
                </a:solidFill>
                <a:latin typeface="+mn-lt"/>
              </a:rPr>
              <a:t>Advanced Behavior Management</a:t>
            </a:r>
          </a:p>
        </p:txBody>
      </p:sp>
      <p:sp>
        <p:nvSpPr>
          <p:cNvPr id="52228" name="Rectangle 2"/>
          <p:cNvSpPr>
            <a:spLocks noChangeArrowheads="1"/>
          </p:cNvSpPr>
          <p:nvPr/>
        </p:nvSpPr>
        <p:spPr bwMode="auto">
          <a:xfrm>
            <a:off x="369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29" name="Rectangle 3"/>
          <p:cNvSpPr>
            <a:spLocks noChangeArrowheads="1"/>
          </p:cNvSpPr>
          <p:nvPr/>
        </p:nvSpPr>
        <p:spPr bwMode="auto">
          <a:xfrm>
            <a:off x="2655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30" name="Rectangle 4"/>
          <p:cNvSpPr>
            <a:spLocks noChangeArrowheads="1"/>
          </p:cNvSpPr>
          <p:nvPr/>
        </p:nvSpPr>
        <p:spPr bwMode="auto">
          <a:xfrm>
            <a:off x="4865688" y="2362200"/>
            <a:ext cx="1600200" cy="2133600"/>
          </a:xfrm>
          <a:prstGeom prst="rect">
            <a:avLst/>
          </a:prstGeom>
          <a:noFill/>
          <a:ln w="9525">
            <a:solidFill>
              <a:schemeClr val="tx1"/>
            </a:solidFill>
            <a:miter lim="800000"/>
            <a:headEnd/>
            <a:tailEnd/>
          </a:ln>
        </p:spPr>
        <p:txBody>
          <a:bodyPr wrap="none" anchor="ctr"/>
          <a:lstStyle/>
          <a:p>
            <a:pPr eaLnBrk="1" hangingPunct="1"/>
            <a:r>
              <a:rPr lang="en-US" sz="2400" b="1">
                <a:latin typeface="Calibri" pitchFamily="34" charset="0"/>
                <a:cs typeface="Arial" charset="0"/>
              </a:rPr>
              <a:t>first</a:t>
            </a:r>
          </a:p>
        </p:txBody>
      </p:sp>
      <p:sp>
        <p:nvSpPr>
          <p:cNvPr id="52231" name="Rectangle 5"/>
          <p:cNvSpPr>
            <a:spLocks noChangeArrowheads="1"/>
          </p:cNvSpPr>
          <p:nvPr/>
        </p:nvSpPr>
        <p:spPr bwMode="auto">
          <a:xfrm>
            <a:off x="7075488" y="2362200"/>
            <a:ext cx="1600200" cy="2133600"/>
          </a:xfrm>
          <a:prstGeom prst="rect">
            <a:avLst/>
          </a:prstGeom>
          <a:noFill/>
          <a:ln w="9525">
            <a:solidFill>
              <a:schemeClr val="tx1"/>
            </a:solidFill>
            <a:miter lim="800000"/>
            <a:headEnd/>
            <a:tailEnd/>
          </a:ln>
        </p:spPr>
        <p:txBody>
          <a:bodyPr wrap="none" anchor="ctr"/>
          <a:lstStyle/>
          <a:p>
            <a:pPr eaLnBrk="1" hangingPunct="1"/>
            <a:r>
              <a:rPr lang="en-US" dirty="0">
                <a:latin typeface="Calibri" pitchFamily="34" charset="0"/>
                <a:cs typeface="Arial" charset="0"/>
              </a:rPr>
              <a:t> </a:t>
            </a:r>
            <a:r>
              <a:rPr lang="en-US" sz="2400" b="1" dirty="0">
                <a:solidFill>
                  <a:schemeClr val="bg1"/>
                </a:solidFill>
                <a:latin typeface="Calibri" pitchFamily="34" charset="0"/>
                <a:cs typeface="Arial" charset="0"/>
              </a:rPr>
              <a:t>fifth</a:t>
            </a:r>
          </a:p>
        </p:txBody>
      </p:sp>
      <p:sp>
        <p:nvSpPr>
          <p:cNvPr id="52232" name="AutoShape 6"/>
          <p:cNvSpPr>
            <a:spLocks noChangeArrowheads="1"/>
          </p:cNvSpPr>
          <p:nvPr/>
        </p:nvSpPr>
        <p:spPr bwMode="auto">
          <a:xfrm>
            <a:off x="21224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3" name="AutoShape 7"/>
          <p:cNvSpPr>
            <a:spLocks noChangeArrowheads="1"/>
          </p:cNvSpPr>
          <p:nvPr/>
        </p:nvSpPr>
        <p:spPr bwMode="auto">
          <a:xfrm>
            <a:off x="65420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4" name="AutoShape 8"/>
          <p:cNvSpPr>
            <a:spLocks noChangeArrowheads="1"/>
          </p:cNvSpPr>
          <p:nvPr/>
        </p:nvSpPr>
        <p:spPr bwMode="auto">
          <a:xfrm>
            <a:off x="43322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5" name="Text Box 9"/>
          <p:cNvSpPr txBox="1">
            <a:spLocks noChangeArrowheads="1"/>
          </p:cNvSpPr>
          <p:nvPr/>
        </p:nvSpPr>
        <p:spPr bwMode="auto">
          <a:xfrm>
            <a:off x="369888" y="2438400"/>
            <a:ext cx="220328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000" b="1" dirty="0">
                <a:solidFill>
                  <a:schemeClr val="bg1"/>
                </a:solidFill>
                <a:latin typeface="Calibri" pitchFamily="34" charset="0"/>
                <a:cs typeface="Arial" charset="0"/>
              </a:rPr>
              <a:t>Setting Events</a:t>
            </a:r>
          </a:p>
          <a:p>
            <a:pPr eaLnBrk="1" hangingPunct="1"/>
            <a:r>
              <a:rPr lang="en-US" b="1" dirty="0">
                <a:solidFill>
                  <a:schemeClr val="bg1"/>
                </a:solidFill>
                <a:latin typeface="Calibri" pitchFamily="34" charset="0"/>
                <a:cs typeface="Arial" charset="0"/>
              </a:rPr>
              <a:t>Must be </a:t>
            </a:r>
            <a:endParaRPr lang="en-US" b="1" dirty="0" smtClean="0">
              <a:solidFill>
                <a:schemeClr val="bg1"/>
              </a:solidFill>
              <a:latin typeface="Calibri" pitchFamily="34" charset="0"/>
              <a:cs typeface="Arial" charset="0"/>
            </a:endParaRPr>
          </a:p>
          <a:p>
            <a:pPr eaLnBrk="1" hangingPunct="1"/>
            <a:r>
              <a:rPr lang="en-US" b="1" dirty="0" smtClean="0">
                <a:solidFill>
                  <a:schemeClr val="bg1"/>
                </a:solidFill>
                <a:latin typeface="Calibri" pitchFamily="34" charset="0"/>
                <a:cs typeface="Arial" charset="0"/>
              </a:rPr>
              <a:t>periodic</a:t>
            </a:r>
            <a:r>
              <a:rPr lang="en-US" b="1" dirty="0">
                <a:solidFill>
                  <a:schemeClr val="bg1"/>
                </a:solidFill>
                <a:latin typeface="Calibri" pitchFamily="34" charset="0"/>
                <a:cs typeface="Arial" charset="0"/>
              </a:rPr>
              <a:t>,</a:t>
            </a:r>
          </a:p>
          <a:p>
            <a:pPr eaLnBrk="1" hangingPunct="1"/>
            <a:r>
              <a:rPr lang="en-US" b="1" dirty="0">
                <a:solidFill>
                  <a:schemeClr val="bg1"/>
                </a:solidFill>
                <a:latin typeface="Calibri" pitchFamily="34" charset="0"/>
                <a:cs typeface="Arial" charset="0"/>
              </a:rPr>
              <a:t>Not </a:t>
            </a:r>
            <a:r>
              <a:rPr lang="en-US" b="1" dirty="0" smtClean="0">
                <a:solidFill>
                  <a:schemeClr val="bg1"/>
                </a:solidFill>
                <a:latin typeface="Calibri" pitchFamily="34" charset="0"/>
                <a:cs typeface="Arial" charset="0"/>
              </a:rPr>
              <a:t>continuous</a:t>
            </a:r>
            <a:r>
              <a:rPr lang="en-US" b="1" dirty="0">
                <a:solidFill>
                  <a:schemeClr val="bg1"/>
                </a:solidFill>
                <a:latin typeface="Calibri" pitchFamily="34" charset="0"/>
                <a:cs typeface="Arial" charset="0"/>
              </a:rPr>
              <a:t>!</a:t>
            </a:r>
          </a:p>
          <a:p>
            <a:pPr eaLnBrk="1" hangingPunct="1"/>
            <a:endParaRPr lang="en-US" sz="1400" dirty="0" smtClean="0">
              <a:latin typeface="Calibri" pitchFamily="34" charset="0"/>
              <a:cs typeface="Arial" charset="0"/>
            </a:endParaRPr>
          </a:p>
          <a:p>
            <a:pPr eaLnBrk="1" hangingPunct="1"/>
            <a:r>
              <a:rPr lang="en-US" sz="2400" b="1" dirty="0" smtClean="0">
                <a:solidFill>
                  <a:schemeClr val="bg1"/>
                </a:solidFill>
                <a:latin typeface="Calibri" pitchFamily="34" charset="0"/>
                <a:cs typeface="Arial" charset="0"/>
              </a:rPr>
              <a:t>sixth</a:t>
            </a:r>
            <a:endParaRPr lang="en-US" sz="2400" b="1" dirty="0">
              <a:solidFill>
                <a:schemeClr val="bg1"/>
              </a:solidFill>
              <a:latin typeface="Calibri" pitchFamily="34" charset="0"/>
              <a:cs typeface="Arial" charset="0"/>
            </a:endParaRPr>
          </a:p>
        </p:txBody>
      </p:sp>
      <p:sp>
        <p:nvSpPr>
          <p:cNvPr id="52236" name="Text Box 10"/>
          <p:cNvSpPr txBox="1">
            <a:spLocks noChangeArrowheads="1"/>
          </p:cNvSpPr>
          <p:nvPr/>
        </p:nvSpPr>
        <p:spPr bwMode="auto">
          <a:xfrm>
            <a:off x="2574814" y="2438400"/>
            <a:ext cx="17893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400" b="1" dirty="0">
                <a:solidFill>
                  <a:schemeClr val="bg1"/>
                </a:solidFill>
                <a:latin typeface="Calibri" pitchFamily="34" charset="0"/>
                <a:cs typeface="Arial" charset="0"/>
              </a:rPr>
              <a:t>Triggering</a:t>
            </a:r>
          </a:p>
          <a:p>
            <a:pPr algn="ctr" eaLnBrk="1" hangingPunct="1"/>
            <a:r>
              <a:rPr lang="en-US" sz="2400" b="1" dirty="0">
                <a:solidFill>
                  <a:schemeClr val="bg1"/>
                </a:solidFill>
                <a:latin typeface="Calibri" pitchFamily="34" charset="0"/>
                <a:cs typeface="Arial" charset="0"/>
              </a:rPr>
              <a:t>Antecedents</a:t>
            </a:r>
          </a:p>
        </p:txBody>
      </p:sp>
      <p:sp>
        <p:nvSpPr>
          <p:cNvPr id="52237" name="Text Box 11"/>
          <p:cNvSpPr txBox="1">
            <a:spLocks noChangeArrowheads="1"/>
          </p:cNvSpPr>
          <p:nvPr/>
        </p:nvSpPr>
        <p:spPr bwMode="auto">
          <a:xfrm>
            <a:off x="7039268" y="2411413"/>
            <a:ext cx="17123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solidFill>
                  <a:schemeClr val="bg1"/>
                </a:solidFill>
                <a:latin typeface="Calibri" pitchFamily="34" charset="0"/>
                <a:cs typeface="Arial" charset="0"/>
              </a:rPr>
              <a:t>Maintaining</a:t>
            </a:r>
          </a:p>
          <a:p>
            <a:pPr algn="ctr" eaLnBrk="1" hangingPunct="1"/>
            <a:r>
              <a:rPr lang="en-US" sz="2000" b="1" dirty="0">
                <a:solidFill>
                  <a:schemeClr val="bg1"/>
                </a:solidFill>
                <a:latin typeface="Calibri" pitchFamily="34" charset="0"/>
                <a:cs typeface="Arial" charset="0"/>
              </a:rPr>
              <a:t>Consequences</a:t>
            </a:r>
          </a:p>
        </p:txBody>
      </p:sp>
      <p:sp>
        <p:nvSpPr>
          <p:cNvPr id="52238" name="Text Box 12"/>
          <p:cNvSpPr txBox="1">
            <a:spLocks noChangeArrowheads="1"/>
          </p:cNvSpPr>
          <p:nvPr/>
        </p:nvSpPr>
        <p:spPr bwMode="auto">
          <a:xfrm>
            <a:off x="5176838" y="2411413"/>
            <a:ext cx="1028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b="1">
                <a:latin typeface="Calibri" pitchFamily="34" charset="0"/>
                <a:cs typeface="Arial" charset="0"/>
              </a:rPr>
              <a:t>Problem</a:t>
            </a:r>
          </a:p>
          <a:p>
            <a:pPr algn="ctr" eaLnBrk="1" hangingPunct="1"/>
            <a:r>
              <a:rPr lang="en-US" b="1">
                <a:latin typeface="Calibri" pitchFamily="34" charset="0"/>
                <a:cs typeface="Arial" charset="0"/>
              </a:rPr>
              <a:t>Behavior</a:t>
            </a:r>
          </a:p>
        </p:txBody>
      </p:sp>
      <p:sp>
        <p:nvSpPr>
          <p:cNvPr id="52239" name="Rectangle 13"/>
          <p:cNvSpPr>
            <a:spLocks noChangeArrowheads="1"/>
          </p:cNvSpPr>
          <p:nvPr/>
        </p:nvSpPr>
        <p:spPr bwMode="auto">
          <a:xfrm>
            <a:off x="48656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0" name="Text Box 14"/>
          <p:cNvSpPr txBox="1">
            <a:spLocks noChangeArrowheads="1"/>
          </p:cNvSpPr>
          <p:nvPr/>
        </p:nvSpPr>
        <p:spPr bwMode="auto">
          <a:xfrm>
            <a:off x="5005682" y="304800"/>
            <a:ext cx="13710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Desired</a:t>
            </a:r>
          </a:p>
          <a:p>
            <a:pPr algn="ctr" eaLnBrk="1" hangingPunct="1"/>
            <a:r>
              <a:rPr lang="en-US" sz="2000" b="1" dirty="0">
                <a:latin typeface="Calibri" pitchFamily="34" charset="0"/>
                <a:cs typeface="Arial" charset="0"/>
              </a:rPr>
              <a:t>Alternative</a:t>
            </a:r>
          </a:p>
        </p:txBody>
      </p:sp>
      <p:sp>
        <p:nvSpPr>
          <p:cNvPr id="52241" name="Rectangle 15"/>
          <p:cNvSpPr>
            <a:spLocks noChangeArrowheads="1"/>
          </p:cNvSpPr>
          <p:nvPr/>
        </p:nvSpPr>
        <p:spPr bwMode="auto">
          <a:xfrm>
            <a:off x="70754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2" name="Text Box 16"/>
          <p:cNvSpPr txBox="1">
            <a:spLocks noChangeArrowheads="1"/>
          </p:cNvSpPr>
          <p:nvPr/>
        </p:nvSpPr>
        <p:spPr bwMode="auto">
          <a:xfrm>
            <a:off x="7096120" y="304800"/>
            <a:ext cx="1579568" cy="984885"/>
          </a:xfrm>
          <a:prstGeom prst="rect">
            <a:avLst/>
          </a:prstGeom>
          <a:solidFill>
            <a:srgbClr val="FF0000"/>
          </a:solid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smtClean="0">
                <a:solidFill>
                  <a:schemeClr val="bg1"/>
                </a:solidFill>
                <a:latin typeface="Calibri" pitchFamily="34" charset="0"/>
                <a:cs typeface="Arial" charset="0"/>
              </a:rPr>
              <a:t>Typical</a:t>
            </a:r>
          </a:p>
          <a:p>
            <a:pPr algn="ctr" eaLnBrk="1" hangingPunct="1"/>
            <a:r>
              <a:rPr lang="en-US" b="1" dirty="0" smtClean="0">
                <a:solidFill>
                  <a:schemeClr val="bg1"/>
                </a:solidFill>
                <a:latin typeface="Calibri" pitchFamily="34" charset="0"/>
                <a:cs typeface="Arial" charset="0"/>
              </a:rPr>
              <a:t>Consequence</a:t>
            </a:r>
          </a:p>
          <a:p>
            <a:pPr algn="ctr" eaLnBrk="1" hangingPunct="1"/>
            <a:endParaRPr lang="en-US" sz="2000" b="1" dirty="0">
              <a:solidFill>
                <a:schemeClr val="bg1"/>
              </a:solidFill>
              <a:latin typeface="Calibri" pitchFamily="34" charset="0"/>
              <a:cs typeface="Arial" charset="0"/>
            </a:endParaRPr>
          </a:p>
        </p:txBody>
      </p:sp>
      <p:sp>
        <p:nvSpPr>
          <p:cNvPr id="52243" name="AutoShape 17"/>
          <p:cNvSpPr>
            <a:spLocks noChangeArrowheads="1"/>
          </p:cNvSpPr>
          <p:nvPr/>
        </p:nvSpPr>
        <p:spPr bwMode="auto">
          <a:xfrm>
            <a:off x="6542088" y="9906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4" name="AutoShape 18"/>
          <p:cNvSpPr>
            <a:spLocks noChangeArrowheads="1"/>
          </p:cNvSpPr>
          <p:nvPr/>
        </p:nvSpPr>
        <p:spPr bwMode="auto">
          <a:xfrm rot="2251036">
            <a:off x="3875088" y="48768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5" name="AutoShape 19"/>
          <p:cNvSpPr>
            <a:spLocks noChangeArrowheads="1"/>
          </p:cNvSpPr>
          <p:nvPr/>
        </p:nvSpPr>
        <p:spPr bwMode="auto">
          <a:xfrm rot="-2027260">
            <a:off x="6618288" y="49530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6" name="AutoShape 20"/>
          <p:cNvSpPr>
            <a:spLocks noChangeArrowheads="1"/>
          </p:cNvSpPr>
          <p:nvPr/>
        </p:nvSpPr>
        <p:spPr bwMode="auto">
          <a:xfrm rot="-2027260">
            <a:off x="3798888" y="16764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7" name="Text Box 21"/>
          <p:cNvSpPr txBox="1">
            <a:spLocks noChangeArrowheads="1"/>
          </p:cNvSpPr>
          <p:nvPr/>
        </p:nvSpPr>
        <p:spPr bwMode="auto">
          <a:xfrm>
            <a:off x="369888" y="566738"/>
            <a:ext cx="45415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Trebuchet MS" pitchFamily="34" charset="0"/>
                <a:cs typeface="Arial" charset="0"/>
              </a:rPr>
              <a:t>Summary Statement</a:t>
            </a:r>
          </a:p>
          <a:p>
            <a:pPr eaLnBrk="1" hangingPunct="1"/>
            <a:r>
              <a:rPr lang="en-US" sz="2400" b="1" dirty="0">
                <a:latin typeface="Trebuchet MS" pitchFamily="34" charset="0"/>
                <a:cs typeface="Arial" charset="0"/>
              </a:rPr>
              <a:t>Order of  Team Discussion </a:t>
            </a:r>
          </a:p>
        </p:txBody>
      </p:sp>
      <p:sp>
        <p:nvSpPr>
          <p:cNvPr id="52248" name="Rectangle 25"/>
          <p:cNvSpPr>
            <a:spLocks noChangeArrowheads="1"/>
          </p:cNvSpPr>
          <p:nvPr/>
        </p:nvSpPr>
        <p:spPr bwMode="auto">
          <a:xfrm>
            <a:off x="4865688" y="4648200"/>
            <a:ext cx="1600200" cy="1981200"/>
          </a:xfrm>
          <a:prstGeom prst="rect">
            <a:avLst/>
          </a:prstGeom>
          <a:noFill/>
          <a:ln w="9525">
            <a:solidFill>
              <a:schemeClr val="tx1"/>
            </a:solidFill>
            <a:miter lim="800000"/>
            <a:headEnd/>
            <a:tailEnd/>
          </a:ln>
        </p:spPr>
        <p:txBody>
          <a:bodyPr wrap="none" anchor="ctr"/>
          <a:lstStyle/>
          <a:p>
            <a:pPr eaLnBrk="1" hangingPunct="1"/>
            <a:r>
              <a:rPr lang="en-US" sz="2400" b="1" dirty="0">
                <a:solidFill>
                  <a:schemeClr val="bg1"/>
                </a:solidFill>
                <a:latin typeface="Calibri" pitchFamily="34" charset="0"/>
                <a:cs typeface="Arial" charset="0"/>
              </a:rPr>
              <a:t>seventh</a:t>
            </a:r>
          </a:p>
        </p:txBody>
      </p:sp>
      <p:sp>
        <p:nvSpPr>
          <p:cNvPr id="52249" name="Text Box 26"/>
          <p:cNvSpPr txBox="1">
            <a:spLocks noChangeArrowheads="1"/>
          </p:cNvSpPr>
          <p:nvPr/>
        </p:nvSpPr>
        <p:spPr bwMode="auto">
          <a:xfrm>
            <a:off x="5001711" y="4697413"/>
            <a:ext cx="1371016" cy="70788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solidFill>
                  <a:schemeClr val="bg1"/>
                </a:solidFill>
                <a:latin typeface="Calibri" pitchFamily="34" charset="0"/>
                <a:cs typeface="Arial" charset="0"/>
              </a:rPr>
              <a:t>Acceptable</a:t>
            </a:r>
          </a:p>
          <a:p>
            <a:pPr algn="ctr" eaLnBrk="1" hangingPunct="1"/>
            <a:r>
              <a:rPr lang="en-US" sz="2000" b="1" dirty="0">
                <a:solidFill>
                  <a:schemeClr val="bg1"/>
                </a:solidFill>
                <a:latin typeface="Calibri" pitchFamily="34" charset="0"/>
                <a:cs typeface="Arial" charset="0"/>
              </a:rPr>
              <a:t>Alternative</a:t>
            </a:r>
          </a:p>
        </p:txBody>
      </p:sp>
      <p:sp>
        <p:nvSpPr>
          <p:cNvPr id="52250" name="TextBox 26"/>
          <p:cNvSpPr txBox="1">
            <a:spLocks noChangeArrowheads="1"/>
          </p:cNvSpPr>
          <p:nvPr/>
        </p:nvSpPr>
        <p:spPr bwMode="auto">
          <a:xfrm>
            <a:off x="5278438" y="1196975"/>
            <a:ext cx="10856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Calibri" pitchFamily="34" charset="0"/>
                <a:cs typeface="Arial" charset="0"/>
              </a:rPr>
              <a:t>second</a:t>
            </a:r>
          </a:p>
        </p:txBody>
      </p:sp>
      <p:sp>
        <p:nvSpPr>
          <p:cNvPr id="52251" name="TextBox 27"/>
          <p:cNvSpPr txBox="1">
            <a:spLocks noChangeArrowheads="1"/>
          </p:cNvSpPr>
          <p:nvPr/>
        </p:nvSpPr>
        <p:spPr bwMode="auto">
          <a:xfrm>
            <a:off x="7096120" y="1219200"/>
            <a:ext cx="1579568" cy="830997"/>
          </a:xfrm>
          <a:prstGeom prst="rect">
            <a:avLst/>
          </a:prstGeom>
          <a:solidFill>
            <a:srgbClr val="FF0000"/>
          </a:solid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smtClean="0">
                <a:solidFill>
                  <a:schemeClr val="bg1"/>
                </a:solidFill>
                <a:latin typeface="Calibri" pitchFamily="34" charset="0"/>
                <a:cs typeface="Arial" charset="0"/>
              </a:rPr>
              <a:t>Third</a:t>
            </a:r>
          </a:p>
          <a:p>
            <a:pPr eaLnBrk="1" hangingPunct="1"/>
            <a:endParaRPr lang="en-US" sz="2400" b="1" dirty="0">
              <a:solidFill>
                <a:schemeClr val="bg1"/>
              </a:solidFill>
              <a:latin typeface="Calibri" pitchFamily="34" charset="0"/>
              <a:cs typeface="Arial" charset="0"/>
            </a:endParaRPr>
          </a:p>
        </p:txBody>
      </p:sp>
      <p:sp>
        <p:nvSpPr>
          <p:cNvPr id="52252" name="TextBox 28"/>
          <p:cNvSpPr txBox="1">
            <a:spLocks noChangeArrowheads="1"/>
          </p:cNvSpPr>
          <p:nvPr/>
        </p:nvSpPr>
        <p:spPr bwMode="auto">
          <a:xfrm>
            <a:off x="2960688" y="3429000"/>
            <a:ext cx="9895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solidFill>
                  <a:schemeClr val="bg1"/>
                </a:solidFill>
                <a:latin typeface="Calibri" pitchFamily="34" charset="0"/>
                <a:cs typeface="Arial" charset="0"/>
              </a:rPr>
              <a:t>fourth</a:t>
            </a:r>
          </a:p>
        </p:txBody>
      </p:sp>
      <p:sp>
        <p:nvSpPr>
          <p:cNvPr id="52253" name="AutoShape 6"/>
          <p:cNvSpPr>
            <a:spLocks noChangeArrowheads="1"/>
          </p:cNvSpPr>
          <p:nvPr/>
        </p:nvSpPr>
        <p:spPr bwMode="auto">
          <a:xfrm rot="-5400000">
            <a:off x="2084388" y="17145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vert="eaVert" wrap="none" anchor="ctr"/>
          <a:lstStyle/>
          <a:p>
            <a:pPr eaLnBrk="1" hangingPunct="1"/>
            <a:endParaRPr lang="en-US">
              <a:latin typeface="Calibri" pitchFamily="34" charset="0"/>
              <a:cs typeface="Arial" charset="0"/>
            </a:endParaRPr>
          </a:p>
        </p:txBody>
      </p:sp>
    </p:spTree>
    <p:extLst>
      <p:ext uri="{BB962C8B-B14F-4D97-AF65-F5344CB8AC3E}">
        <p14:creationId xmlns:p14="http://schemas.microsoft.com/office/powerpoint/2010/main" val="650527682"/>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Typical Consequence for #2</a:t>
            </a:r>
            <a:endParaRPr lang="en-US" dirty="0"/>
          </a:p>
        </p:txBody>
      </p:sp>
      <p:sp>
        <p:nvSpPr>
          <p:cNvPr id="3" name="Content Placeholder 2"/>
          <p:cNvSpPr>
            <a:spLocks noGrp="1"/>
          </p:cNvSpPr>
          <p:nvPr>
            <p:ph idx="1"/>
          </p:nvPr>
        </p:nvSpPr>
        <p:spPr/>
        <p:txBody>
          <a:bodyPr>
            <a:normAutofit/>
          </a:bodyPr>
          <a:lstStyle/>
          <a:p>
            <a:r>
              <a:rPr lang="en-US" sz="3600" dirty="0" smtClean="0"/>
              <a:t>What happens when the student or all the other students exhibit the desired behavior written in #2?</a:t>
            </a:r>
            <a:endParaRPr lang="en-US" sz="3600" dirty="0"/>
          </a:p>
        </p:txBody>
      </p:sp>
    </p:spTree>
    <p:extLst>
      <p:ext uri="{BB962C8B-B14F-4D97-AF65-F5344CB8AC3E}">
        <p14:creationId xmlns:p14="http://schemas.microsoft.com/office/powerpoint/2010/main" val="36551944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for #3	</a:t>
            </a:r>
            <a:endParaRPr lang="en-US" dirty="0"/>
          </a:p>
        </p:txBody>
      </p:sp>
      <p:sp>
        <p:nvSpPr>
          <p:cNvPr id="3" name="Content Placeholder 2"/>
          <p:cNvSpPr>
            <a:spLocks noGrp="1"/>
          </p:cNvSpPr>
          <p:nvPr>
            <p:ph idx="1"/>
          </p:nvPr>
        </p:nvSpPr>
        <p:spPr>
          <a:xfrm>
            <a:off x="457200" y="1807361"/>
            <a:ext cx="8381999" cy="4051437"/>
          </a:xfrm>
        </p:spPr>
        <p:txBody>
          <a:bodyPr/>
          <a:lstStyle/>
          <a:p>
            <a:r>
              <a:rPr lang="en-US" sz="2400" dirty="0" smtClean="0"/>
              <a:t>Students are allowed access to the computer</a:t>
            </a:r>
          </a:p>
          <a:p>
            <a:r>
              <a:rPr lang="en-US" sz="2400" dirty="0" smtClean="0"/>
              <a:t>Students learn the material</a:t>
            </a:r>
          </a:p>
          <a:p>
            <a:r>
              <a:rPr lang="en-US" sz="2400" dirty="0" smtClean="0"/>
              <a:t>Students are able to move on to the next lesson in the book</a:t>
            </a:r>
          </a:p>
          <a:p>
            <a:r>
              <a:rPr lang="en-US" sz="2400" dirty="0" smtClean="0"/>
              <a:t>Students are able to stay in the classroom and participate in class</a:t>
            </a:r>
          </a:p>
          <a:p>
            <a:r>
              <a:rPr lang="en-US" sz="2400" dirty="0" smtClean="0"/>
              <a:t>Students are able to play on the playground</a:t>
            </a:r>
          </a:p>
          <a:p>
            <a:r>
              <a:rPr lang="en-US" sz="2400" dirty="0" smtClean="0"/>
              <a:t>Students are able to sit where they want at lunch</a:t>
            </a:r>
            <a:endParaRPr lang="en-US" sz="2400" dirty="0"/>
          </a:p>
        </p:txBody>
      </p:sp>
    </p:spTree>
    <p:extLst>
      <p:ext uri="{BB962C8B-B14F-4D97-AF65-F5344CB8AC3E}">
        <p14:creationId xmlns:p14="http://schemas.microsoft.com/office/powerpoint/2010/main" val="792226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6"/>
          <p:cNvSpPr>
            <a:spLocks noChangeArrowheads="1"/>
          </p:cNvSpPr>
          <p:nvPr/>
        </p:nvSpPr>
        <p:spPr bwMode="auto">
          <a:xfrm>
            <a:off x="8729663" y="3124200"/>
            <a:ext cx="304800" cy="381000"/>
          </a:xfrm>
          <a:prstGeom prst="rightArrow">
            <a:avLst>
              <a:gd name="adj1" fmla="val 50000"/>
              <a:gd name="adj2" fmla="val 25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15362" name="Footer Placeholder 1"/>
          <p:cNvSpPr txBox="1">
            <a:spLocks noGrp="1"/>
          </p:cNvSpPr>
          <p:nvPr/>
        </p:nvSpPr>
        <p:spPr>
          <a:xfrm>
            <a:off x="369888" y="6280150"/>
            <a:ext cx="2133600" cy="365125"/>
          </a:xfrm>
          <a:prstGeom prst="rect">
            <a:avLst/>
          </a:prstGeom>
          <a:noFill/>
        </p:spPr>
        <p:txBody>
          <a:bodyPr anchor="ctr"/>
          <a:lstStyle/>
          <a:p>
            <a:pPr eaLnBrk="1" fontAlgn="auto" hangingPunct="1">
              <a:spcBef>
                <a:spcPts val="0"/>
              </a:spcBef>
              <a:spcAft>
                <a:spcPts val="0"/>
              </a:spcAft>
              <a:defRPr/>
            </a:pPr>
            <a:r>
              <a:rPr lang="en-US" sz="1200">
                <a:solidFill>
                  <a:schemeClr val="tx1">
                    <a:tint val="75000"/>
                  </a:schemeClr>
                </a:solidFill>
                <a:latin typeface="+mn-lt"/>
              </a:rPr>
              <a:t>Advanced Behavior Management</a:t>
            </a:r>
          </a:p>
        </p:txBody>
      </p:sp>
      <p:sp>
        <p:nvSpPr>
          <p:cNvPr id="52228" name="Rectangle 2"/>
          <p:cNvSpPr>
            <a:spLocks noChangeArrowheads="1"/>
          </p:cNvSpPr>
          <p:nvPr/>
        </p:nvSpPr>
        <p:spPr bwMode="auto">
          <a:xfrm>
            <a:off x="369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29" name="Rectangle 3"/>
          <p:cNvSpPr>
            <a:spLocks noChangeArrowheads="1"/>
          </p:cNvSpPr>
          <p:nvPr/>
        </p:nvSpPr>
        <p:spPr bwMode="auto">
          <a:xfrm>
            <a:off x="2655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30" name="Rectangle 4"/>
          <p:cNvSpPr>
            <a:spLocks noChangeArrowheads="1"/>
          </p:cNvSpPr>
          <p:nvPr/>
        </p:nvSpPr>
        <p:spPr bwMode="auto">
          <a:xfrm>
            <a:off x="4865688" y="2362200"/>
            <a:ext cx="1600200" cy="2133600"/>
          </a:xfrm>
          <a:prstGeom prst="rect">
            <a:avLst/>
          </a:prstGeom>
          <a:noFill/>
          <a:ln w="9525">
            <a:solidFill>
              <a:schemeClr val="tx1"/>
            </a:solidFill>
            <a:miter lim="800000"/>
            <a:headEnd/>
            <a:tailEnd/>
          </a:ln>
        </p:spPr>
        <p:txBody>
          <a:bodyPr wrap="none" anchor="ctr"/>
          <a:lstStyle/>
          <a:p>
            <a:pPr eaLnBrk="1" hangingPunct="1"/>
            <a:r>
              <a:rPr lang="en-US" sz="2400" b="1">
                <a:latin typeface="Calibri" pitchFamily="34" charset="0"/>
                <a:cs typeface="Arial" charset="0"/>
              </a:rPr>
              <a:t>first</a:t>
            </a:r>
          </a:p>
        </p:txBody>
      </p:sp>
      <p:sp>
        <p:nvSpPr>
          <p:cNvPr id="52231" name="Rectangle 5"/>
          <p:cNvSpPr>
            <a:spLocks noChangeArrowheads="1"/>
          </p:cNvSpPr>
          <p:nvPr/>
        </p:nvSpPr>
        <p:spPr bwMode="auto">
          <a:xfrm>
            <a:off x="7075488" y="2362200"/>
            <a:ext cx="1600200" cy="2133600"/>
          </a:xfrm>
          <a:prstGeom prst="rect">
            <a:avLst/>
          </a:prstGeom>
          <a:noFill/>
          <a:ln w="9525">
            <a:solidFill>
              <a:schemeClr val="tx1"/>
            </a:solidFill>
            <a:miter lim="800000"/>
            <a:headEnd/>
            <a:tailEnd/>
          </a:ln>
        </p:spPr>
        <p:txBody>
          <a:bodyPr wrap="none" anchor="ctr"/>
          <a:lstStyle/>
          <a:p>
            <a:pPr eaLnBrk="1" hangingPunct="1"/>
            <a:r>
              <a:rPr lang="en-US" dirty="0">
                <a:latin typeface="Calibri" pitchFamily="34" charset="0"/>
                <a:cs typeface="Arial" charset="0"/>
              </a:rPr>
              <a:t> </a:t>
            </a:r>
            <a:r>
              <a:rPr lang="en-US" sz="2400" b="1" dirty="0">
                <a:solidFill>
                  <a:schemeClr val="bg1"/>
                </a:solidFill>
                <a:latin typeface="Calibri" pitchFamily="34" charset="0"/>
                <a:cs typeface="Arial" charset="0"/>
              </a:rPr>
              <a:t>fifth</a:t>
            </a:r>
          </a:p>
        </p:txBody>
      </p:sp>
      <p:sp>
        <p:nvSpPr>
          <p:cNvPr id="52232" name="AutoShape 6"/>
          <p:cNvSpPr>
            <a:spLocks noChangeArrowheads="1"/>
          </p:cNvSpPr>
          <p:nvPr/>
        </p:nvSpPr>
        <p:spPr bwMode="auto">
          <a:xfrm>
            <a:off x="21224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3" name="AutoShape 7"/>
          <p:cNvSpPr>
            <a:spLocks noChangeArrowheads="1"/>
          </p:cNvSpPr>
          <p:nvPr/>
        </p:nvSpPr>
        <p:spPr bwMode="auto">
          <a:xfrm>
            <a:off x="65420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4" name="AutoShape 8"/>
          <p:cNvSpPr>
            <a:spLocks noChangeArrowheads="1"/>
          </p:cNvSpPr>
          <p:nvPr/>
        </p:nvSpPr>
        <p:spPr bwMode="auto">
          <a:xfrm>
            <a:off x="43322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5" name="Text Box 9"/>
          <p:cNvSpPr txBox="1">
            <a:spLocks noChangeArrowheads="1"/>
          </p:cNvSpPr>
          <p:nvPr/>
        </p:nvSpPr>
        <p:spPr bwMode="auto">
          <a:xfrm>
            <a:off x="369888" y="2438400"/>
            <a:ext cx="220328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000" b="1" dirty="0">
                <a:solidFill>
                  <a:schemeClr val="bg1"/>
                </a:solidFill>
                <a:latin typeface="Calibri" pitchFamily="34" charset="0"/>
                <a:cs typeface="Arial" charset="0"/>
              </a:rPr>
              <a:t>Setting Events</a:t>
            </a:r>
          </a:p>
          <a:p>
            <a:pPr eaLnBrk="1" hangingPunct="1"/>
            <a:r>
              <a:rPr lang="en-US" b="1" dirty="0">
                <a:solidFill>
                  <a:schemeClr val="bg1"/>
                </a:solidFill>
                <a:latin typeface="Calibri" pitchFamily="34" charset="0"/>
                <a:cs typeface="Arial" charset="0"/>
              </a:rPr>
              <a:t>Must be </a:t>
            </a:r>
            <a:endParaRPr lang="en-US" b="1" dirty="0" smtClean="0">
              <a:solidFill>
                <a:schemeClr val="bg1"/>
              </a:solidFill>
              <a:latin typeface="Calibri" pitchFamily="34" charset="0"/>
              <a:cs typeface="Arial" charset="0"/>
            </a:endParaRPr>
          </a:p>
          <a:p>
            <a:pPr eaLnBrk="1" hangingPunct="1"/>
            <a:r>
              <a:rPr lang="en-US" b="1" dirty="0" smtClean="0">
                <a:solidFill>
                  <a:schemeClr val="bg1"/>
                </a:solidFill>
                <a:latin typeface="Calibri" pitchFamily="34" charset="0"/>
                <a:cs typeface="Arial" charset="0"/>
              </a:rPr>
              <a:t>periodic</a:t>
            </a:r>
            <a:r>
              <a:rPr lang="en-US" b="1" dirty="0">
                <a:solidFill>
                  <a:schemeClr val="bg1"/>
                </a:solidFill>
                <a:latin typeface="Calibri" pitchFamily="34" charset="0"/>
                <a:cs typeface="Arial" charset="0"/>
              </a:rPr>
              <a:t>,</a:t>
            </a:r>
          </a:p>
          <a:p>
            <a:pPr eaLnBrk="1" hangingPunct="1"/>
            <a:r>
              <a:rPr lang="en-US" b="1" dirty="0">
                <a:solidFill>
                  <a:schemeClr val="bg1"/>
                </a:solidFill>
                <a:latin typeface="Calibri" pitchFamily="34" charset="0"/>
                <a:cs typeface="Arial" charset="0"/>
              </a:rPr>
              <a:t>Not </a:t>
            </a:r>
            <a:r>
              <a:rPr lang="en-US" b="1" dirty="0" smtClean="0">
                <a:solidFill>
                  <a:schemeClr val="bg1"/>
                </a:solidFill>
                <a:latin typeface="Calibri" pitchFamily="34" charset="0"/>
                <a:cs typeface="Arial" charset="0"/>
              </a:rPr>
              <a:t>continuous</a:t>
            </a:r>
            <a:r>
              <a:rPr lang="en-US" b="1" dirty="0">
                <a:solidFill>
                  <a:schemeClr val="bg1"/>
                </a:solidFill>
                <a:latin typeface="Calibri" pitchFamily="34" charset="0"/>
                <a:cs typeface="Arial" charset="0"/>
              </a:rPr>
              <a:t>!</a:t>
            </a:r>
          </a:p>
          <a:p>
            <a:pPr eaLnBrk="1" hangingPunct="1"/>
            <a:endParaRPr lang="en-US" sz="1400" dirty="0" smtClean="0">
              <a:latin typeface="Calibri" pitchFamily="34" charset="0"/>
              <a:cs typeface="Arial" charset="0"/>
            </a:endParaRPr>
          </a:p>
          <a:p>
            <a:pPr eaLnBrk="1" hangingPunct="1"/>
            <a:r>
              <a:rPr lang="en-US" sz="2400" b="1" dirty="0" smtClean="0">
                <a:solidFill>
                  <a:schemeClr val="bg1"/>
                </a:solidFill>
                <a:latin typeface="Calibri" pitchFamily="34" charset="0"/>
                <a:cs typeface="Arial" charset="0"/>
              </a:rPr>
              <a:t>sixth</a:t>
            </a:r>
            <a:endParaRPr lang="en-US" sz="2400" b="1" dirty="0">
              <a:solidFill>
                <a:schemeClr val="bg1"/>
              </a:solidFill>
              <a:latin typeface="Calibri" pitchFamily="34" charset="0"/>
              <a:cs typeface="Arial" charset="0"/>
            </a:endParaRPr>
          </a:p>
        </p:txBody>
      </p:sp>
      <p:sp>
        <p:nvSpPr>
          <p:cNvPr id="52236" name="Text Box 10"/>
          <p:cNvSpPr txBox="1">
            <a:spLocks noChangeArrowheads="1"/>
          </p:cNvSpPr>
          <p:nvPr/>
        </p:nvSpPr>
        <p:spPr bwMode="auto">
          <a:xfrm>
            <a:off x="2574814" y="2438400"/>
            <a:ext cx="17893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400" b="1" dirty="0">
                <a:solidFill>
                  <a:schemeClr val="bg1"/>
                </a:solidFill>
                <a:latin typeface="Calibri" pitchFamily="34" charset="0"/>
                <a:cs typeface="Arial" charset="0"/>
              </a:rPr>
              <a:t>Triggering</a:t>
            </a:r>
          </a:p>
          <a:p>
            <a:pPr algn="ctr" eaLnBrk="1" hangingPunct="1"/>
            <a:r>
              <a:rPr lang="en-US" sz="2400" b="1" dirty="0">
                <a:solidFill>
                  <a:schemeClr val="bg1"/>
                </a:solidFill>
                <a:latin typeface="Calibri" pitchFamily="34" charset="0"/>
                <a:cs typeface="Arial" charset="0"/>
              </a:rPr>
              <a:t>Antecedents</a:t>
            </a:r>
          </a:p>
        </p:txBody>
      </p:sp>
      <p:sp>
        <p:nvSpPr>
          <p:cNvPr id="52237" name="Text Box 11"/>
          <p:cNvSpPr txBox="1">
            <a:spLocks noChangeArrowheads="1"/>
          </p:cNvSpPr>
          <p:nvPr/>
        </p:nvSpPr>
        <p:spPr bwMode="auto">
          <a:xfrm>
            <a:off x="7039268" y="2411413"/>
            <a:ext cx="17123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solidFill>
                  <a:schemeClr val="bg1"/>
                </a:solidFill>
                <a:latin typeface="Calibri" pitchFamily="34" charset="0"/>
                <a:cs typeface="Arial" charset="0"/>
              </a:rPr>
              <a:t>Maintaining</a:t>
            </a:r>
          </a:p>
          <a:p>
            <a:pPr algn="ctr" eaLnBrk="1" hangingPunct="1"/>
            <a:r>
              <a:rPr lang="en-US" sz="2000" b="1" dirty="0">
                <a:solidFill>
                  <a:schemeClr val="bg1"/>
                </a:solidFill>
                <a:latin typeface="Calibri" pitchFamily="34" charset="0"/>
                <a:cs typeface="Arial" charset="0"/>
              </a:rPr>
              <a:t>Consequences</a:t>
            </a:r>
          </a:p>
        </p:txBody>
      </p:sp>
      <p:sp>
        <p:nvSpPr>
          <p:cNvPr id="52238" name="Text Box 12"/>
          <p:cNvSpPr txBox="1">
            <a:spLocks noChangeArrowheads="1"/>
          </p:cNvSpPr>
          <p:nvPr/>
        </p:nvSpPr>
        <p:spPr bwMode="auto">
          <a:xfrm>
            <a:off x="5176838" y="2411413"/>
            <a:ext cx="1028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b="1">
                <a:latin typeface="Calibri" pitchFamily="34" charset="0"/>
                <a:cs typeface="Arial" charset="0"/>
              </a:rPr>
              <a:t>Problem</a:t>
            </a:r>
          </a:p>
          <a:p>
            <a:pPr algn="ctr" eaLnBrk="1" hangingPunct="1"/>
            <a:r>
              <a:rPr lang="en-US" b="1">
                <a:latin typeface="Calibri" pitchFamily="34" charset="0"/>
                <a:cs typeface="Arial" charset="0"/>
              </a:rPr>
              <a:t>Behavior</a:t>
            </a:r>
          </a:p>
        </p:txBody>
      </p:sp>
      <p:sp>
        <p:nvSpPr>
          <p:cNvPr id="52239" name="Rectangle 13"/>
          <p:cNvSpPr>
            <a:spLocks noChangeArrowheads="1"/>
          </p:cNvSpPr>
          <p:nvPr/>
        </p:nvSpPr>
        <p:spPr bwMode="auto">
          <a:xfrm>
            <a:off x="48656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0" name="Text Box 14"/>
          <p:cNvSpPr txBox="1">
            <a:spLocks noChangeArrowheads="1"/>
          </p:cNvSpPr>
          <p:nvPr/>
        </p:nvSpPr>
        <p:spPr bwMode="auto">
          <a:xfrm>
            <a:off x="5005682" y="304800"/>
            <a:ext cx="13710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Desired</a:t>
            </a:r>
          </a:p>
          <a:p>
            <a:pPr algn="ctr" eaLnBrk="1" hangingPunct="1"/>
            <a:r>
              <a:rPr lang="en-US" sz="2000" b="1" dirty="0">
                <a:latin typeface="Calibri" pitchFamily="34" charset="0"/>
                <a:cs typeface="Arial" charset="0"/>
              </a:rPr>
              <a:t>Alternative</a:t>
            </a:r>
          </a:p>
        </p:txBody>
      </p:sp>
      <p:sp>
        <p:nvSpPr>
          <p:cNvPr id="52241" name="Rectangle 15"/>
          <p:cNvSpPr>
            <a:spLocks noChangeArrowheads="1"/>
          </p:cNvSpPr>
          <p:nvPr/>
        </p:nvSpPr>
        <p:spPr bwMode="auto">
          <a:xfrm>
            <a:off x="70754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2" name="Text Box 16"/>
          <p:cNvSpPr txBox="1">
            <a:spLocks noChangeArrowheads="1"/>
          </p:cNvSpPr>
          <p:nvPr/>
        </p:nvSpPr>
        <p:spPr bwMode="auto">
          <a:xfrm>
            <a:off x="7096120" y="304800"/>
            <a:ext cx="1579568" cy="984885"/>
          </a:xfrm>
          <a:prstGeom prst="rect">
            <a:avLst/>
          </a:prstGeom>
          <a:solidFill>
            <a:srgbClr val="FF0000"/>
          </a:solid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smtClean="0">
                <a:solidFill>
                  <a:schemeClr val="bg1"/>
                </a:solidFill>
                <a:latin typeface="Calibri" pitchFamily="34" charset="0"/>
                <a:cs typeface="Arial" charset="0"/>
              </a:rPr>
              <a:t>3. Typical</a:t>
            </a:r>
          </a:p>
          <a:p>
            <a:pPr algn="ctr" eaLnBrk="1" hangingPunct="1"/>
            <a:r>
              <a:rPr lang="en-US" b="1" dirty="0" smtClean="0">
                <a:solidFill>
                  <a:schemeClr val="bg1"/>
                </a:solidFill>
                <a:latin typeface="Calibri" pitchFamily="34" charset="0"/>
                <a:cs typeface="Arial" charset="0"/>
              </a:rPr>
              <a:t>Consequence</a:t>
            </a:r>
          </a:p>
          <a:p>
            <a:pPr algn="ctr" eaLnBrk="1" hangingPunct="1"/>
            <a:endParaRPr lang="en-US" sz="2000" b="1" dirty="0">
              <a:solidFill>
                <a:schemeClr val="bg1"/>
              </a:solidFill>
              <a:latin typeface="Calibri" pitchFamily="34" charset="0"/>
              <a:cs typeface="Arial" charset="0"/>
            </a:endParaRPr>
          </a:p>
        </p:txBody>
      </p:sp>
      <p:sp>
        <p:nvSpPr>
          <p:cNvPr id="52243" name="AutoShape 17"/>
          <p:cNvSpPr>
            <a:spLocks noChangeArrowheads="1"/>
          </p:cNvSpPr>
          <p:nvPr/>
        </p:nvSpPr>
        <p:spPr bwMode="auto">
          <a:xfrm>
            <a:off x="6542088" y="9906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4" name="AutoShape 18"/>
          <p:cNvSpPr>
            <a:spLocks noChangeArrowheads="1"/>
          </p:cNvSpPr>
          <p:nvPr/>
        </p:nvSpPr>
        <p:spPr bwMode="auto">
          <a:xfrm rot="2251036">
            <a:off x="3875088" y="48768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5" name="AutoShape 19"/>
          <p:cNvSpPr>
            <a:spLocks noChangeArrowheads="1"/>
          </p:cNvSpPr>
          <p:nvPr/>
        </p:nvSpPr>
        <p:spPr bwMode="auto">
          <a:xfrm rot="-2027260">
            <a:off x="6618288" y="49530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6" name="AutoShape 20"/>
          <p:cNvSpPr>
            <a:spLocks noChangeArrowheads="1"/>
          </p:cNvSpPr>
          <p:nvPr/>
        </p:nvSpPr>
        <p:spPr bwMode="auto">
          <a:xfrm rot="-2027260">
            <a:off x="3798888" y="16764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7" name="Text Box 21"/>
          <p:cNvSpPr txBox="1">
            <a:spLocks noChangeArrowheads="1"/>
          </p:cNvSpPr>
          <p:nvPr/>
        </p:nvSpPr>
        <p:spPr bwMode="auto">
          <a:xfrm>
            <a:off x="369888" y="566738"/>
            <a:ext cx="45415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Trebuchet MS" pitchFamily="34" charset="0"/>
                <a:cs typeface="Arial" charset="0"/>
              </a:rPr>
              <a:t>Summary Statement</a:t>
            </a:r>
          </a:p>
          <a:p>
            <a:pPr eaLnBrk="1" hangingPunct="1"/>
            <a:r>
              <a:rPr lang="en-US" sz="2400" b="1" dirty="0">
                <a:latin typeface="Trebuchet MS" pitchFamily="34" charset="0"/>
                <a:cs typeface="Arial" charset="0"/>
              </a:rPr>
              <a:t>Order of  Team Discussion </a:t>
            </a:r>
          </a:p>
        </p:txBody>
      </p:sp>
      <p:sp>
        <p:nvSpPr>
          <p:cNvPr id="52248" name="Rectangle 25"/>
          <p:cNvSpPr>
            <a:spLocks noChangeArrowheads="1"/>
          </p:cNvSpPr>
          <p:nvPr/>
        </p:nvSpPr>
        <p:spPr bwMode="auto">
          <a:xfrm>
            <a:off x="4865688" y="4648200"/>
            <a:ext cx="1600200" cy="1981200"/>
          </a:xfrm>
          <a:prstGeom prst="rect">
            <a:avLst/>
          </a:prstGeom>
          <a:noFill/>
          <a:ln w="9525">
            <a:solidFill>
              <a:schemeClr val="tx1"/>
            </a:solidFill>
            <a:miter lim="800000"/>
            <a:headEnd/>
            <a:tailEnd/>
          </a:ln>
        </p:spPr>
        <p:txBody>
          <a:bodyPr wrap="none" anchor="ctr"/>
          <a:lstStyle/>
          <a:p>
            <a:pPr eaLnBrk="1" hangingPunct="1"/>
            <a:r>
              <a:rPr lang="en-US" sz="2400" b="1" dirty="0">
                <a:solidFill>
                  <a:schemeClr val="bg1"/>
                </a:solidFill>
                <a:latin typeface="Calibri" pitchFamily="34" charset="0"/>
                <a:cs typeface="Arial" charset="0"/>
              </a:rPr>
              <a:t>seventh</a:t>
            </a:r>
          </a:p>
        </p:txBody>
      </p:sp>
      <p:sp>
        <p:nvSpPr>
          <p:cNvPr id="52249" name="Text Box 26"/>
          <p:cNvSpPr txBox="1">
            <a:spLocks noChangeArrowheads="1"/>
          </p:cNvSpPr>
          <p:nvPr/>
        </p:nvSpPr>
        <p:spPr bwMode="auto">
          <a:xfrm>
            <a:off x="5001711" y="4697413"/>
            <a:ext cx="1371016" cy="70788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solidFill>
                  <a:schemeClr val="bg1"/>
                </a:solidFill>
                <a:latin typeface="Calibri" pitchFamily="34" charset="0"/>
                <a:cs typeface="Arial" charset="0"/>
              </a:rPr>
              <a:t>Acceptable</a:t>
            </a:r>
          </a:p>
          <a:p>
            <a:pPr algn="ctr" eaLnBrk="1" hangingPunct="1"/>
            <a:r>
              <a:rPr lang="en-US" sz="2000" b="1" dirty="0">
                <a:solidFill>
                  <a:schemeClr val="bg1"/>
                </a:solidFill>
                <a:latin typeface="Calibri" pitchFamily="34" charset="0"/>
                <a:cs typeface="Arial" charset="0"/>
              </a:rPr>
              <a:t>Alternative</a:t>
            </a:r>
          </a:p>
        </p:txBody>
      </p:sp>
      <p:sp>
        <p:nvSpPr>
          <p:cNvPr id="52250" name="TextBox 26"/>
          <p:cNvSpPr txBox="1">
            <a:spLocks noChangeArrowheads="1"/>
          </p:cNvSpPr>
          <p:nvPr/>
        </p:nvSpPr>
        <p:spPr bwMode="auto">
          <a:xfrm>
            <a:off x="5278438" y="1196975"/>
            <a:ext cx="10856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Calibri" pitchFamily="34" charset="0"/>
                <a:cs typeface="Arial" charset="0"/>
              </a:rPr>
              <a:t>second</a:t>
            </a:r>
          </a:p>
        </p:txBody>
      </p:sp>
      <p:sp>
        <p:nvSpPr>
          <p:cNvPr id="52251" name="TextBox 27"/>
          <p:cNvSpPr txBox="1">
            <a:spLocks noChangeArrowheads="1"/>
          </p:cNvSpPr>
          <p:nvPr/>
        </p:nvSpPr>
        <p:spPr bwMode="auto">
          <a:xfrm>
            <a:off x="7096119" y="1219200"/>
            <a:ext cx="1785943" cy="1200329"/>
          </a:xfrm>
          <a:prstGeom prst="rect">
            <a:avLst/>
          </a:prstGeom>
          <a:solidFill>
            <a:srgbClr val="00B050"/>
          </a:solid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1600" b="1" dirty="0" smtClean="0">
                <a:solidFill>
                  <a:schemeClr val="bg1"/>
                </a:solidFill>
                <a:latin typeface="Calibri" pitchFamily="34" charset="0"/>
                <a:cs typeface="Arial" charset="0"/>
              </a:rPr>
              <a:t>Learn the information the teacher is sharing verbal praise</a:t>
            </a:r>
            <a:r>
              <a:rPr lang="en-US" sz="2400" b="1" dirty="0" smtClean="0">
                <a:solidFill>
                  <a:schemeClr val="bg1"/>
                </a:solidFill>
                <a:latin typeface="Calibri" pitchFamily="34" charset="0"/>
                <a:cs typeface="Arial" charset="0"/>
              </a:rPr>
              <a:t> </a:t>
            </a:r>
            <a:endParaRPr lang="en-US" sz="2400" b="1" dirty="0">
              <a:solidFill>
                <a:schemeClr val="bg1"/>
              </a:solidFill>
              <a:latin typeface="Calibri" pitchFamily="34" charset="0"/>
              <a:cs typeface="Arial" charset="0"/>
            </a:endParaRPr>
          </a:p>
        </p:txBody>
      </p:sp>
      <p:sp>
        <p:nvSpPr>
          <p:cNvPr id="52252" name="TextBox 28"/>
          <p:cNvSpPr txBox="1">
            <a:spLocks noChangeArrowheads="1"/>
          </p:cNvSpPr>
          <p:nvPr/>
        </p:nvSpPr>
        <p:spPr bwMode="auto">
          <a:xfrm>
            <a:off x="2960688" y="3429000"/>
            <a:ext cx="9895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solidFill>
                  <a:schemeClr val="bg1"/>
                </a:solidFill>
                <a:latin typeface="Calibri" pitchFamily="34" charset="0"/>
                <a:cs typeface="Arial" charset="0"/>
              </a:rPr>
              <a:t>fourth</a:t>
            </a:r>
          </a:p>
        </p:txBody>
      </p:sp>
      <p:sp>
        <p:nvSpPr>
          <p:cNvPr id="52253" name="AutoShape 6"/>
          <p:cNvSpPr>
            <a:spLocks noChangeArrowheads="1"/>
          </p:cNvSpPr>
          <p:nvPr/>
        </p:nvSpPr>
        <p:spPr bwMode="auto">
          <a:xfrm rot="-5400000">
            <a:off x="2084388" y="17145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vert="eaVert" wrap="none" anchor="ctr"/>
          <a:lstStyle/>
          <a:p>
            <a:pPr eaLnBrk="1" hangingPunct="1"/>
            <a:endParaRPr lang="en-US">
              <a:latin typeface="Calibri" pitchFamily="34" charset="0"/>
              <a:cs typeface="Arial" charset="0"/>
            </a:endParaRPr>
          </a:p>
        </p:txBody>
      </p:sp>
    </p:spTree>
    <p:extLst>
      <p:ext uri="{BB962C8B-B14F-4D97-AF65-F5344CB8AC3E}">
        <p14:creationId xmlns:p14="http://schemas.microsoft.com/office/powerpoint/2010/main" val="622905142"/>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6"/>
          <p:cNvSpPr>
            <a:spLocks noChangeArrowheads="1"/>
          </p:cNvSpPr>
          <p:nvPr/>
        </p:nvSpPr>
        <p:spPr bwMode="auto">
          <a:xfrm>
            <a:off x="8729663" y="3124200"/>
            <a:ext cx="304800" cy="381000"/>
          </a:xfrm>
          <a:prstGeom prst="rightArrow">
            <a:avLst>
              <a:gd name="adj1" fmla="val 50000"/>
              <a:gd name="adj2" fmla="val 25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15362" name="Footer Placeholder 1"/>
          <p:cNvSpPr txBox="1">
            <a:spLocks noGrp="1"/>
          </p:cNvSpPr>
          <p:nvPr/>
        </p:nvSpPr>
        <p:spPr>
          <a:xfrm>
            <a:off x="369888" y="6280150"/>
            <a:ext cx="2133600" cy="365125"/>
          </a:xfrm>
          <a:prstGeom prst="rect">
            <a:avLst/>
          </a:prstGeom>
          <a:noFill/>
        </p:spPr>
        <p:txBody>
          <a:bodyPr anchor="ctr"/>
          <a:lstStyle/>
          <a:p>
            <a:pPr eaLnBrk="1" fontAlgn="auto" hangingPunct="1">
              <a:spcBef>
                <a:spcPts val="0"/>
              </a:spcBef>
              <a:spcAft>
                <a:spcPts val="0"/>
              </a:spcAft>
              <a:defRPr/>
            </a:pPr>
            <a:r>
              <a:rPr lang="en-US" sz="1200">
                <a:solidFill>
                  <a:schemeClr val="tx1">
                    <a:tint val="75000"/>
                  </a:schemeClr>
                </a:solidFill>
                <a:latin typeface="+mn-lt"/>
              </a:rPr>
              <a:t>Advanced Behavior Management</a:t>
            </a:r>
          </a:p>
        </p:txBody>
      </p:sp>
      <p:sp>
        <p:nvSpPr>
          <p:cNvPr id="52228" name="Rectangle 2"/>
          <p:cNvSpPr>
            <a:spLocks noChangeArrowheads="1"/>
          </p:cNvSpPr>
          <p:nvPr/>
        </p:nvSpPr>
        <p:spPr bwMode="auto">
          <a:xfrm>
            <a:off x="369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29" name="Rectangle 3"/>
          <p:cNvSpPr>
            <a:spLocks noChangeArrowheads="1"/>
          </p:cNvSpPr>
          <p:nvPr/>
        </p:nvSpPr>
        <p:spPr bwMode="auto">
          <a:xfrm>
            <a:off x="2655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30" name="Rectangle 4"/>
          <p:cNvSpPr>
            <a:spLocks noChangeArrowheads="1"/>
          </p:cNvSpPr>
          <p:nvPr/>
        </p:nvSpPr>
        <p:spPr bwMode="auto">
          <a:xfrm>
            <a:off x="4865688" y="2362200"/>
            <a:ext cx="1600200" cy="2133600"/>
          </a:xfrm>
          <a:prstGeom prst="rect">
            <a:avLst/>
          </a:prstGeom>
          <a:noFill/>
          <a:ln w="9525">
            <a:solidFill>
              <a:schemeClr val="tx1"/>
            </a:solidFill>
            <a:miter lim="800000"/>
            <a:headEnd/>
            <a:tailEnd/>
          </a:ln>
        </p:spPr>
        <p:txBody>
          <a:bodyPr wrap="none" anchor="ctr"/>
          <a:lstStyle/>
          <a:p>
            <a:pPr eaLnBrk="1" hangingPunct="1"/>
            <a:r>
              <a:rPr lang="en-US" sz="2400" b="1">
                <a:latin typeface="Calibri" pitchFamily="34" charset="0"/>
                <a:cs typeface="Arial" charset="0"/>
              </a:rPr>
              <a:t>first</a:t>
            </a:r>
          </a:p>
        </p:txBody>
      </p:sp>
      <p:sp>
        <p:nvSpPr>
          <p:cNvPr id="52231" name="Rectangle 5"/>
          <p:cNvSpPr>
            <a:spLocks noChangeArrowheads="1"/>
          </p:cNvSpPr>
          <p:nvPr/>
        </p:nvSpPr>
        <p:spPr bwMode="auto">
          <a:xfrm>
            <a:off x="7075488" y="2362200"/>
            <a:ext cx="1600200" cy="2133600"/>
          </a:xfrm>
          <a:prstGeom prst="rect">
            <a:avLst/>
          </a:prstGeom>
          <a:noFill/>
          <a:ln w="9525">
            <a:solidFill>
              <a:schemeClr val="tx1"/>
            </a:solidFill>
            <a:miter lim="800000"/>
            <a:headEnd/>
            <a:tailEnd/>
          </a:ln>
        </p:spPr>
        <p:txBody>
          <a:bodyPr wrap="none" anchor="ctr"/>
          <a:lstStyle/>
          <a:p>
            <a:pPr eaLnBrk="1" hangingPunct="1"/>
            <a:r>
              <a:rPr lang="en-US" dirty="0">
                <a:latin typeface="Calibri" pitchFamily="34" charset="0"/>
                <a:cs typeface="Arial" charset="0"/>
              </a:rPr>
              <a:t> </a:t>
            </a:r>
            <a:r>
              <a:rPr lang="en-US" sz="2400" b="1" dirty="0">
                <a:solidFill>
                  <a:schemeClr val="bg1"/>
                </a:solidFill>
                <a:latin typeface="Calibri" pitchFamily="34" charset="0"/>
                <a:cs typeface="Arial" charset="0"/>
              </a:rPr>
              <a:t>fifth</a:t>
            </a:r>
          </a:p>
        </p:txBody>
      </p:sp>
      <p:sp>
        <p:nvSpPr>
          <p:cNvPr id="52232" name="AutoShape 6"/>
          <p:cNvSpPr>
            <a:spLocks noChangeArrowheads="1"/>
          </p:cNvSpPr>
          <p:nvPr/>
        </p:nvSpPr>
        <p:spPr bwMode="auto">
          <a:xfrm>
            <a:off x="21224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3" name="AutoShape 7"/>
          <p:cNvSpPr>
            <a:spLocks noChangeArrowheads="1"/>
          </p:cNvSpPr>
          <p:nvPr/>
        </p:nvSpPr>
        <p:spPr bwMode="auto">
          <a:xfrm>
            <a:off x="65420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4" name="AutoShape 8"/>
          <p:cNvSpPr>
            <a:spLocks noChangeArrowheads="1"/>
          </p:cNvSpPr>
          <p:nvPr/>
        </p:nvSpPr>
        <p:spPr bwMode="auto">
          <a:xfrm>
            <a:off x="43322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5" name="Text Box 9"/>
          <p:cNvSpPr txBox="1">
            <a:spLocks noChangeArrowheads="1"/>
          </p:cNvSpPr>
          <p:nvPr/>
        </p:nvSpPr>
        <p:spPr bwMode="auto">
          <a:xfrm>
            <a:off x="369888" y="2438400"/>
            <a:ext cx="220328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000" b="1" dirty="0">
                <a:solidFill>
                  <a:schemeClr val="bg1"/>
                </a:solidFill>
                <a:latin typeface="Calibri" pitchFamily="34" charset="0"/>
                <a:cs typeface="Arial" charset="0"/>
              </a:rPr>
              <a:t>Setting Events</a:t>
            </a:r>
          </a:p>
          <a:p>
            <a:pPr eaLnBrk="1" hangingPunct="1"/>
            <a:r>
              <a:rPr lang="en-US" b="1" dirty="0">
                <a:solidFill>
                  <a:schemeClr val="bg1"/>
                </a:solidFill>
                <a:latin typeface="Calibri" pitchFamily="34" charset="0"/>
                <a:cs typeface="Arial" charset="0"/>
              </a:rPr>
              <a:t>Must be </a:t>
            </a:r>
            <a:endParaRPr lang="en-US" b="1" dirty="0" smtClean="0">
              <a:solidFill>
                <a:schemeClr val="bg1"/>
              </a:solidFill>
              <a:latin typeface="Calibri" pitchFamily="34" charset="0"/>
              <a:cs typeface="Arial" charset="0"/>
            </a:endParaRPr>
          </a:p>
          <a:p>
            <a:pPr eaLnBrk="1" hangingPunct="1"/>
            <a:r>
              <a:rPr lang="en-US" b="1" dirty="0" smtClean="0">
                <a:solidFill>
                  <a:schemeClr val="bg1"/>
                </a:solidFill>
                <a:latin typeface="Calibri" pitchFamily="34" charset="0"/>
                <a:cs typeface="Arial" charset="0"/>
              </a:rPr>
              <a:t>periodic</a:t>
            </a:r>
            <a:r>
              <a:rPr lang="en-US" b="1" dirty="0">
                <a:solidFill>
                  <a:schemeClr val="bg1"/>
                </a:solidFill>
                <a:latin typeface="Calibri" pitchFamily="34" charset="0"/>
                <a:cs typeface="Arial" charset="0"/>
              </a:rPr>
              <a:t>,</a:t>
            </a:r>
          </a:p>
          <a:p>
            <a:pPr eaLnBrk="1" hangingPunct="1"/>
            <a:r>
              <a:rPr lang="en-US" b="1" dirty="0">
                <a:solidFill>
                  <a:schemeClr val="bg1"/>
                </a:solidFill>
                <a:latin typeface="Calibri" pitchFamily="34" charset="0"/>
                <a:cs typeface="Arial" charset="0"/>
              </a:rPr>
              <a:t>Not </a:t>
            </a:r>
            <a:r>
              <a:rPr lang="en-US" b="1" dirty="0" smtClean="0">
                <a:solidFill>
                  <a:schemeClr val="bg1"/>
                </a:solidFill>
                <a:latin typeface="Calibri" pitchFamily="34" charset="0"/>
                <a:cs typeface="Arial" charset="0"/>
              </a:rPr>
              <a:t>continuous</a:t>
            </a:r>
            <a:r>
              <a:rPr lang="en-US" b="1" dirty="0">
                <a:solidFill>
                  <a:schemeClr val="bg1"/>
                </a:solidFill>
                <a:latin typeface="Calibri" pitchFamily="34" charset="0"/>
                <a:cs typeface="Arial" charset="0"/>
              </a:rPr>
              <a:t>!</a:t>
            </a:r>
          </a:p>
          <a:p>
            <a:pPr eaLnBrk="1" hangingPunct="1"/>
            <a:endParaRPr lang="en-US" sz="1400" dirty="0" smtClean="0">
              <a:latin typeface="Calibri" pitchFamily="34" charset="0"/>
              <a:cs typeface="Arial" charset="0"/>
            </a:endParaRPr>
          </a:p>
          <a:p>
            <a:pPr eaLnBrk="1" hangingPunct="1"/>
            <a:r>
              <a:rPr lang="en-US" sz="2400" b="1" dirty="0" smtClean="0">
                <a:solidFill>
                  <a:schemeClr val="bg1"/>
                </a:solidFill>
                <a:latin typeface="Calibri" pitchFamily="34" charset="0"/>
                <a:cs typeface="Arial" charset="0"/>
              </a:rPr>
              <a:t>sixth</a:t>
            </a:r>
            <a:endParaRPr lang="en-US" sz="2400" b="1" dirty="0">
              <a:solidFill>
                <a:schemeClr val="bg1"/>
              </a:solidFill>
              <a:latin typeface="Calibri" pitchFamily="34" charset="0"/>
              <a:cs typeface="Arial" charset="0"/>
            </a:endParaRPr>
          </a:p>
        </p:txBody>
      </p:sp>
      <p:sp>
        <p:nvSpPr>
          <p:cNvPr id="52236" name="Text Box 10"/>
          <p:cNvSpPr txBox="1">
            <a:spLocks noChangeArrowheads="1"/>
          </p:cNvSpPr>
          <p:nvPr/>
        </p:nvSpPr>
        <p:spPr bwMode="auto">
          <a:xfrm>
            <a:off x="2708633" y="2438400"/>
            <a:ext cx="1521699" cy="1015663"/>
          </a:xfrm>
          <a:prstGeom prst="rect">
            <a:avLst/>
          </a:prstGeom>
          <a:solidFill>
            <a:srgbClr val="FF0000"/>
          </a:solid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solidFill>
                  <a:schemeClr val="bg1"/>
                </a:solidFill>
                <a:latin typeface="Calibri" pitchFamily="34" charset="0"/>
                <a:cs typeface="Arial" charset="0"/>
              </a:rPr>
              <a:t>Triggering</a:t>
            </a:r>
          </a:p>
          <a:p>
            <a:pPr algn="ctr" eaLnBrk="1" hangingPunct="1"/>
            <a:r>
              <a:rPr lang="en-US" sz="2000" b="1" dirty="0" smtClean="0">
                <a:solidFill>
                  <a:schemeClr val="bg1"/>
                </a:solidFill>
                <a:latin typeface="Calibri" pitchFamily="34" charset="0"/>
                <a:cs typeface="Arial" charset="0"/>
              </a:rPr>
              <a:t>Antecedents</a:t>
            </a:r>
          </a:p>
          <a:p>
            <a:pPr algn="ctr" eaLnBrk="1" hangingPunct="1"/>
            <a:endParaRPr lang="en-US" sz="2000" b="1" dirty="0">
              <a:solidFill>
                <a:schemeClr val="bg1"/>
              </a:solidFill>
              <a:latin typeface="Calibri" pitchFamily="34" charset="0"/>
              <a:cs typeface="Arial" charset="0"/>
            </a:endParaRPr>
          </a:p>
        </p:txBody>
      </p:sp>
      <p:sp>
        <p:nvSpPr>
          <p:cNvPr id="52237" name="Text Box 11"/>
          <p:cNvSpPr txBox="1">
            <a:spLocks noChangeArrowheads="1"/>
          </p:cNvSpPr>
          <p:nvPr/>
        </p:nvSpPr>
        <p:spPr bwMode="auto">
          <a:xfrm>
            <a:off x="7039268" y="2411413"/>
            <a:ext cx="17123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solidFill>
                  <a:schemeClr val="bg1"/>
                </a:solidFill>
                <a:latin typeface="Calibri" pitchFamily="34" charset="0"/>
                <a:cs typeface="Arial" charset="0"/>
              </a:rPr>
              <a:t>Maintaining</a:t>
            </a:r>
          </a:p>
          <a:p>
            <a:pPr algn="ctr" eaLnBrk="1" hangingPunct="1"/>
            <a:r>
              <a:rPr lang="en-US" sz="2000" b="1" dirty="0">
                <a:solidFill>
                  <a:schemeClr val="bg1"/>
                </a:solidFill>
                <a:latin typeface="Calibri" pitchFamily="34" charset="0"/>
                <a:cs typeface="Arial" charset="0"/>
              </a:rPr>
              <a:t>Consequences</a:t>
            </a:r>
          </a:p>
        </p:txBody>
      </p:sp>
      <p:sp>
        <p:nvSpPr>
          <p:cNvPr id="52238" name="Text Box 12"/>
          <p:cNvSpPr txBox="1">
            <a:spLocks noChangeArrowheads="1"/>
          </p:cNvSpPr>
          <p:nvPr/>
        </p:nvSpPr>
        <p:spPr bwMode="auto">
          <a:xfrm>
            <a:off x="5176838" y="2411413"/>
            <a:ext cx="1028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b="1">
                <a:latin typeface="Calibri" pitchFamily="34" charset="0"/>
                <a:cs typeface="Arial" charset="0"/>
              </a:rPr>
              <a:t>Problem</a:t>
            </a:r>
          </a:p>
          <a:p>
            <a:pPr algn="ctr" eaLnBrk="1" hangingPunct="1"/>
            <a:r>
              <a:rPr lang="en-US" b="1">
                <a:latin typeface="Calibri" pitchFamily="34" charset="0"/>
                <a:cs typeface="Arial" charset="0"/>
              </a:rPr>
              <a:t>Behavior</a:t>
            </a:r>
          </a:p>
        </p:txBody>
      </p:sp>
      <p:sp>
        <p:nvSpPr>
          <p:cNvPr id="52239" name="Rectangle 13"/>
          <p:cNvSpPr>
            <a:spLocks noChangeArrowheads="1"/>
          </p:cNvSpPr>
          <p:nvPr/>
        </p:nvSpPr>
        <p:spPr bwMode="auto">
          <a:xfrm>
            <a:off x="48656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0" name="Text Box 14"/>
          <p:cNvSpPr txBox="1">
            <a:spLocks noChangeArrowheads="1"/>
          </p:cNvSpPr>
          <p:nvPr/>
        </p:nvSpPr>
        <p:spPr bwMode="auto">
          <a:xfrm>
            <a:off x="5005682" y="304800"/>
            <a:ext cx="1371016" cy="707886"/>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Desired</a:t>
            </a:r>
          </a:p>
          <a:p>
            <a:pPr algn="ctr" eaLnBrk="1" hangingPunct="1"/>
            <a:r>
              <a:rPr lang="en-US" sz="2000" b="1" dirty="0">
                <a:latin typeface="Calibri" pitchFamily="34" charset="0"/>
                <a:cs typeface="Arial" charset="0"/>
              </a:rPr>
              <a:t>Alternative</a:t>
            </a:r>
          </a:p>
        </p:txBody>
      </p:sp>
      <p:sp>
        <p:nvSpPr>
          <p:cNvPr id="52241" name="Rectangle 15"/>
          <p:cNvSpPr>
            <a:spLocks noChangeArrowheads="1"/>
          </p:cNvSpPr>
          <p:nvPr/>
        </p:nvSpPr>
        <p:spPr bwMode="auto">
          <a:xfrm>
            <a:off x="70754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2" name="Text Box 16"/>
          <p:cNvSpPr txBox="1">
            <a:spLocks noChangeArrowheads="1"/>
          </p:cNvSpPr>
          <p:nvPr/>
        </p:nvSpPr>
        <p:spPr bwMode="auto">
          <a:xfrm>
            <a:off x="7096120" y="304800"/>
            <a:ext cx="16097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Typical</a:t>
            </a:r>
          </a:p>
          <a:p>
            <a:pPr algn="ctr" eaLnBrk="1" hangingPunct="1"/>
            <a:r>
              <a:rPr lang="en-US" sz="2000" b="1" dirty="0">
                <a:latin typeface="Calibri" pitchFamily="34" charset="0"/>
                <a:cs typeface="Arial" charset="0"/>
              </a:rPr>
              <a:t>Consequence</a:t>
            </a:r>
          </a:p>
        </p:txBody>
      </p:sp>
      <p:sp>
        <p:nvSpPr>
          <p:cNvPr id="52243" name="AutoShape 17"/>
          <p:cNvSpPr>
            <a:spLocks noChangeArrowheads="1"/>
          </p:cNvSpPr>
          <p:nvPr/>
        </p:nvSpPr>
        <p:spPr bwMode="auto">
          <a:xfrm>
            <a:off x="6542088" y="9906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4" name="AutoShape 18"/>
          <p:cNvSpPr>
            <a:spLocks noChangeArrowheads="1"/>
          </p:cNvSpPr>
          <p:nvPr/>
        </p:nvSpPr>
        <p:spPr bwMode="auto">
          <a:xfrm rot="2251036">
            <a:off x="3875088" y="48768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5" name="AutoShape 19"/>
          <p:cNvSpPr>
            <a:spLocks noChangeArrowheads="1"/>
          </p:cNvSpPr>
          <p:nvPr/>
        </p:nvSpPr>
        <p:spPr bwMode="auto">
          <a:xfrm rot="-2027260">
            <a:off x="6618288" y="49530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6" name="AutoShape 20"/>
          <p:cNvSpPr>
            <a:spLocks noChangeArrowheads="1"/>
          </p:cNvSpPr>
          <p:nvPr/>
        </p:nvSpPr>
        <p:spPr bwMode="auto">
          <a:xfrm rot="-2027260">
            <a:off x="3798888" y="16764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7" name="Text Box 21"/>
          <p:cNvSpPr txBox="1">
            <a:spLocks noChangeArrowheads="1"/>
          </p:cNvSpPr>
          <p:nvPr/>
        </p:nvSpPr>
        <p:spPr bwMode="auto">
          <a:xfrm>
            <a:off x="369888" y="566738"/>
            <a:ext cx="45415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Trebuchet MS" pitchFamily="34" charset="0"/>
                <a:cs typeface="Arial" charset="0"/>
              </a:rPr>
              <a:t>Summary Statement</a:t>
            </a:r>
          </a:p>
          <a:p>
            <a:pPr eaLnBrk="1" hangingPunct="1"/>
            <a:r>
              <a:rPr lang="en-US" sz="2400" b="1" dirty="0">
                <a:latin typeface="Trebuchet MS" pitchFamily="34" charset="0"/>
                <a:cs typeface="Arial" charset="0"/>
              </a:rPr>
              <a:t>Order of  Team Discussion </a:t>
            </a:r>
          </a:p>
        </p:txBody>
      </p:sp>
      <p:sp>
        <p:nvSpPr>
          <p:cNvPr id="52248" name="Rectangle 25"/>
          <p:cNvSpPr>
            <a:spLocks noChangeArrowheads="1"/>
          </p:cNvSpPr>
          <p:nvPr/>
        </p:nvSpPr>
        <p:spPr bwMode="auto">
          <a:xfrm>
            <a:off x="4865688" y="4648200"/>
            <a:ext cx="1600200" cy="1981200"/>
          </a:xfrm>
          <a:prstGeom prst="rect">
            <a:avLst/>
          </a:prstGeom>
          <a:noFill/>
          <a:ln w="9525">
            <a:solidFill>
              <a:schemeClr val="tx1"/>
            </a:solidFill>
            <a:miter lim="800000"/>
            <a:headEnd/>
            <a:tailEnd/>
          </a:ln>
        </p:spPr>
        <p:txBody>
          <a:bodyPr wrap="none" anchor="ctr"/>
          <a:lstStyle/>
          <a:p>
            <a:pPr eaLnBrk="1" hangingPunct="1"/>
            <a:r>
              <a:rPr lang="en-US" sz="2400" b="1" dirty="0">
                <a:solidFill>
                  <a:schemeClr val="bg1"/>
                </a:solidFill>
                <a:latin typeface="Calibri" pitchFamily="34" charset="0"/>
                <a:cs typeface="Arial" charset="0"/>
              </a:rPr>
              <a:t>seventh</a:t>
            </a:r>
          </a:p>
        </p:txBody>
      </p:sp>
      <p:sp>
        <p:nvSpPr>
          <p:cNvPr id="52249" name="Text Box 26"/>
          <p:cNvSpPr txBox="1">
            <a:spLocks noChangeArrowheads="1"/>
          </p:cNvSpPr>
          <p:nvPr/>
        </p:nvSpPr>
        <p:spPr bwMode="auto">
          <a:xfrm>
            <a:off x="5001711" y="4697413"/>
            <a:ext cx="1371016" cy="70788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solidFill>
                  <a:schemeClr val="bg1"/>
                </a:solidFill>
                <a:latin typeface="Calibri" pitchFamily="34" charset="0"/>
                <a:cs typeface="Arial" charset="0"/>
              </a:rPr>
              <a:t>Acceptable</a:t>
            </a:r>
          </a:p>
          <a:p>
            <a:pPr algn="ctr" eaLnBrk="1" hangingPunct="1"/>
            <a:r>
              <a:rPr lang="en-US" sz="2000" b="1" dirty="0">
                <a:solidFill>
                  <a:schemeClr val="bg1"/>
                </a:solidFill>
                <a:latin typeface="Calibri" pitchFamily="34" charset="0"/>
                <a:cs typeface="Arial" charset="0"/>
              </a:rPr>
              <a:t>Alternative</a:t>
            </a:r>
          </a:p>
        </p:txBody>
      </p:sp>
      <p:sp>
        <p:nvSpPr>
          <p:cNvPr id="52250" name="TextBox 26"/>
          <p:cNvSpPr txBox="1">
            <a:spLocks noChangeArrowheads="1"/>
          </p:cNvSpPr>
          <p:nvPr/>
        </p:nvSpPr>
        <p:spPr bwMode="auto">
          <a:xfrm>
            <a:off x="5278438" y="1196975"/>
            <a:ext cx="10856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Calibri" pitchFamily="34" charset="0"/>
                <a:cs typeface="Arial" charset="0"/>
              </a:rPr>
              <a:t>second</a:t>
            </a:r>
          </a:p>
        </p:txBody>
      </p:sp>
      <p:sp>
        <p:nvSpPr>
          <p:cNvPr id="52251" name="TextBox 27"/>
          <p:cNvSpPr txBox="1">
            <a:spLocks noChangeArrowheads="1"/>
          </p:cNvSpPr>
          <p:nvPr/>
        </p:nvSpPr>
        <p:spPr bwMode="auto">
          <a:xfrm>
            <a:off x="7304088" y="1219200"/>
            <a:ext cx="8028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Calibri" pitchFamily="34" charset="0"/>
                <a:cs typeface="Arial" charset="0"/>
              </a:rPr>
              <a:t>third</a:t>
            </a:r>
          </a:p>
        </p:txBody>
      </p:sp>
      <p:sp>
        <p:nvSpPr>
          <p:cNvPr id="52252" name="TextBox 28"/>
          <p:cNvSpPr txBox="1">
            <a:spLocks noChangeArrowheads="1"/>
          </p:cNvSpPr>
          <p:nvPr/>
        </p:nvSpPr>
        <p:spPr bwMode="auto">
          <a:xfrm>
            <a:off x="2708633" y="3429000"/>
            <a:ext cx="1521699" cy="830997"/>
          </a:xfrm>
          <a:prstGeom prst="rect">
            <a:avLst/>
          </a:prstGeom>
          <a:solidFill>
            <a:srgbClr val="FF0000"/>
          </a:solid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smtClean="0">
                <a:solidFill>
                  <a:schemeClr val="bg1"/>
                </a:solidFill>
                <a:latin typeface="Calibri" pitchFamily="34" charset="0"/>
                <a:cs typeface="Arial" charset="0"/>
              </a:rPr>
              <a:t>Fourth</a:t>
            </a:r>
            <a:endParaRPr lang="en-US" sz="2400" b="1" dirty="0">
              <a:solidFill>
                <a:schemeClr val="bg1"/>
              </a:solidFill>
              <a:latin typeface="Calibri" pitchFamily="34" charset="0"/>
              <a:cs typeface="Arial" charset="0"/>
            </a:endParaRPr>
          </a:p>
          <a:p>
            <a:pPr eaLnBrk="1" hangingPunct="1"/>
            <a:endParaRPr lang="en-US" sz="2400" b="1" dirty="0">
              <a:solidFill>
                <a:schemeClr val="bg1"/>
              </a:solidFill>
              <a:latin typeface="Calibri" pitchFamily="34" charset="0"/>
              <a:cs typeface="Arial" charset="0"/>
            </a:endParaRPr>
          </a:p>
        </p:txBody>
      </p:sp>
      <p:sp>
        <p:nvSpPr>
          <p:cNvPr id="52253" name="AutoShape 6"/>
          <p:cNvSpPr>
            <a:spLocks noChangeArrowheads="1"/>
          </p:cNvSpPr>
          <p:nvPr/>
        </p:nvSpPr>
        <p:spPr bwMode="auto">
          <a:xfrm rot="-5400000">
            <a:off x="2084388" y="17145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vert="eaVert" wrap="none" anchor="ctr"/>
          <a:lstStyle/>
          <a:p>
            <a:pPr eaLnBrk="1" hangingPunct="1"/>
            <a:endParaRPr lang="en-US">
              <a:latin typeface="Calibri" pitchFamily="34" charset="0"/>
              <a:cs typeface="Arial" charset="0"/>
            </a:endParaRPr>
          </a:p>
        </p:txBody>
      </p:sp>
    </p:spTree>
    <p:extLst>
      <p:ext uri="{BB962C8B-B14F-4D97-AF65-F5344CB8AC3E}">
        <p14:creationId xmlns:p14="http://schemas.microsoft.com/office/powerpoint/2010/main" val="2873575266"/>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Triggering Antecedents </a:t>
            </a:r>
            <a:endParaRPr lang="en-US" dirty="0"/>
          </a:p>
        </p:txBody>
      </p:sp>
      <p:sp>
        <p:nvSpPr>
          <p:cNvPr id="3" name="Content Placeholder 2"/>
          <p:cNvSpPr>
            <a:spLocks noGrp="1"/>
          </p:cNvSpPr>
          <p:nvPr>
            <p:ph idx="1"/>
          </p:nvPr>
        </p:nvSpPr>
        <p:spPr/>
        <p:txBody>
          <a:bodyPr/>
          <a:lstStyle/>
          <a:p>
            <a:r>
              <a:rPr lang="en-US" sz="3600" dirty="0"/>
              <a:t>Situations in which the behavior is likely to occur: people, time, place, object, etc.</a:t>
            </a:r>
          </a:p>
          <a:p>
            <a:pPr marL="0" indent="0">
              <a:buNone/>
            </a:pPr>
            <a:endParaRPr lang="en-US" dirty="0"/>
          </a:p>
        </p:txBody>
      </p:sp>
    </p:spTree>
    <p:extLst>
      <p:ext uri="{BB962C8B-B14F-4D97-AF65-F5344CB8AC3E}">
        <p14:creationId xmlns:p14="http://schemas.microsoft.com/office/powerpoint/2010/main" val="1402860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p:txBody>
          <a:bodyPr/>
          <a:lstStyle/>
          <a:p>
            <a:pPr eaLnBrk="1" hangingPunct="1"/>
            <a:r>
              <a:rPr lang="en-US" dirty="0" smtClean="0"/>
              <a:t>Examples for #4</a:t>
            </a:r>
          </a:p>
        </p:txBody>
      </p:sp>
      <p:sp>
        <p:nvSpPr>
          <p:cNvPr id="29699" name="Rectangle 3"/>
          <p:cNvSpPr>
            <a:spLocks noGrp="1" noChangeArrowheads="1"/>
          </p:cNvSpPr>
          <p:nvPr>
            <p:ph sz="half" idx="1"/>
          </p:nvPr>
        </p:nvSpPr>
        <p:spPr>
          <a:xfrm>
            <a:off x="381000" y="1447800"/>
            <a:ext cx="3810000" cy="5181600"/>
          </a:xfrm>
          <a:prstGeom prst="rect">
            <a:avLst/>
          </a:prstGeom>
        </p:spPr>
        <p:txBody>
          <a:bodyPr>
            <a:normAutofit/>
          </a:bodyPr>
          <a:lstStyle/>
          <a:p>
            <a:pPr eaLnBrk="1" hangingPunct="1">
              <a:lnSpc>
                <a:spcPct val="80000"/>
              </a:lnSpc>
            </a:pPr>
            <a:r>
              <a:rPr lang="en-US" sz="2000" dirty="0" smtClean="0">
                <a:solidFill>
                  <a:srgbClr val="FFC000"/>
                </a:solidFill>
              </a:rPr>
              <a:t>Physical Setting</a:t>
            </a:r>
          </a:p>
          <a:p>
            <a:pPr eaLnBrk="1" hangingPunct="1">
              <a:lnSpc>
                <a:spcPct val="80000"/>
              </a:lnSpc>
            </a:pPr>
            <a:endParaRPr lang="en-US" sz="2000" dirty="0" smtClean="0">
              <a:solidFill>
                <a:srgbClr val="33CC33"/>
              </a:solidFill>
            </a:endParaRPr>
          </a:p>
          <a:p>
            <a:pPr eaLnBrk="1" hangingPunct="1">
              <a:lnSpc>
                <a:spcPct val="80000"/>
              </a:lnSpc>
              <a:buFont typeface="Wingdings" pitchFamily="2" charset="2"/>
              <a:buNone/>
            </a:pPr>
            <a:endParaRPr lang="en-US" sz="2000" dirty="0" smtClean="0">
              <a:solidFill>
                <a:srgbClr val="33CC33"/>
              </a:solidFill>
            </a:endParaRPr>
          </a:p>
          <a:p>
            <a:pPr eaLnBrk="1" hangingPunct="1">
              <a:lnSpc>
                <a:spcPct val="80000"/>
              </a:lnSpc>
            </a:pPr>
            <a:r>
              <a:rPr lang="en-US" sz="2000" dirty="0" smtClean="0"/>
              <a:t>Social Setting</a:t>
            </a:r>
          </a:p>
          <a:p>
            <a:pPr eaLnBrk="1" hangingPunct="1">
              <a:lnSpc>
                <a:spcPct val="80000"/>
              </a:lnSpc>
            </a:pPr>
            <a:endParaRPr lang="en-US" sz="2000" dirty="0" smtClean="0"/>
          </a:p>
          <a:p>
            <a:pPr eaLnBrk="1" hangingPunct="1">
              <a:lnSpc>
                <a:spcPct val="80000"/>
              </a:lnSpc>
            </a:pPr>
            <a:endParaRPr lang="en-US" sz="2000" dirty="0" smtClean="0"/>
          </a:p>
          <a:p>
            <a:pPr eaLnBrk="1" hangingPunct="1">
              <a:lnSpc>
                <a:spcPct val="80000"/>
              </a:lnSpc>
            </a:pPr>
            <a:endParaRPr lang="en-US" sz="2000" dirty="0" smtClean="0"/>
          </a:p>
          <a:p>
            <a:pPr eaLnBrk="1" hangingPunct="1">
              <a:lnSpc>
                <a:spcPct val="80000"/>
              </a:lnSpc>
            </a:pPr>
            <a:r>
              <a:rPr lang="en-US" sz="2000" dirty="0" smtClean="0">
                <a:solidFill>
                  <a:srgbClr val="FFC000"/>
                </a:solidFill>
              </a:rPr>
              <a:t>Instructional </a:t>
            </a:r>
          </a:p>
          <a:p>
            <a:pPr marL="0" indent="0" eaLnBrk="1" hangingPunct="1">
              <a:lnSpc>
                <a:spcPct val="80000"/>
              </a:lnSpc>
              <a:buNone/>
            </a:pPr>
            <a:r>
              <a:rPr lang="en-US" sz="2000" dirty="0">
                <a:solidFill>
                  <a:srgbClr val="FFC000"/>
                </a:solidFill>
              </a:rPr>
              <a:t>	</a:t>
            </a:r>
            <a:r>
              <a:rPr lang="en-US" sz="2000" dirty="0" smtClean="0">
                <a:solidFill>
                  <a:srgbClr val="FFC000"/>
                </a:solidFill>
              </a:rPr>
              <a:t>Strategies</a:t>
            </a:r>
          </a:p>
          <a:p>
            <a:pPr eaLnBrk="1" hangingPunct="1">
              <a:lnSpc>
                <a:spcPct val="80000"/>
              </a:lnSpc>
            </a:pPr>
            <a:endParaRPr lang="en-US" sz="2000" dirty="0" smtClean="0">
              <a:solidFill>
                <a:srgbClr val="FFFF66"/>
              </a:solidFill>
            </a:endParaRPr>
          </a:p>
          <a:p>
            <a:pPr eaLnBrk="1" hangingPunct="1">
              <a:lnSpc>
                <a:spcPct val="80000"/>
              </a:lnSpc>
            </a:pPr>
            <a:r>
              <a:rPr lang="en-US" sz="2000" dirty="0" smtClean="0"/>
              <a:t>Scheduling </a:t>
            </a:r>
          </a:p>
          <a:p>
            <a:pPr eaLnBrk="1" hangingPunct="1">
              <a:lnSpc>
                <a:spcPct val="80000"/>
              </a:lnSpc>
              <a:buFont typeface="Wingdings" pitchFamily="2" charset="2"/>
              <a:buNone/>
            </a:pPr>
            <a:r>
              <a:rPr lang="en-US" sz="2000" dirty="0" smtClean="0"/>
              <a:t>	Factors</a:t>
            </a:r>
          </a:p>
          <a:p>
            <a:pPr eaLnBrk="1" hangingPunct="1">
              <a:lnSpc>
                <a:spcPct val="80000"/>
              </a:lnSpc>
            </a:pPr>
            <a:endParaRPr lang="en-US" sz="700" dirty="0" smtClean="0"/>
          </a:p>
        </p:txBody>
      </p:sp>
      <p:sp>
        <p:nvSpPr>
          <p:cNvPr id="29700" name="Rectangle 4"/>
          <p:cNvSpPr>
            <a:spLocks noGrp="1" noChangeArrowheads="1"/>
          </p:cNvSpPr>
          <p:nvPr>
            <p:ph sz="half" idx="2"/>
          </p:nvPr>
        </p:nvSpPr>
        <p:spPr>
          <a:xfrm>
            <a:off x="3429000" y="1447800"/>
            <a:ext cx="5715000" cy="5410200"/>
          </a:xfrm>
          <a:prstGeom prst="rect">
            <a:avLst/>
          </a:prstGeom>
        </p:spPr>
        <p:txBody>
          <a:bodyPr>
            <a:normAutofit/>
          </a:bodyPr>
          <a:lstStyle/>
          <a:p>
            <a:pPr eaLnBrk="1" hangingPunct="1">
              <a:lnSpc>
                <a:spcPct val="80000"/>
              </a:lnSpc>
            </a:pPr>
            <a:r>
              <a:rPr lang="en-US" sz="1800" b="1" dirty="0" smtClean="0">
                <a:solidFill>
                  <a:srgbClr val="FFC000"/>
                </a:solidFill>
              </a:rPr>
              <a:t>Sensory under or over stimulation: noise,  crowding, temperature, etc.; missing or present  materials, configurations of furniture; </a:t>
            </a:r>
          </a:p>
          <a:p>
            <a:pPr eaLnBrk="1" hangingPunct="1">
              <a:lnSpc>
                <a:spcPct val="80000"/>
              </a:lnSpc>
              <a:buFont typeface="Wingdings" pitchFamily="2" charset="2"/>
              <a:buNone/>
            </a:pPr>
            <a:endParaRPr lang="en-US" sz="1800" b="1" dirty="0" smtClean="0">
              <a:solidFill>
                <a:srgbClr val="33CC33"/>
              </a:solidFill>
            </a:endParaRPr>
          </a:p>
          <a:p>
            <a:pPr eaLnBrk="1" hangingPunct="1">
              <a:lnSpc>
                <a:spcPct val="80000"/>
              </a:lnSpc>
            </a:pPr>
            <a:endParaRPr lang="en-US" sz="1800" b="1" dirty="0" smtClean="0"/>
          </a:p>
          <a:p>
            <a:pPr eaLnBrk="1" hangingPunct="1">
              <a:lnSpc>
                <a:spcPct val="80000"/>
              </a:lnSpc>
            </a:pPr>
            <a:r>
              <a:rPr lang="en-US" sz="1800" b="1" dirty="0" smtClean="0"/>
              <a:t>Interaction patterns in or around the student, people present or absent; substitute teacher</a:t>
            </a:r>
          </a:p>
          <a:p>
            <a:pPr eaLnBrk="1" hangingPunct="1">
              <a:lnSpc>
                <a:spcPct val="80000"/>
              </a:lnSpc>
            </a:pPr>
            <a:endParaRPr lang="en-US" sz="1800" b="1" dirty="0" smtClean="0"/>
          </a:p>
          <a:p>
            <a:pPr eaLnBrk="1" hangingPunct="1">
              <a:lnSpc>
                <a:spcPct val="80000"/>
              </a:lnSpc>
            </a:pPr>
            <a:r>
              <a:rPr lang="en-US" sz="1800" b="1" dirty="0" smtClean="0">
                <a:solidFill>
                  <a:srgbClr val="FFC000"/>
                </a:solidFill>
              </a:rPr>
              <a:t>Mismatch between learner accommodation needs and instructional components. An accommodation plan may be necessary to increase student success.</a:t>
            </a:r>
          </a:p>
          <a:p>
            <a:pPr eaLnBrk="1" hangingPunct="1">
              <a:lnSpc>
                <a:spcPct val="80000"/>
              </a:lnSpc>
              <a:buFont typeface="Wingdings" pitchFamily="2" charset="2"/>
              <a:buNone/>
            </a:pPr>
            <a:endParaRPr lang="en-US" sz="1800" b="1" dirty="0" smtClean="0">
              <a:solidFill>
                <a:srgbClr val="FFC000"/>
              </a:solidFill>
            </a:endParaRPr>
          </a:p>
          <a:p>
            <a:pPr eaLnBrk="1" hangingPunct="1">
              <a:lnSpc>
                <a:spcPct val="80000"/>
              </a:lnSpc>
            </a:pPr>
            <a:r>
              <a:rPr lang="en-US" sz="1800" b="1" dirty="0" smtClean="0"/>
              <a:t>Specific times within the schedule; with or without sequencing and transition supports; absence of a visual schedule; unanticipated changes in routine.</a:t>
            </a:r>
            <a:endParaRPr lang="en-US" sz="1600" dirty="0" smtClean="0"/>
          </a:p>
        </p:txBody>
      </p:sp>
    </p:spTree>
    <p:extLst>
      <p:ext uri="{BB962C8B-B14F-4D97-AF65-F5344CB8AC3E}">
        <p14:creationId xmlns:p14="http://schemas.microsoft.com/office/powerpoint/2010/main" val="704439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599"/>
          </a:xfrm>
        </p:spPr>
        <p:txBody>
          <a:bodyPr>
            <a:normAutofit fontScale="90000"/>
          </a:bodyPr>
          <a:lstStyle/>
          <a:p>
            <a:r>
              <a:rPr lang="en-US" b="1" dirty="0" smtClean="0">
                <a:solidFill>
                  <a:srgbClr val="002060"/>
                </a:solidFill>
              </a:rPr>
              <a:t/>
            </a:r>
            <a:br>
              <a:rPr lang="en-US" b="1" dirty="0" smtClean="0">
                <a:solidFill>
                  <a:srgbClr val="002060"/>
                </a:solidFill>
              </a:rPr>
            </a:br>
            <a:r>
              <a:rPr lang="en-US" b="1" dirty="0" smtClean="0">
                <a:solidFill>
                  <a:srgbClr val="002060"/>
                </a:solidFill>
              </a:rPr>
              <a:t> </a:t>
            </a:r>
            <a:r>
              <a:rPr lang="en-US" b="1" dirty="0" smtClean="0"/>
              <a:t/>
            </a:r>
            <a:br>
              <a:rPr lang="en-US" b="1" dirty="0" smtClean="0"/>
            </a:br>
            <a:r>
              <a:rPr lang="en-US" sz="4900" b="1" dirty="0"/>
              <a:t>T</a:t>
            </a:r>
            <a:r>
              <a:rPr lang="en-US" sz="4900" b="1" dirty="0" smtClean="0"/>
              <a:t>he Behavior Plan Process</a:t>
            </a:r>
            <a:endParaRPr lang="en-US" sz="4900" b="1"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981200"/>
            <a:ext cx="6248399" cy="38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quot;No&quot; Symbol 3"/>
          <p:cNvSpPr/>
          <p:nvPr/>
        </p:nvSpPr>
        <p:spPr>
          <a:xfrm>
            <a:off x="2819402" y="2133600"/>
            <a:ext cx="2877629" cy="28956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255391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6"/>
          <p:cNvSpPr>
            <a:spLocks noChangeArrowheads="1"/>
          </p:cNvSpPr>
          <p:nvPr/>
        </p:nvSpPr>
        <p:spPr bwMode="auto">
          <a:xfrm>
            <a:off x="8729663" y="3124200"/>
            <a:ext cx="304800" cy="381000"/>
          </a:xfrm>
          <a:prstGeom prst="rightArrow">
            <a:avLst>
              <a:gd name="adj1" fmla="val 50000"/>
              <a:gd name="adj2" fmla="val 25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15362" name="Footer Placeholder 1"/>
          <p:cNvSpPr txBox="1">
            <a:spLocks noGrp="1"/>
          </p:cNvSpPr>
          <p:nvPr/>
        </p:nvSpPr>
        <p:spPr>
          <a:xfrm>
            <a:off x="369888" y="6280150"/>
            <a:ext cx="2133600" cy="365125"/>
          </a:xfrm>
          <a:prstGeom prst="rect">
            <a:avLst/>
          </a:prstGeom>
          <a:noFill/>
        </p:spPr>
        <p:txBody>
          <a:bodyPr anchor="ctr"/>
          <a:lstStyle/>
          <a:p>
            <a:pPr eaLnBrk="1" fontAlgn="auto" hangingPunct="1">
              <a:spcBef>
                <a:spcPts val="0"/>
              </a:spcBef>
              <a:spcAft>
                <a:spcPts val="0"/>
              </a:spcAft>
              <a:defRPr/>
            </a:pPr>
            <a:r>
              <a:rPr lang="en-US" sz="1200">
                <a:solidFill>
                  <a:schemeClr val="tx1">
                    <a:tint val="75000"/>
                  </a:schemeClr>
                </a:solidFill>
                <a:latin typeface="+mn-lt"/>
              </a:rPr>
              <a:t>Advanced Behavior Management</a:t>
            </a:r>
          </a:p>
        </p:txBody>
      </p:sp>
      <p:sp>
        <p:nvSpPr>
          <p:cNvPr id="52228" name="Rectangle 2"/>
          <p:cNvSpPr>
            <a:spLocks noChangeArrowheads="1"/>
          </p:cNvSpPr>
          <p:nvPr/>
        </p:nvSpPr>
        <p:spPr bwMode="auto">
          <a:xfrm>
            <a:off x="369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29" name="Rectangle 3"/>
          <p:cNvSpPr>
            <a:spLocks noChangeArrowheads="1"/>
          </p:cNvSpPr>
          <p:nvPr/>
        </p:nvSpPr>
        <p:spPr bwMode="auto">
          <a:xfrm>
            <a:off x="2655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30" name="Rectangle 4"/>
          <p:cNvSpPr>
            <a:spLocks noChangeArrowheads="1"/>
          </p:cNvSpPr>
          <p:nvPr/>
        </p:nvSpPr>
        <p:spPr bwMode="auto">
          <a:xfrm>
            <a:off x="4865688" y="2362200"/>
            <a:ext cx="1600200" cy="2133600"/>
          </a:xfrm>
          <a:prstGeom prst="rect">
            <a:avLst/>
          </a:prstGeom>
          <a:noFill/>
          <a:ln w="9525">
            <a:solidFill>
              <a:schemeClr val="tx1"/>
            </a:solidFill>
            <a:miter lim="800000"/>
            <a:headEnd/>
            <a:tailEnd/>
          </a:ln>
        </p:spPr>
        <p:txBody>
          <a:bodyPr wrap="none" anchor="ctr"/>
          <a:lstStyle/>
          <a:p>
            <a:pPr eaLnBrk="1" hangingPunct="1"/>
            <a:r>
              <a:rPr lang="en-US" sz="2400" b="1">
                <a:latin typeface="Calibri" pitchFamily="34" charset="0"/>
                <a:cs typeface="Arial" charset="0"/>
              </a:rPr>
              <a:t>first</a:t>
            </a:r>
          </a:p>
        </p:txBody>
      </p:sp>
      <p:sp>
        <p:nvSpPr>
          <p:cNvPr id="52231" name="Rectangle 5"/>
          <p:cNvSpPr>
            <a:spLocks noChangeArrowheads="1"/>
          </p:cNvSpPr>
          <p:nvPr/>
        </p:nvSpPr>
        <p:spPr bwMode="auto">
          <a:xfrm>
            <a:off x="7075488" y="2362200"/>
            <a:ext cx="1600200" cy="2133600"/>
          </a:xfrm>
          <a:prstGeom prst="rect">
            <a:avLst/>
          </a:prstGeom>
          <a:noFill/>
          <a:ln w="9525">
            <a:solidFill>
              <a:schemeClr val="tx1"/>
            </a:solidFill>
            <a:miter lim="800000"/>
            <a:headEnd/>
            <a:tailEnd/>
          </a:ln>
        </p:spPr>
        <p:txBody>
          <a:bodyPr wrap="none" anchor="ctr"/>
          <a:lstStyle/>
          <a:p>
            <a:pPr eaLnBrk="1" hangingPunct="1"/>
            <a:r>
              <a:rPr lang="en-US" dirty="0">
                <a:latin typeface="Calibri" pitchFamily="34" charset="0"/>
                <a:cs typeface="Arial" charset="0"/>
              </a:rPr>
              <a:t> </a:t>
            </a:r>
            <a:r>
              <a:rPr lang="en-US" sz="2400" b="1" dirty="0">
                <a:solidFill>
                  <a:schemeClr val="bg1"/>
                </a:solidFill>
                <a:latin typeface="Calibri" pitchFamily="34" charset="0"/>
                <a:cs typeface="Arial" charset="0"/>
              </a:rPr>
              <a:t>fifth</a:t>
            </a:r>
          </a:p>
        </p:txBody>
      </p:sp>
      <p:sp>
        <p:nvSpPr>
          <p:cNvPr id="52232" name="AutoShape 6"/>
          <p:cNvSpPr>
            <a:spLocks noChangeArrowheads="1"/>
          </p:cNvSpPr>
          <p:nvPr/>
        </p:nvSpPr>
        <p:spPr bwMode="auto">
          <a:xfrm>
            <a:off x="21224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3" name="AutoShape 7"/>
          <p:cNvSpPr>
            <a:spLocks noChangeArrowheads="1"/>
          </p:cNvSpPr>
          <p:nvPr/>
        </p:nvSpPr>
        <p:spPr bwMode="auto">
          <a:xfrm>
            <a:off x="65420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4" name="AutoShape 8"/>
          <p:cNvSpPr>
            <a:spLocks noChangeArrowheads="1"/>
          </p:cNvSpPr>
          <p:nvPr/>
        </p:nvSpPr>
        <p:spPr bwMode="auto">
          <a:xfrm>
            <a:off x="43322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5" name="Text Box 9"/>
          <p:cNvSpPr txBox="1">
            <a:spLocks noChangeArrowheads="1"/>
          </p:cNvSpPr>
          <p:nvPr/>
        </p:nvSpPr>
        <p:spPr bwMode="auto">
          <a:xfrm>
            <a:off x="369888" y="2438400"/>
            <a:ext cx="220328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000" b="1" dirty="0">
                <a:solidFill>
                  <a:schemeClr val="bg1"/>
                </a:solidFill>
                <a:latin typeface="Calibri" pitchFamily="34" charset="0"/>
                <a:cs typeface="Arial" charset="0"/>
              </a:rPr>
              <a:t>Setting Events</a:t>
            </a:r>
          </a:p>
          <a:p>
            <a:pPr eaLnBrk="1" hangingPunct="1"/>
            <a:r>
              <a:rPr lang="en-US" b="1" dirty="0">
                <a:solidFill>
                  <a:schemeClr val="bg1"/>
                </a:solidFill>
                <a:latin typeface="Calibri" pitchFamily="34" charset="0"/>
                <a:cs typeface="Arial" charset="0"/>
              </a:rPr>
              <a:t>Must be </a:t>
            </a:r>
            <a:endParaRPr lang="en-US" b="1" dirty="0" smtClean="0">
              <a:solidFill>
                <a:schemeClr val="bg1"/>
              </a:solidFill>
              <a:latin typeface="Calibri" pitchFamily="34" charset="0"/>
              <a:cs typeface="Arial" charset="0"/>
            </a:endParaRPr>
          </a:p>
          <a:p>
            <a:pPr eaLnBrk="1" hangingPunct="1"/>
            <a:r>
              <a:rPr lang="en-US" b="1" dirty="0" smtClean="0">
                <a:solidFill>
                  <a:schemeClr val="bg1"/>
                </a:solidFill>
                <a:latin typeface="Calibri" pitchFamily="34" charset="0"/>
                <a:cs typeface="Arial" charset="0"/>
              </a:rPr>
              <a:t>periodic</a:t>
            </a:r>
            <a:r>
              <a:rPr lang="en-US" b="1" dirty="0">
                <a:solidFill>
                  <a:schemeClr val="bg1"/>
                </a:solidFill>
                <a:latin typeface="Calibri" pitchFamily="34" charset="0"/>
                <a:cs typeface="Arial" charset="0"/>
              </a:rPr>
              <a:t>,</a:t>
            </a:r>
          </a:p>
          <a:p>
            <a:pPr eaLnBrk="1" hangingPunct="1"/>
            <a:r>
              <a:rPr lang="en-US" b="1" dirty="0">
                <a:solidFill>
                  <a:schemeClr val="bg1"/>
                </a:solidFill>
                <a:latin typeface="Calibri" pitchFamily="34" charset="0"/>
                <a:cs typeface="Arial" charset="0"/>
              </a:rPr>
              <a:t>Not </a:t>
            </a:r>
            <a:r>
              <a:rPr lang="en-US" b="1" dirty="0" smtClean="0">
                <a:solidFill>
                  <a:schemeClr val="bg1"/>
                </a:solidFill>
                <a:latin typeface="Calibri" pitchFamily="34" charset="0"/>
                <a:cs typeface="Arial" charset="0"/>
              </a:rPr>
              <a:t>continuous</a:t>
            </a:r>
            <a:r>
              <a:rPr lang="en-US" b="1" dirty="0">
                <a:solidFill>
                  <a:schemeClr val="bg1"/>
                </a:solidFill>
                <a:latin typeface="Calibri" pitchFamily="34" charset="0"/>
                <a:cs typeface="Arial" charset="0"/>
              </a:rPr>
              <a:t>!</a:t>
            </a:r>
          </a:p>
          <a:p>
            <a:pPr eaLnBrk="1" hangingPunct="1"/>
            <a:endParaRPr lang="en-US" sz="1400" dirty="0" smtClean="0">
              <a:latin typeface="Calibri" pitchFamily="34" charset="0"/>
              <a:cs typeface="Arial" charset="0"/>
            </a:endParaRPr>
          </a:p>
          <a:p>
            <a:pPr eaLnBrk="1" hangingPunct="1"/>
            <a:r>
              <a:rPr lang="en-US" sz="2400" b="1" dirty="0" smtClean="0">
                <a:solidFill>
                  <a:schemeClr val="bg1"/>
                </a:solidFill>
                <a:latin typeface="Calibri" pitchFamily="34" charset="0"/>
                <a:cs typeface="Arial" charset="0"/>
              </a:rPr>
              <a:t>sixth</a:t>
            </a:r>
            <a:endParaRPr lang="en-US" sz="2400" b="1" dirty="0">
              <a:solidFill>
                <a:schemeClr val="bg1"/>
              </a:solidFill>
              <a:latin typeface="Calibri" pitchFamily="34" charset="0"/>
              <a:cs typeface="Arial" charset="0"/>
            </a:endParaRPr>
          </a:p>
        </p:txBody>
      </p:sp>
      <p:sp>
        <p:nvSpPr>
          <p:cNvPr id="52236" name="Text Box 10"/>
          <p:cNvSpPr txBox="1">
            <a:spLocks noChangeArrowheads="1"/>
          </p:cNvSpPr>
          <p:nvPr/>
        </p:nvSpPr>
        <p:spPr bwMode="auto">
          <a:xfrm>
            <a:off x="2708633" y="2438400"/>
            <a:ext cx="1521699" cy="1015663"/>
          </a:xfrm>
          <a:prstGeom prst="rect">
            <a:avLst/>
          </a:prstGeom>
          <a:solidFill>
            <a:srgbClr val="FF0000"/>
          </a:solid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smtClean="0">
                <a:solidFill>
                  <a:schemeClr val="bg1"/>
                </a:solidFill>
                <a:latin typeface="Calibri" pitchFamily="34" charset="0"/>
                <a:cs typeface="Arial" charset="0"/>
              </a:rPr>
              <a:t>4. Triggering</a:t>
            </a:r>
            <a:endParaRPr lang="en-US" sz="2000" b="1" dirty="0">
              <a:solidFill>
                <a:schemeClr val="bg1"/>
              </a:solidFill>
              <a:latin typeface="Calibri" pitchFamily="34" charset="0"/>
              <a:cs typeface="Arial" charset="0"/>
            </a:endParaRPr>
          </a:p>
          <a:p>
            <a:pPr algn="ctr" eaLnBrk="1" hangingPunct="1"/>
            <a:r>
              <a:rPr lang="en-US" sz="2000" b="1" dirty="0" smtClean="0">
                <a:solidFill>
                  <a:schemeClr val="bg1"/>
                </a:solidFill>
                <a:latin typeface="Calibri" pitchFamily="34" charset="0"/>
                <a:cs typeface="Arial" charset="0"/>
              </a:rPr>
              <a:t>Antecedents</a:t>
            </a:r>
          </a:p>
          <a:p>
            <a:pPr algn="ctr" eaLnBrk="1" hangingPunct="1"/>
            <a:endParaRPr lang="en-US" sz="2000" b="1" dirty="0">
              <a:solidFill>
                <a:schemeClr val="bg1"/>
              </a:solidFill>
              <a:latin typeface="Calibri" pitchFamily="34" charset="0"/>
              <a:cs typeface="Arial" charset="0"/>
            </a:endParaRPr>
          </a:p>
        </p:txBody>
      </p:sp>
      <p:sp>
        <p:nvSpPr>
          <p:cNvPr id="52237" name="Text Box 11"/>
          <p:cNvSpPr txBox="1">
            <a:spLocks noChangeArrowheads="1"/>
          </p:cNvSpPr>
          <p:nvPr/>
        </p:nvSpPr>
        <p:spPr bwMode="auto">
          <a:xfrm>
            <a:off x="7039268" y="2411413"/>
            <a:ext cx="17123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solidFill>
                  <a:schemeClr val="bg1"/>
                </a:solidFill>
                <a:latin typeface="Calibri" pitchFamily="34" charset="0"/>
                <a:cs typeface="Arial" charset="0"/>
              </a:rPr>
              <a:t>Maintaining</a:t>
            </a:r>
          </a:p>
          <a:p>
            <a:pPr algn="ctr" eaLnBrk="1" hangingPunct="1"/>
            <a:r>
              <a:rPr lang="en-US" sz="2000" b="1" dirty="0">
                <a:solidFill>
                  <a:schemeClr val="bg1"/>
                </a:solidFill>
                <a:latin typeface="Calibri" pitchFamily="34" charset="0"/>
                <a:cs typeface="Arial" charset="0"/>
              </a:rPr>
              <a:t>Consequences</a:t>
            </a:r>
          </a:p>
        </p:txBody>
      </p:sp>
      <p:sp>
        <p:nvSpPr>
          <p:cNvPr id="52238" name="Text Box 12"/>
          <p:cNvSpPr txBox="1">
            <a:spLocks noChangeArrowheads="1"/>
          </p:cNvSpPr>
          <p:nvPr/>
        </p:nvSpPr>
        <p:spPr bwMode="auto">
          <a:xfrm>
            <a:off x="5176838" y="2411413"/>
            <a:ext cx="1028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b="1">
                <a:latin typeface="Calibri" pitchFamily="34" charset="0"/>
                <a:cs typeface="Arial" charset="0"/>
              </a:rPr>
              <a:t>Problem</a:t>
            </a:r>
          </a:p>
          <a:p>
            <a:pPr algn="ctr" eaLnBrk="1" hangingPunct="1"/>
            <a:r>
              <a:rPr lang="en-US" b="1">
                <a:latin typeface="Calibri" pitchFamily="34" charset="0"/>
                <a:cs typeface="Arial" charset="0"/>
              </a:rPr>
              <a:t>Behavior</a:t>
            </a:r>
          </a:p>
        </p:txBody>
      </p:sp>
      <p:sp>
        <p:nvSpPr>
          <p:cNvPr id="52239" name="Rectangle 13"/>
          <p:cNvSpPr>
            <a:spLocks noChangeArrowheads="1"/>
          </p:cNvSpPr>
          <p:nvPr/>
        </p:nvSpPr>
        <p:spPr bwMode="auto">
          <a:xfrm>
            <a:off x="48656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0" name="Text Box 14"/>
          <p:cNvSpPr txBox="1">
            <a:spLocks noChangeArrowheads="1"/>
          </p:cNvSpPr>
          <p:nvPr/>
        </p:nvSpPr>
        <p:spPr bwMode="auto">
          <a:xfrm>
            <a:off x="5005682" y="304800"/>
            <a:ext cx="1371016" cy="707886"/>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Desired</a:t>
            </a:r>
          </a:p>
          <a:p>
            <a:pPr algn="ctr" eaLnBrk="1" hangingPunct="1"/>
            <a:r>
              <a:rPr lang="en-US" sz="2000" b="1" dirty="0">
                <a:latin typeface="Calibri" pitchFamily="34" charset="0"/>
                <a:cs typeface="Arial" charset="0"/>
              </a:rPr>
              <a:t>Alternative</a:t>
            </a:r>
          </a:p>
        </p:txBody>
      </p:sp>
      <p:sp>
        <p:nvSpPr>
          <p:cNvPr id="52241" name="Rectangle 15"/>
          <p:cNvSpPr>
            <a:spLocks noChangeArrowheads="1"/>
          </p:cNvSpPr>
          <p:nvPr/>
        </p:nvSpPr>
        <p:spPr bwMode="auto">
          <a:xfrm>
            <a:off x="70754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2" name="Text Box 16"/>
          <p:cNvSpPr txBox="1">
            <a:spLocks noChangeArrowheads="1"/>
          </p:cNvSpPr>
          <p:nvPr/>
        </p:nvSpPr>
        <p:spPr bwMode="auto">
          <a:xfrm>
            <a:off x="7096120" y="304800"/>
            <a:ext cx="16097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Typical</a:t>
            </a:r>
          </a:p>
          <a:p>
            <a:pPr algn="ctr" eaLnBrk="1" hangingPunct="1"/>
            <a:r>
              <a:rPr lang="en-US" sz="2000" b="1" dirty="0">
                <a:latin typeface="Calibri" pitchFamily="34" charset="0"/>
                <a:cs typeface="Arial" charset="0"/>
              </a:rPr>
              <a:t>Consequence</a:t>
            </a:r>
          </a:p>
        </p:txBody>
      </p:sp>
      <p:sp>
        <p:nvSpPr>
          <p:cNvPr id="52243" name="AutoShape 17"/>
          <p:cNvSpPr>
            <a:spLocks noChangeArrowheads="1"/>
          </p:cNvSpPr>
          <p:nvPr/>
        </p:nvSpPr>
        <p:spPr bwMode="auto">
          <a:xfrm>
            <a:off x="6542088" y="9906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4" name="AutoShape 18"/>
          <p:cNvSpPr>
            <a:spLocks noChangeArrowheads="1"/>
          </p:cNvSpPr>
          <p:nvPr/>
        </p:nvSpPr>
        <p:spPr bwMode="auto">
          <a:xfrm rot="2251036">
            <a:off x="3875088" y="48768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5" name="AutoShape 19"/>
          <p:cNvSpPr>
            <a:spLocks noChangeArrowheads="1"/>
          </p:cNvSpPr>
          <p:nvPr/>
        </p:nvSpPr>
        <p:spPr bwMode="auto">
          <a:xfrm rot="-2027260">
            <a:off x="6618288" y="49530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6" name="AutoShape 20"/>
          <p:cNvSpPr>
            <a:spLocks noChangeArrowheads="1"/>
          </p:cNvSpPr>
          <p:nvPr/>
        </p:nvSpPr>
        <p:spPr bwMode="auto">
          <a:xfrm rot="-2027260">
            <a:off x="3798888" y="16764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7" name="Text Box 21"/>
          <p:cNvSpPr txBox="1">
            <a:spLocks noChangeArrowheads="1"/>
          </p:cNvSpPr>
          <p:nvPr/>
        </p:nvSpPr>
        <p:spPr bwMode="auto">
          <a:xfrm>
            <a:off x="369888" y="566738"/>
            <a:ext cx="45415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Trebuchet MS" pitchFamily="34" charset="0"/>
                <a:cs typeface="Arial" charset="0"/>
              </a:rPr>
              <a:t>Summary Statement</a:t>
            </a:r>
          </a:p>
          <a:p>
            <a:pPr eaLnBrk="1" hangingPunct="1"/>
            <a:r>
              <a:rPr lang="en-US" sz="2400" b="1" dirty="0">
                <a:latin typeface="Trebuchet MS" pitchFamily="34" charset="0"/>
                <a:cs typeface="Arial" charset="0"/>
              </a:rPr>
              <a:t>Order of  Team Discussion </a:t>
            </a:r>
          </a:p>
        </p:txBody>
      </p:sp>
      <p:sp>
        <p:nvSpPr>
          <p:cNvPr id="52248" name="Rectangle 25"/>
          <p:cNvSpPr>
            <a:spLocks noChangeArrowheads="1"/>
          </p:cNvSpPr>
          <p:nvPr/>
        </p:nvSpPr>
        <p:spPr bwMode="auto">
          <a:xfrm>
            <a:off x="4865688" y="4648200"/>
            <a:ext cx="1600200" cy="1981200"/>
          </a:xfrm>
          <a:prstGeom prst="rect">
            <a:avLst/>
          </a:prstGeom>
          <a:noFill/>
          <a:ln w="9525">
            <a:solidFill>
              <a:schemeClr val="tx1"/>
            </a:solidFill>
            <a:miter lim="800000"/>
            <a:headEnd/>
            <a:tailEnd/>
          </a:ln>
        </p:spPr>
        <p:txBody>
          <a:bodyPr wrap="none" anchor="ctr"/>
          <a:lstStyle/>
          <a:p>
            <a:pPr eaLnBrk="1" hangingPunct="1"/>
            <a:r>
              <a:rPr lang="en-US" sz="2400" b="1" dirty="0">
                <a:solidFill>
                  <a:schemeClr val="bg1"/>
                </a:solidFill>
                <a:latin typeface="Calibri" pitchFamily="34" charset="0"/>
                <a:cs typeface="Arial" charset="0"/>
              </a:rPr>
              <a:t>seventh</a:t>
            </a:r>
          </a:p>
        </p:txBody>
      </p:sp>
      <p:sp>
        <p:nvSpPr>
          <p:cNvPr id="52249" name="Text Box 26"/>
          <p:cNvSpPr txBox="1">
            <a:spLocks noChangeArrowheads="1"/>
          </p:cNvSpPr>
          <p:nvPr/>
        </p:nvSpPr>
        <p:spPr bwMode="auto">
          <a:xfrm>
            <a:off x="5001711" y="4697413"/>
            <a:ext cx="1371016" cy="70788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solidFill>
                  <a:schemeClr val="bg1"/>
                </a:solidFill>
                <a:latin typeface="Calibri" pitchFamily="34" charset="0"/>
                <a:cs typeface="Arial" charset="0"/>
              </a:rPr>
              <a:t>Acceptable</a:t>
            </a:r>
          </a:p>
          <a:p>
            <a:pPr algn="ctr" eaLnBrk="1" hangingPunct="1"/>
            <a:r>
              <a:rPr lang="en-US" sz="2000" b="1" dirty="0">
                <a:solidFill>
                  <a:schemeClr val="bg1"/>
                </a:solidFill>
                <a:latin typeface="Calibri" pitchFamily="34" charset="0"/>
                <a:cs typeface="Arial" charset="0"/>
              </a:rPr>
              <a:t>Alternative</a:t>
            </a:r>
          </a:p>
        </p:txBody>
      </p:sp>
      <p:sp>
        <p:nvSpPr>
          <p:cNvPr id="52250" name="TextBox 26"/>
          <p:cNvSpPr txBox="1">
            <a:spLocks noChangeArrowheads="1"/>
          </p:cNvSpPr>
          <p:nvPr/>
        </p:nvSpPr>
        <p:spPr bwMode="auto">
          <a:xfrm>
            <a:off x="5278438" y="1196975"/>
            <a:ext cx="10856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Calibri" pitchFamily="34" charset="0"/>
                <a:cs typeface="Arial" charset="0"/>
              </a:rPr>
              <a:t>second</a:t>
            </a:r>
          </a:p>
        </p:txBody>
      </p:sp>
      <p:sp>
        <p:nvSpPr>
          <p:cNvPr id="52251" name="TextBox 27"/>
          <p:cNvSpPr txBox="1">
            <a:spLocks noChangeArrowheads="1"/>
          </p:cNvSpPr>
          <p:nvPr/>
        </p:nvSpPr>
        <p:spPr bwMode="auto">
          <a:xfrm>
            <a:off x="7304088" y="1219200"/>
            <a:ext cx="8028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Calibri" pitchFamily="34" charset="0"/>
                <a:cs typeface="Arial" charset="0"/>
              </a:rPr>
              <a:t>third</a:t>
            </a:r>
          </a:p>
        </p:txBody>
      </p:sp>
      <p:sp>
        <p:nvSpPr>
          <p:cNvPr id="52252" name="TextBox 28"/>
          <p:cNvSpPr txBox="1">
            <a:spLocks noChangeArrowheads="1"/>
          </p:cNvSpPr>
          <p:nvPr/>
        </p:nvSpPr>
        <p:spPr bwMode="auto">
          <a:xfrm>
            <a:off x="2708633" y="3429000"/>
            <a:ext cx="1521699" cy="1200329"/>
          </a:xfrm>
          <a:prstGeom prst="rect">
            <a:avLst/>
          </a:prstGeom>
          <a:solidFill>
            <a:srgbClr val="00B050"/>
          </a:solid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1600" b="1" dirty="0" smtClean="0">
                <a:solidFill>
                  <a:schemeClr val="bg1"/>
                </a:solidFill>
                <a:latin typeface="Calibri" pitchFamily="34" charset="0"/>
                <a:cs typeface="Arial" charset="0"/>
              </a:rPr>
              <a:t>Circle time lasts more than 5 minutes</a:t>
            </a:r>
            <a:endParaRPr lang="en-US" sz="1600" b="1" dirty="0">
              <a:solidFill>
                <a:schemeClr val="bg1"/>
              </a:solidFill>
              <a:latin typeface="Calibri" pitchFamily="34" charset="0"/>
              <a:cs typeface="Arial" charset="0"/>
            </a:endParaRPr>
          </a:p>
          <a:p>
            <a:pPr eaLnBrk="1" hangingPunct="1"/>
            <a:endParaRPr lang="en-US" sz="2400" b="1" dirty="0">
              <a:solidFill>
                <a:schemeClr val="bg1"/>
              </a:solidFill>
              <a:latin typeface="Calibri" pitchFamily="34" charset="0"/>
              <a:cs typeface="Arial" charset="0"/>
            </a:endParaRPr>
          </a:p>
        </p:txBody>
      </p:sp>
      <p:sp>
        <p:nvSpPr>
          <p:cNvPr id="52253" name="AutoShape 6"/>
          <p:cNvSpPr>
            <a:spLocks noChangeArrowheads="1"/>
          </p:cNvSpPr>
          <p:nvPr/>
        </p:nvSpPr>
        <p:spPr bwMode="auto">
          <a:xfrm rot="-5400000">
            <a:off x="2084388" y="17145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vert="eaVert" wrap="none" anchor="ctr"/>
          <a:lstStyle/>
          <a:p>
            <a:pPr eaLnBrk="1" hangingPunct="1"/>
            <a:endParaRPr lang="en-US">
              <a:latin typeface="Calibri" pitchFamily="34" charset="0"/>
              <a:cs typeface="Arial" charset="0"/>
            </a:endParaRPr>
          </a:p>
        </p:txBody>
      </p:sp>
    </p:spTree>
    <p:extLst>
      <p:ext uri="{BB962C8B-B14F-4D97-AF65-F5344CB8AC3E}">
        <p14:creationId xmlns:p14="http://schemas.microsoft.com/office/powerpoint/2010/main" val="2582203095"/>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6"/>
          <p:cNvSpPr>
            <a:spLocks noChangeArrowheads="1"/>
          </p:cNvSpPr>
          <p:nvPr/>
        </p:nvSpPr>
        <p:spPr bwMode="auto">
          <a:xfrm>
            <a:off x="8729663" y="3124200"/>
            <a:ext cx="304800" cy="381000"/>
          </a:xfrm>
          <a:prstGeom prst="rightArrow">
            <a:avLst>
              <a:gd name="adj1" fmla="val 50000"/>
              <a:gd name="adj2" fmla="val 25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15362" name="Footer Placeholder 1"/>
          <p:cNvSpPr txBox="1">
            <a:spLocks noGrp="1"/>
          </p:cNvSpPr>
          <p:nvPr/>
        </p:nvSpPr>
        <p:spPr>
          <a:xfrm>
            <a:off x="369888" y="6280150"/>
            <a:ext cx="2133600" cy="365125"/>
          </a:xfrm>
          <a:prstGeom prst="rect">
            <a:avLst/>
          </a:prstGeom>
          <a:noFill/>
        </p:spPr>
        <p:txBody>
          <a:bodyPr anchor="ctr"/>
          <a:lstStyle/>
          <a:p>
            <a:pPr eaLnBrk="1" fontAlgn="auto" hangingPunct="1">
              <a:spcBef>
                <a:spcPts val="0"/>
              </a:spcBef>
              <a:spcAft>
                <a:spcPts val="0"/>
              </a:spcAft>
              <a:defRPr/>
            </a:pPr>
            <a:r>
              <a:rPr lang="en-US" sz="1200">
                <a:solidFill>
                  <a:schemeClr val="tx1">
                    <a:tint val="75000"/>
                  </a:schemeClr>
                </a:solidFill>
                <a:latin typeface="+mn-lt"/>
              </a:rPr>
              <a:t>Advanced Behavior Management</a:t>
            </a:r>
          </a:p>
        </p:txBody>
      </p:sp>
      <p:sp>
        <p:nvSpPr>
          <p:cNvPr id="52228" name="Rectangle 2"/>
          <p:cNvSpPr>
            <a:spLocks noChangeArrowheads="1"/>
          </p:cNvSpPr>
          <p:nvPr/>
        </p:nvSpPr>
        <p:spPr bwMode="auto">
          <a:xfrm>
            <a:off x="369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29" name="Rectangle 3"/>
          <p:cNvSpPr>
            <a:spLocks noChangeArrowheads="1"/>
          </p:cNvSpPr>
          <p:nvPr/>
        </p:nvSpPr>
        <p:spPr bwMode="auto">
          <a:xfrm>
            <a:off x="2655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30" name="Rectangle 4"/>
          <p:cNvSpPr>
            <a:spLocks noChangeArrowheads="1"/>
          </p:cNvSpPr>
          <p:nvPr/>
        </p:nvSpPr>
        <p:spPr bwMode="auto">
          <a:xfrm>
            <a:off x="4865688" y="2362200"/>
            <a:ext cx="1600200" cy="2133600"/>
          </a:xfrm>
          <a:prstGeom prst="rect">
            <a:avLst/>
          </a:prstGeom>
          <a:noFill/>
          <a:ln w="9525">
            <a:solidFill>
              <a:schemeClr val="tx1"/>
            </a:solidFill>
            <a:miter lim="800000"/>
            <a:headEnd/>
            <a:tailEnd/>
          </a:ln>
        </p:spPr>
        <p:txBody>
          <a:bodyPr wrap="none" anchor="ctr"/>
          <a:lstStyle/>
          <a:p>
            <a:pPr eaLnBrk="1" hangingPunct="1"/>
            <a:r>
              <a:rPr lang="en-US" sz="2400" b="1">
                <a:latin typeface="Calibri" pitchFamily="34" charset="0"/>
                <a:cs typeface="Arial" charset="0"/>
              </a:rPr>
              <a:t>first</a:t>
            </a:r>
          </a:p>
        </p:txBody>
      </p:sp>
      <p:sp>
        <p:nvSpPr>
          <p:cNvPr id="52231" name="Rectangle 5"/>
          <p:cNvSpPr>
            <a:spLocks noChangeArrowheads="1"/>
          </p:cNvSpPr>
          <p:nvPr/>
        </p:nvSpPr>
        <p:spPr bwMode="auto">
          <a:xfrm>
            <a:off x="7075488" y="2362200"/>
            <a:ext cx="1600200" cy="2133600"/>
          </a:xfrm>
          <a:prstGeom prst="rect">
            <a:avLst/>
          </a:prstGeom>
          <a:solidFill>
            <a:srgbClr val="FF0000"/>
          </a:solidFill>
          <a:ln w="9525">
            <a:solidFill>
              <a:schemeClr val="tx1"/>
            </a:solidFill>
            <a:miter lim="800000"/>
            <a:headEnd/>
            <a:tailEnd/>
          </a:ln>
        </p:spPr>
        <p:txBody>
          <a:bodyPr wrap="none" anchor="ctr"/>
          <a:lstStyle/>
          <a:p>
            <a:pPr eaLnBrk="1" hangingPunct="1"/>
            <a:r>
              <a:rPr lang="en-US" dirty="0">
                <a:latin typeface="Calibri" pitchFamily="34" charset="0"/>
                <a:cs typeface="Arial" charset="0"/>
              </a:rPr>
              <a:t> </a:t>
            </a:r>
            <a:r>
              <a:rPr lang="en-US" sz="2400" b="1" dirty="0">
                <a:solidFill>
                  <a:schemeClr val="bg1"/>
                </a:solidFill>
                <a:latin typeface="Calibri" pitchFamily="34" charset="0"/>
                <a:cs typeface="Arial" charset="0"/>
              </a:rPr>
              <a:t>F</a:t>
            </a:r>
            <a:r>
              <a:rPr lang="en-US" sz="2400" b="1" dirty="0" smtClean="0">
                <a:solidFill>
                  <a:schemeClr val="bg1"/>
                </a:solidFill>
                <a:latin typeface="Calibri" pitchFamily="34" charset="0"/>
                <a:cs typeface="Arial" charset="0"/>
              </a:rPr>
              <a:t>ifth</a:t>
            </a:r>
            <a:endParaRPr lang="en-US" sz="2400" b="1" dirty="0">
              <a:solidFill>
                <a:schemeClr val="bg1"/>
              </a:solidFill>
              <a:latin typeface="Calibri" pitchFamily="34" charset="0"/>
              <a:cs typeface="Arial" charset="0"/>
            </a:endParaRPr>
          </a:p>
        </p:txBody>
      </p:sp>
      <p:sp>
        <p:nvSpPr>
          <p:cNvPr id="52232" name="AutoShape 6"/>
          <p:cNvSpPr>
            <a:spLocks noChangeArrowheads="1"/>
          </p:cNvSpPr>
          <p:nvPr/>
        </p:nvSpPr>
        <p:spPr bwMode="auto">
          <a:xfrm>
            <a:off x="21224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3" name="AutoShape 7"/>
          <p:cNvSpPr>
            <a:spLocks noChangeArrowheads="1"/>
          </p:cNvSpPr>
          <p:nvPr/>
        </p:nvSpPr>
        <p:spPr bwMode="auto">
          <a:xfrm>
            <a:off x="65420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4" name="AutoShape 8"/>
          <p:cNvSpPr>
            <a:spLocks noChangeArrowheads="1"/>
          </p:cNvSpPr>
          <p:nvPr/>
        </p:nvSpPr>
        <p:spPr bwMode="auto">
          <a:xfrm>
            <a:off x="43322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5" name="Text Box 9"/>
          <p:cNvSpPr txBox="1">
            <a:spLocks noChangeArrowheads="1"/>
          </p:cNvSpPr>
          <p:nvPr/>
        </p:nvSpPr>
        <p:spPr bwMode="auto">
          <a:xfrm>
            <a:off x="369888" y="2438400"/>
            <a:ext cx="220328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000" b="1" dirty="0">
                <a:solidFill>
                  <a:schemeClr val="bg1"/>
                </a:solidFill>
                <a:latin typeface="Calibri" pitchFamily="34" charset="0"/>
                <a:cs typeface="Arial" charset="0"/>
              </a:rPr>
              <a:t>Setting Events</a:t>
            </a:r>
          </a:p>
          <a:p>
            <a:pPr eaLnBrk="1" hangingPunct="1"/>
            <a:r>
              <a:rPr lang="en-US" b="1" dirty="0">
                <a:solidFill>
                  <a:schemeClr val="bg1"/>
                </a:solidFill>
                <a:latin typeface="Calibri" pitchFamily="34" charset="0"/>
                <a:cs typeface="Arial" charset="0"/>
              </a:rPr>
              <a:t>Must be </a:t>
            </a:r>
            <a:endParaRPr lang="en-US" b="1" dirty="0" smtClean="0">
              <a:solidFill>
                <a:schemeClr val="bg1"/>
              </a:solidFill>
              <a:latin typeface="Calibri" pitchFamily="34" charset="0"/>
              <a:cs typeface="Arial" charset="0"/>
            </a:endParaRPr>
          </a:p>
          <a:p>
            <a:pPr eaLnBrk="1" hangingPunct="1"/>
            <a:r>
              <a:rPr lang="en-US" b="1" dirty="0" smtClean="0">
                <a:solidFill>
                  <a:schemeClr val="bg1"/>
                </a:solidFill>
                <a:latin typeface="Calibri" pitchFamily="34" charset="0"/>
                <a:cs typeface="Arial" charset="0"/>
              </a:rPr>
              <a:t>periodic</a:t>
            </a:r>
            <a:r>
              <a:rPr lang="en-US" b="1" dirty="0">
                <a:solidFill>
                  <a:schemeClr val="bg1"/>
                </a:solidFill>
                <a:latin typeface="Calibri" pitchFamily="34" charset="0"/>
                <a:cs typeface="Arial" charset="0"/>
              </a:rPr>
              <a:t>,</a:t>
            </a:r>
          </a:p>
          <a:p>
            <a:pPr eaLnBrk="1" hangingPunct="1"/>
            <a:r>
              <a:rPr lang="en-US" b="1" dirty="0">
                <a:solidFill>
                  <a:schemeClr val="bg1"/>
                </a:solidFill>
                <a:latin typeface="Calibri" pitchFamily="34" charset="0"/>
                <a:cs typeface="Arial" charset="0"/>
              </a:rPr>
              <a:t>Not </a:t>
            </a:r>
            <a:r>
              <a:rPr lang="en-US" b="1" dirty="0" smtClean="0">
                <a:solidFill>
                  <a:schemeClr val="bg1"/>
                </a:solidFill>
                <a:latin typeface="Calibri" pitchFamily="34" charset="0"/>
                <a:cs typeface="Arial" charset="0"/>
              </a:rPr>
              <a:t>continuous</a:t>
            </a:r>
            <a:r>
              <a:rPr lang="en-US" b="1" dirty="0">
                <a:solidFill>
                  <a:schemeClr val="bg1"/>
                </a:solidFill>
                <a:latin typeface="Calibri" pitchFamily="34" charset="0"/>
                <a:cs typeface="Arial" charset="0"/>
              </a:rPr>
              <a:t>!</a:t>
            </a:r>
          </a:p>
          <a:p>
            <a:pPr eaLnBrk="1" hangingPunct="1"/>
            <a:endParaRPr lang="en-US" sz="1400" dirty="0" smtClean="0">
              <a:latin typeface="Calibri" pitchFamily="34" charset="0"/>
              <a:cs typeface="Arial" charset="0"/>
            </a:endParaRPr>
          </a:p>
          <a:p>
            <a:pPr eaLnBrk="1" hangingPunct="1"/>
            <a:r>
              <a:rPr lang="en-US" sz="2400" b="1" dirty="0" smtClean="0">
                <a:solidFill>
                  <a:schemeClr val="bg1"/>
                </a:solidFill>
                <a:latin typeface="Calibri" pitchFamily="34" charset="0"/>
                <a:cs typeface="Arial" charset="0"/>
              </a:rPr>
              <a:t>sixth</a:t>
            </a:r>
            <a:endParaRPr lang="en-US" sz="2400" b="1" dirty="0">
              <a:solidFill>
                <a:schemeClr val="bg1"/>
              </a:solidFill>
              <a:latin typeface="Calibri" pitchFamily="34" charset="0"/>
              <a:cs typeface="Arial" charset="0"/>
            </a:endParaRPr>
          </a:p>
        </p:txBody>
      </p:sp>
      <p:sp>
        <p:nvSpPr>
          <p:cNvPr id="52236" name="Text Box 10"/>
          <p:cNvSpPr txBox="1">
            <a:spLocks noChangeArrowheads="1"/>
          </p:cNvSpPr>
          <p:nvPr/>
        </p:nvSpPr>
        <p:spPr bwMode="auto">
          <a:xfrm>
            <a:off x="2708633" y="2438400"/>
            <a:ext cx="1521699" cy="1015663"/>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Triggering</a:t>
            </a:r>
          </a:p>
          <a:p>
            <a:pPr algn="ctr" eaLnBrk="1" hangingPunct="1"/>
            <a:r>
              <a:rPr lang="en-US" sz="2000" b="1" dirty="0" smtClean="0">
                <a:latin typeface="Calibri" pitchFamily="34" charset="0"/>
                <a:cs typeface="Arial" charset="0"/>
              </a:rPr>
              <a:t>Antecedents</a:t>
            </a:r>
          </a:p>
          <a:p>
            <a:pPr algn="ctr" eaLnBrk="1" hangingPunct="1"/>
            <a:endParaRPr lang="en-US" sz="2000" b="1" dirty="0">
              <a:solidFill>
                <a:schemeClr val="bg1"/>
              </a:solidFill>
              <a:latin typeface="Calibri" pitchFamily="34" charset="0"/>
              <a:cs typeface="Arial" charset="0"/>
            </a:endParaRPr>
          </a:p>
        </p:txBody>
      </p:sp>
      <p:sp>
        <p:nvSpPr>
          <p:cNvPr id="52237" name="Text Box 11"/>
          <p:cNvSpPr txBox="1">
            <a:spLocks noChangeArrowheads="1"/>
          </p:cNvSpPr>
          <p:nvPr/>
        </p:nvSpPr>
        <p:spPr bwMode="auto">
          <a:xfrm>
            <a:off x="7121021" y="2411413"/>
            <a:ext cx="1548822" cy="646331"/>
          </a:xfrm>
          <a:prstGeom prst="rect">
            <a:avLst/>
          </a:prstGeom>
          <a:solidFill>
            <a:srgbClr val="FF0000"/>
          </a:solid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b="1" dirty="0">
                <a:solidFill>
                  <a:schemeClr val="bg1"/>
                </a:solidFill>
                <a:latin typeface="Calibri" pitchFamily="34" charset="0"/>
                <a:cs typeface="Arial" charset="0"/>
              </a:rPr>
              <a:t>Maintaining</a:t>
            </a:r>
          </a:p>
          <a:p>
            <a:pPr algn="ctr" eaLnBrk="1" hangingPunct="1"/>
            <a:r>
              <a:rPr lang="en-US" b="1" dirty="0">
                <a:solidFill>
                  <a:schemeClr val="bg1"/>
                </a:solidFill>
                <a:latin typeface="Calibri" pitchFamily="34" charset="0"/>
                <a:cs typeface="Arial" charset="0"/>
              </a:rPr>
              <a:t>Consequences</a:t>
            </a:r>
          </a:p>
        </p:txBody>
      </p:sp>
      <p:sp>
        <p:nvSpPr>
          <p:cNvPr id="52238" name="Text Box 12"/>
          <p:cNvSpPr txBox="1">
            <a:spLocks noChangeArrowheads="1"/>
          </p:cNvSpPr>
          <p:nvPr/>
        </p:nvSpPr>
        <p:spPr bwMode="auto">
          <a:xfrm>
            <a:off x="5176838" y="2411413"/>
            <a:ext cx="1028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b="1">
                <a:latin typeface="Calibri" pitchFamily="34" charset="0"/>
                <a:cs typeface="Arial" charset="0"/>
              </a:rPr>
              <a:t>Problem</a:t>
            </a:r>
          </a:p>
          <a:p>
            <a:pPr algn="ctr" eaLnBrk="1" hangingPunct="1"/>
            <a:r>
              <a:rPr lang="en-US" b="1">
                <a:latin typeface="Calibri" pitchFamily="34" charset="0"/>
                <a:cs typeface="Arial" charset="0"/>
              </a:rPr>
              <a:t>Behavior</a:t>
            </a:r>
          </a:p>
        </p:txBody>
      </p:sp>
      <p:sp>
        <p:nvSpPr>
          <p:cNvPr id="52239" name="Rectangle 13"/>
          <p:cNvSpPr>
            <a:spLocks noChangeArrowheads="1"/>
          </p:cNvSpPr>
          <p:nvPr/>
        </p:nvSpPr>
        <p:spPr bwMode="auto">
          <a:xfrm>
            <a:off x="48656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0" name="Text Box 14"/>
          <p:cNvSpPr txBox="1">
            <a:spLocks noChangeArrowheads="1"/>
          </p:cNvSpPr>
          <p:nvPr/>
        </p:nvSpPr>
        <p:spPr bwMode="auto">
          <a:xfrm>
            <a:off x="5005682" y="304800"/>
            <a:ext cx="1371016" cy="707886"/>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Desired</a:t>
            </a:r>
          </a:p>
          <a:p>
            <a:pPr algn="ctr" eaLnBrk="1" hangingPunct="1"/>
            <a:r>
              <a:rPr lang="en-US" sz="2000" b="1" dirty="0">
                <a:latin typeface="Calibri" pitchFamily="34" charset="0"/>
                <a:cs typeface="Arial" charset="0"/>
              </a:rPr>
              <a:t>Alternative</a:t>
            </a:r>
          </a:p>
        </p:txBody>
      </p:sp>
      <p:sp>
        <p:nvSpPr>
          <p:cNvPr id="52241" name="Rectangle 15"/>
          <p:cNvSpPr>
            <a:spLocks noChangeArrowheads="1"/>
          </p:cNvSpPr>
          <p:nvPr/>
        </p:nvSpPr>
        <p:spPr bwMode="auto">
          <a:xfrm>
            <a:off x="70754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2" name="Text Box 16"/>
          <p:cNvSpPr txBox="1">
            <a:spLocks noChangeArrowheads="1"/>
          </p:cNvSpPr>
          <p:nvPr/>
        </p:nvSpPr>
        <p:spPr bwMode="auto">
          <a:xfrm>
            <a:off x="7096120" y="304800"/>
            <a:ext cx="16097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Typical</a:t>
            </a:r>
          </a:p>
          <a:p>
            <a:pPr algn="ctr" eaLnBrk="1" hangingPunct="1"/>
            <a:r>
              <a:rPr lang="en-US" sz="2000" b="1" dirty="0">
                <a:latin typeface="Calibri" pitchFamily="34" charset="0"/>
                <a:cs typeface="Arial" charset="0"/>
              </a:rPr>
              <a:t>Consequence</a:t>
            </a:r>
          </a:p>
        </p:txBody>
      </p:sp>
      <p:sp>
        <p:nvSpPr>
          <p:cNvPr id="52243" name="AutoShape 17"/>
          <p:cNvSpPr>
            <a:spLocks noChangeArrowheads="1"/>
          </p:cNvSpPr>
          <p:nvPr/>
        </p:nvSpPr>
        <p:spPr bwMode="auto">
          <a:xfrm>
            <a:off x="6542088" y="9906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4" name="AutoShape 18"/>
          <p:cNvSpPr>
            <a:spLocks noChangeArrowheads="1"/>
          </p:cNvSpPr>
          <p:nvPr/>
        </p:nvSpPr>
        <p:spPr bwMode="auto">
          <a:xfrm rot="2251036">
            <a:off x="3875088" y="48768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5" name="AutoShape 19"/>
          <p:cNvSpPr>
            <a:spLocks noChangeArrowheads="1"/>
          </p:cNvSpPr>
          <p:nvPr/>
        </p:nvSpPr>
        <p:spPr bwMode="auto">
          <a:xfrm rot="-2027260">
            <a:off x="6618288" y="49530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6" name="AutoShape 20"/>
          <p:cNvSpPr>
            <a:spLocks noChangeArrowheads="1"/>
          </p:cNvSpPr>
          <p:nvPr/>
        </p:nvSpPr>
        <p:spPr bwMode="auto">
          <a:xfrm rot="-2027260">
            <a:off x="3798888" y="16764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7" name="Text Box 21"/>
          <p:cNvSpPr txBox="1">
            <a:spLocks noChangeArrowheads="1"/>
          </p:cNvSpPr>
          <p:nvPr/>
        </p:nvSpPr>
        <p:spPr bwMode="auto">
          <a:xfrm>
            <a:off x="369888" y="566738"/>
            <a:ext cx="45415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Trebuchet MS" pitchFamily="34" charset="0"/>
                <a:cs typeface="Arial" charset="0"/>
              </a:rPr>
              <a:t>Summary Statement</a:t>
            </a:r>
          </a:p>
          <a:p>
            <a:pPr eaLnBrk="1" hangingPunct="1"/>
            <a:r>
              <a:rPr lang="en-US" sz="2400" b="1" dirty="0">
                <a:latin typeface="Trebuchet MS" pitchFamily="34" charset="0"/>
                <a:cs typeface="Arial" charset="0"/>
              </a:rPr>
              <a:t>Order of  Team Discussion </a:t>
            </a:r>
          </a:p>
        </p:txBody>
      </p:sp>
      <p:sp>
        <p:nvSpPr>
          <p:cNvPr id="52248" name="Rectangle 25"/>
          <p:cNvSpPr>
            <a:spLocks noChangeArrowheads="1"/>
          </p:cNvSpPr>
          <p:nvPr/>
        </p:nvSpPr>
        <p:spPr bwMode="auto">
          <a:xfrm>
            <a:off x="4865688" y="4648200"/>
            <a:ext cx="1600200" cy="1981200"/>
          </a:xfrm>
          <a:prstGeom prst="rect">
            <a:avLst/>
          </a:prstGeom>
          <a:noFill/>
          <a:ln w="9525">
            <a:solidFill>
              <a:schemeClr val="tx1"/>
            </a:solidFill>
            <a:miter lim="800000"/>
            <a:headEnd/>
            <a:tailEnd/>
          </a:ln>
        </p:spPr>
        <p:txBody>
          <a:bodyPr wrap="none" anchor="ctr"/>
          <a:lstStyle/>
          <a:p>
            <a:pPr eaLnBrk="1" hangingPunct="1"/>
            <a:r>
              <a:rPr lang="en-US" sz="2400" b="1" dirty="0">
                <a:solidFill>
                  <a:schemeClr val="bg1"/>
                </a:solidFill>
                <a:latin typeface="Calibri" pitchFamily="34" charset="0"/>
                <a:cs typeface="Arial" charset="0"/>
              </a:rPr>
              <a:t>seventh</a:t>
            </a:r>
          </a:p>
        </p:txBody>
      </p:sp>
      <p:sp>
        <p:nvSpPr>
          <p:cNvPr id="52249" name="Text Box 26"/>
          <p:cNvSpPr txBox="1">
            <a:spLocks noChangeArrowheads="1"/>
          </p:cNvSpPr>
          <p:nvPr/>
        </p:nvSpPr>
        <p:spPr bwMode="auto">
          <a:xfrm>
            <a:off x="5001711" y="4697413"/>
            <a:ext cx="1371016" cy="70788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solidFill>
                  <a:schemeClr val="bg1"/>
                </a:solidFill>
                <a:latin typeface="Calibri" pitchFamily="34" charset="0"/>
                <a:cs typeface="Arial" charset="0"/>
              </a:rPr>
              <a:t>Acceptable</a:t>
            </a:r>
          </a:p>
          <a:p>
            <a:pPr algn="ctr" eaLnBrk="1" hangingPunct="1"/>
            <a:r>
              <a:rPr lang="en-US" sz="2000" b="1" dirty="0">
                <a:solidFill>
                  <a:schemeClr val="bg1"/>
                </a:solidFill>
                <a:latin typeface="Calibri" pitchFamily="34" charset="0"/>
                <a:cs typeface="Arial" charset="0"/>
              </a:rPr>
              <a:t>Alternative</a:t>
            </a:r>
          </a:p>
        </p:txBody>
      </p:sp>
      <p:sp>
        <p:nvSpPr>
          <p:cNvPr id="52250" name="TextBox 26"/>
          <p:cNvSpPr txBox="1">
            <a:spLocks noChangeArrowheads="1"/>
          </p:cNvSpPr>
          <p:nvPr/>
        </p:nvSpPr>
        <p:spPr bwMode="auto">
          <a:xfrm>
            <a:off x="5278438" y="1196975"/>
            <a:ext cx="10856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Calibri" pitchFamily="34" charset="0"/>
                <a:cs typeface="Arial" charset="0"/>
              </a:rPr>
              <a:t>second</a:t>
            </a:r>
          </a:p>
        </p:txBody>
      </p:sp>
      <p:sp>
        <p:nvSpPr>
          <p:cNvPr id="52251" name="TextBox 27"/>
          <p:cNvSpPr txBox="1">
            <a:spLocks noChangeArrowheads="1"/>
          </p:cNvSpPr>
          <p:nvPr/>
        </p:nvSpPr>
        <p:spPr bwMode="auto">
          <a:xfrm>
            <a:off x="7304088" y="1219200"/>
            <a:ext cx="8028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Calibri" pitchFamily="34" charset="0"/>
                <a:cs typeface="Arial" charset="0"/>
              </a:rPr>
              <a:t>third</a:t>
            </a:r>
          </a:p>
        </p:txBody>
      </p:sp>
      <p:sp>
        <p:nvSpPr>
          <p:cNvPr id="52252" name="TextBox 28"/>
          <p:cNvSpPr txBox="1">
            <a:spLocks noChangeArrowheads="1"/>
          </p:cNvSpPr>
          <p:nvPr/>
        </p:nvSpPr>
        <p:spPr bwMode="auto">
          <a:xfrm>
            <a:off x="2708633" y="3429000"/>
            <a:ext cx="1521699" cy="830997"/>
          </a:xfrm>
          <a:prstGeom prst="rect">
            <a:avLst/>
          </a:prstGeom>
          <a:no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Calibri" pitchFamily="34" charset="0"/>
                <a:cs typeface="Arial" charset="0"/>
              </a:rPr>
              <a:t>f</a:t>
            </a:r>
            <a:r>
              <a:rPr lang="en-US" sz="2400" b="1" dirty="0" smtClean="0">
                <a:latin typeface="Calibri" pitchFamily="34" charset="0"/>
                <a:cs typeface="Arial" charset="0"/>
              </a:rPr>
              <a:t>ourth</a:t>
            </a:r>
            <a:endParaRPr lang="en-US" sz="2400" b="1" dirty="0">
              <a:latin typeface="Calibri" pitchFamily="34" charset="0"/>
              <a:cs typeface="Arial" charset="0"/>
            </a:endParaRPr>
          </a:p>
          <a:p>
            <a:pPr eaLnBrk="1" hangingPunct="1"/>
            <a:endParaRPr lang="en-US" sz="2400" b="1" dirty="0">
              <a:solidFill>
                <a:schemeClr val="bg1"/>
              </a:solidFill>
              <a:latin typeface="Calibri" pitchFamily="34" charset="0"/>
              <a:cs typeface="Arial" charset="0"/>
            </a:endParaRPr>
          </a:p>
        </p:txBody>
      </p:sp>
      <p:sp>
        <p:nvSpPr>
          <p:cNvPr id="52253" name="AutoShape 6"/>
          <p:cNvSpPr>
            <a:spLocks noChangeArrowheads="1"/>
          </p:cNvSpPr>
          <p:nvPr/>
        </p:nvSpPr>
        <p:spPr bwMode="auto">
          <a:xfrm rot="-5400000">
            <a:off x="2084388" y="17145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vert="eaVert" wrap="none" anchor="ctr"/>
          <a:lstStyle/>
          <a:p>
            <a:pPr eaLnBrk="1" hangingPunct="1"/>
            <a:endParaRPr lang="en-US">
              <a:latin typeface="Calibri" pitchFamily="34" charset="0"/>
              <a:cs typeface="Arial" charset="0"/>
            </a:endParaRPr>
          </a:p>
        </p:txBody>
      </p:sp>
    </p:spTree>
    <p:extLst>
      <p:ext uri="{BB962C8B-B14F-4D97-AF65-F5344CB8AC3E}">
        <p14:creationId xmlns:p14="http://schemas.microsoft.com/office/powerpoint/2010/main" val="1435354260"/>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#5 Maintaining Consequences </a:t>
            </a:r>
            <a:endParaRPr lang="en-US" dirty="0"/>
          </a:p>
        </p:txBody>
      </p:sp>
      <p:sp>
        <p:nvSpPr>
          <p:cNvPr id="6" name="Content Placeholder 5"/>
          <p:cNvSpPr>
            <a:spLocks noGrp="1"/>
          </p:cNvSpPr>
          <p:nvPr>
            <p:ph idx="1"/>
          </p:nvPr>
        </p:nvSpPr>
        <p:spPr/>
        <p:txBody>
          <a:bodyPr/>
          <a:lstStyle/>
          <a:p>
            <a:r>
              <a:rPr lang="en-US" sz="2400" dirty="0" smtClean="0"/>
              <a:t>What is happening after or during the behavior that makes it worth while for the student to keep doing it?</a:t>
            </a:r>
          </a:p>
          <a:p>
            <a:r>
              <a:rPr lang="en-US" sz="2400" dirty="0" smtClean="0"/>
              <a:t>Also know as </a:t>
            </a:r>
            <a:r>
              <a:rPr lang="en-US" sz="2400" dirty="0"/>
              <a:t>function of the behavior in terms of getting or rejecting (protest, escape, or avoid) something that will guide development of a functionally equivalent replacement behavior</a:t>
            </a:r>
          </a:p>
          <a:p>
            <a:endParaRPr lang="en-US" dirty="0"/>
          </a:p>
        </p:txBody>
      </p:sp>
    </p:spTree>
    <p:extLst>
      <p:ext uri="{BB962C8B-B14F-4D97-AF65-F5344CB8AC3E}">
        <p14:creationId xmlns:p14="http://schemas.microsoft.com/office/powerpoint/2010/main" val="36978262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a:spLocks noGrp="1" noChangeArrowheads="1"/>
          </p:cNvSpPr>
          <p:nvPr>
            <p:ph type="title"/>
          </p:nvPr>
        </p:nvSpPr>
        <p:spPr>
          <a:xfrm>
            <a:off x="762000" y="0"/>
            <a:ext cx="7924800" cy="1143000"/>
          </a:xfrm>
        </p:spPr>
        <p:txBody>
          <a:bodyPr/>
          <a:lstStyle/>
          <a:p>
            <a:pPr eaLnBrk="1" hangingPunct="1"/>
            <a:r>
              <a:rPr lang="en-US" dirty="0" smtClean="0"/>
              <a:t>Examples for #5</a:t>
            </a:r>
          </a:p>
        </p:txBody>
      </p:sp>
      <p:sp>
        <p:nvSpPr>
          <p:cNvPr id="27651" name="Rectangle 3"/>
          <p:cNvSpPr>
            <a:spLocks noGrp="1" noChangeArrowheads="1"/>
          </p:cNvSpPr>
          <p:nvPr>
            <p:ph idx="1"/>
          </p:nvPr>
        </p:nvSpPr>
        <p:spPr>
          <a:xfrm>
            <a:off x="838200" y="838200"/>
            <a:ext cx="8305800" cy="6019800"/>
          </a:xfrm>
        </p:spPr>
        <p:txBody>
          <a:bodyPr>
            <a:normAutofit/>
          </a:bodyPr>
          <a:lstStyle/>
          <a:p>
            <a:pPr eaLnBrk="1" hangingPunct="1">
              <a:lnSpc>
                <a:spcPct val="80000"/>
              </a:lnSpc>
            </a:pPr>
            <a:r>
              <a:rPr lang="en-US" sz="2600" b="1" dirty="0" smtClean="0">
                <a:solidFill>
                  <a:srgbClr val="FFC000"/>
                </a:solidFill>
              </a:rPr>
              <a:t>Getting Examples</a:t>
            </a:r>
            <a:r>
              <a:rPr lang="en-US" sz="2500" b="1" dirty="0" smtClean="0">
                <a:solidFill>
                  <a:schemeClr val="accent3">
                    <a:lumMod val="50000"/>
                  </a:schemeClr>
                </a:solidFill>
              </a:rPr>
              <a:t>:</a:t>
            </a:r>
          </a:p>
          <a:p>
            <a:pPr eaLnBrk="1" hangingPunct="1">
              <a:lnSpc>
                <a:spcPct val="80000"/>
              </a:lnSpc>
            </a:pPr>
            <a:r>
              <a:rPr lang="en-US" sz="2000" dirty="0" smtClean="0"/>
              <a:t>To gain adult attention</a:t>
            </a:r>
          </a:p>
          <a:p>
            <a:pPr eaLnBrk="1" hangingPunct="1">
              <a:lnSpc>
                <a:spcPct val="80000"/>
              </a:lnSpc>
            </a:pPr>
            <a:r>
              <a:rPr lang="en-US" sz="2000" dirty="0" smtClean="0"/>
              <a:t> To gain sustained peer attention and positive comments (use instead of “power”)</a:t>
            </a:r>
          </a:p>
          <a:p>
            <a:pPr eaLnBrk="1" hangingPunct="1">
              <a:lnSpc>
                <a:spcPct val="80000"/>
              </a:lnSpc>
            </a:pPr>
            <a:r>
              <a:rPr lang="en-US" sz="2000" dirty="0" smtClean="0"/>
              <a:t>To gain a desired item or activity</a:t>
            </a:r>
          </a:p>
          <a:p>
            <a:pPr eaLnBrk="1" hangingPunct="1">
              <a:lnSpc>
                <a:spcPct val="80000"/>
              </a:lnSpc>
            </a:pPr>
            <a:r>
              <a:rPr lang="en-US" sz="2000" dirty="0" smtClean="0"/>
              <a:t>To get a choice in the pacing of activities (use instead of “control”)</a:t>
            </a:r>
          </a:p>
          <a:p>
            <a:pPr eaLnBrk="1" hangingPunct="1">
              <a:lnSpc>
                <a:spcPct val="80000"/>
              </a:lnSpc>
            </a:pPr>
            <a:r>
              <a:rPr lang="en-US" sz="2600" b="1" dirty="0" smtClean="0">
                <a:solidFill>
                  <a:srgbClr val="FFC000"/>
                </a:solidFill>
              </a:rPr>
              <a:t>Reject: (Escape/Protest/Avoid) Examples</a:t>
            </a:r>
            <a:r>
              <a:rPr lang="en-US" sz="2500" b="1" dirty="0" smtClean="0">
                <a:solidFill>
                  <a:schemeClr val="accent3">
                    <a:lumMod val="50000"/>
                  </a:schemeClr>
                </a:solidFill>
              </a:rPr>
              <a:t>:</a:t>
            </a:r>
          </a:p>
          <a:p>
            <a:pPr eaLnBrk="1" hangingPunct="1">
              <a:lnSpc>
                <a:spcPct val="80000"/>
              </a:lnSpc>
            </a:pPr>
            <a:r>
              <a:rPr lang="en-US" sz="2000" dirty="0" smtClean="0"/>
              <a:t> To escape or avoid a task student states is (a) too hard or (b) too long, or (c) not meaningful to the student or (d) to escape peer comments that the task is too easy</a:t>
            </a:r>
          </a:p>
          <a:p>
            <a:pPr eaLnBrk="1" hangingPunct="1">
              <a:lnSpc>
                <a:spcPct val="80000"/>
              </a:lnSpc>
            </a:pPr>
            <a:r>
              <a:rPr lang="en-US" sz="2000" dirty="0" smtClean="0"/>
              <a:t> To avoid or protest a demand or request or reprimand</a:t>
            </a:r>
          </a:p>
          <a:p>
            <a:pPr eaLnBrk="1" hangingPunct="1">
              <a:lnSpc>
                <a:spcPct val="80000"/>
              </a:lnSpc>
            </a:pPr>
            <a:r>
              <a:rPr lang="en-US" sz="2000" dirty="0" smtClean="0"/>
              <a:t> To escape an environment in which the student states negative comments from peers frequently occur</a:t>
            </a:r>
          </a:p>
          <a:p>
            <a:pPr eaLnBrk="1" hangingPunct="1">
              <a:lnSpc>
                <a:spcPct val="80000"/>
              </a:lnSpc>
            </a:pPr>
            <a:r>
              <a:rPr lang="en-US" sz="2000" dirty="0" smtClean="0"/>
              <a:t>To escape or avoid specific people or activities</a:t>
            </a:r>
          </a:p>
          <a:p>
            <a:pPr eaLnBrk="1" hangingPunct="1">
              <a:lnSpc>
                <a:spcPct val="80000"/>
              </a:lnSpc>
            </a:pPr>
            <a:endParaRPr lang="en-US" sz="2000" dirty="0" smtClean="0"/>
          </a:p>
        </p:txBody>
      </p:sp>
    </p:spTree>
    <p:extLst>
      <p:ext uri="{BB962C8B-B14F-4D97-AF65-F5344CB8AC3E}">
        <p14:creationId xmlns:p14="http://schemas.microsoft.com/office/powerpoint/2010/main" val="36915525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6"/>
          <p:cNvSpPr>
            <a:spLocks noChangeArrowheads="1"/>
          </p:cNvSpPr>
          <p:nvPr/>
        </p:nvSpPr>
        <p:spPr bwMode="auto">
          <a:xfrm>
            <a:off x="8729663" y="3124200"/>
            <a:ext cx="304800" cy="381000"/>
          </a:xfrm>
          <a:prstGeom prst="rightArrow">
            <a:avLst>
              <a:gd name="adj1" fmla="val 50000"/>
              <a:gd name="adj2" fmla="val 25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15362" name="Footer Placeholder 1"/>
          <p:cNvSpPr txBox="1">
            <a:spLocks noGrp="1"/>
          </p:cNvSpPr>
          <p:nvPr/>
        </p:nvSpPr>
        <p:spPr>
          <a:xfrm>
            <a:off x="369888" y="6280150"/>
            <a:ext cx="2133600" cy="365125"/>
          </a:xfrm>
          <a:prstGeom prst="rect">
            <a:avLst/>
          </a:prstGeom>
          <a:noFill/>
        </p:spPr>
        <p:txBody>
          <a:bodyPr anchor="ctr"/>
          <a:lstStyle/>
          <a:p>
            <a:pPr eaLnBrk="1" fontAlgn="auto" hangingPunct="1">
              <a:spcBef>
                <a:spcPts val="0"/>
              </a:spcBef>
              <a:spcAft>
                <a:spcPts val="0"/>
              </a:spcAft>
              <a:defRPr/>
            </a:pPr>
            <a:r>
              <a:rPr lang="en-US" sz="1200">
                <a:solidFill>
                  <a:schemeClr val="tx1">
                    <a:tint val="75000"/>
                  </a:schemeClr>
                </a:solidFill>
                <a:latin typeface="+mn-lt"/>
              </a:rPr>
              <a:t>Advanced Behavior Management</a:t>
            </a:r>
          </a:p>
        </p:txBody>
      </p:sp>
      <p:sp>
        <p:nvSpPr>
          <p:cNvPr id="52228" name="Rectangle 2"/>
          <p:cNvSpPr>
            <a:spLocks noChangeArrowheads="1"/>
          </p:cNvSpPr>
          <p:nvPr/>
        </p:nvSpPr>
        <p:spPr bwMode="auto">
          <a:xfrm>
            <a:off x="369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29" name="Rectangle 3"/>
          <p:cNvSpPr>
            <a:spLocks noChangeArrowheads="1"/>
          </p:cNvSpPr>
          <p:nvPr/>
        </p:nvSpPr>
        <p:spPr bwMode="auto">
          <a:xfrm>
            <a:off x="2655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30" name="Rectangle 4"/>
          <p:cNvSpPr>
            <a:spLocks noChangeArrowheads="1"/>
          </p:cNvSpPr>
          <p:nvPr/>
        </p:nvSpPr>
        <p:spPr bwMode="auto">
          <a:xfrm>
            <a:off x="4865688" y="2362200"/>
            <a:ext cx="1600200" cy="2133600"/>
          </a:xfrm>
          <a:prstGeom prst="rect">
            <a:avLst/>
          </a:prstGeom>
          <a:noFill/>
          <a:ln w="9525">
            <a:solidFill>
              <a:schemeClr val="tx1"/>
            </a:solidFill>
            <a:miter lim="800000"/>
            <a:headEnd/>
            <a:tailEnd/>
          </a:ln>
        </p:spPr>
        <p:txBody>
          <a:bodyPr wrap="none" anchor="ctr"/>
          <a:lstStyle/>
          <a:p>
            <a:pPr eaLnBrk="1" hangingPunct="1"/>
            <a:r>
              <a:rPr lang="en-US" sz="2400" b="1">
                <a:latin typeface="Calibri" pitchFamily="34" charset="0"/>
                <a:cs typeface="Arial" charset="0"/>
              </a:rPr>
              <a:t>first</a:t>
            </a:r>
          </a:p>
        </p:txBody>
      </p:sp>
      <p:sp>
        <p:nvSpPr>
          <p:cNvPr id="52231" name="Rectangle 5"/>
          <p:cNvSpPr>
            <a:spLocks noChangeArrowheads="1"/>
          </p:cNvSpPr>
          <p:nvPr/>
        </p:nvSpPr>
        <p:spPr bwMode="auto">
          <a:xfrm>
            <a:off x="7075488" y="3124200"/>
            <a:ext cx="1600200" cy="1371600"/>
          </a:xfrm>
          <a:prstGeom prst="rect">
            <a:avLst/>
          </a:prstGeom>
          <a:solidFill>
            <a:srgbClr val="00B050"/>
          </a:solidFill>
          <a:ln w="9525">
            <a:solidFill>
              <a:schemeClr val="tx1"/>
            </a:solidFill>
            <a:miter lim="800000"/>
            <a:headEnd/>
            <a:tailEnd/>
          </a:ln>
        </p:spPr>
        <p:txBody>
          <a:bodyPr wrap="none" anchor="ctr"/>
          <a:lstStyle/>
          <a:p>
            <a:pPr eaLnBrk="1" hangingPunct="1"/>
            <a:r>
              <a:rPr lang="en-US" dirty="0">
                <a:latin typeface="Calibri" pitchFamily="34" charset="0"/>
                <a:cs typeface="Arial" charset="0"/>
              </a:rPr>
              <a:t> </a:t>
            </a:r>
            <a:endParaRPr lang="en-US" dirty="0" smtClean="0">
              <a:latin typeface="Calibri" pitchFamily="34" charset="0"/>
              <a:cs typeface="Arial" charset="0"/>
            </a:endParaRPr>
          </a:p>
          <a:p>
            <a:pPr eaLnBrk="1" hangingPunct="1"/>
            <a:r>
              <a:rPr lang="en-US" sz="1600" b="1" dirty="0" smtClean="0">
                <a:solidFill>
                  <a:schemeClr val="bg1"/>
                </a:solidFill>
                <a:latin typeface="Calibri" pitchFamily="34" charset="0"/>
                <a:cs typeface="Arial" charset="0"/>
              </a:rPr>
              <a:t>Does not </a:t>
            </a:r>
          </a:p>
          <a:p>
            <a:pPr eaLnBrk="1" hangingPunct="1"/>
            <a:r>
              <a:rPr lang="en-US" sz="1600" b="1" dirty="0" smtClean="0">
                <a:solidFill>
                  <a:schemeClr val="bg1"/>
                </a:solidFill>
                <a:latin typeface="Calibri" pitchFamily="34" charset="0"/>
                <a:cs typeface="Arial" charset="0"/>
              </a:rPr>
              <a:t>Have to </a:t>
            </a:r>
          </a:p>
          <a:p>
            <a:pPr eaLnBrk="1" hangingPunct="1"/>
            <a:r>
              <a:rPr lang="en-US" sz="1600" b="1" dirty="0" smtClean="0">
                <a:solidFill>
                  <a:schemeClr val="bg1"/>
                </a:solidFill>
                <a:latin typeface="Calibri" pitchFamily="34" charset="0"/>
                <a:cs typeface="Arial" charset="0"/>
              </a:rPr>
              <a:t>Participate</a:t>
            </a:r>
          </a:p>
          <a:p>
            <a:pPr eaLnBrk="1" hangingPunct="1"/>
            <a:r>
              <a:rPr lang="en-US" sz="1600" b="1" dirty="0" smtClean="0">
                <a:solidFill>
                  <a:schemeClr val="bg1"/>
                </a:solidFill>
                <a:latin typeface="Calibri" pitchFamily="34" charset="0"/>
                <a:cs typeface="Arial" charset="0"/>
              </a:rPr>
              <a:t>In circle time</a:t>
            </a:r>
            <a:endParaRPr lang="en-US" sz="1600" b="1" dirty="0">
              <a:solidFill>
                <a:schemeClr val="bg1"/>
              </a:solidFill>
              <a:latin typeface="Calibri" pitchFamily="34" charset="0"/>
              <a:cs typeface="Arial" charset="0"/>
            </a:endParaRPr>
          </a:p>
        </p:txBody>
      </p:sp>
      <p:sp>
        <p:nvSpPr>
          <p:cNvPr id="52232" name="AutoShape 6"/>
          <p:cNvSpPr>
            <a:spLocks noChangeArrowheads="1"/>
          </p:cNvSpPr>
          <p:nvPr/>
        </p:nvSpPr>
        <p:spPr bwMode="auto">
          <a:xfrm>
            <a:off x="21224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3" name="AutoShape 7"/>
          <p:cNvSpPr>
            <a:spLocks noChangeArrowheads="1"/>
          </p:cNvSpPr>
          <p:nvPr/>
        </p:nvSpPr>
        <p:spPr bwMode="auto">
          <a:xfrm>
            <a:off x="65420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4" name="AutoShape 8"/>
          <p:cNvSpPr>
            <a:spLocks noChangeArrowheads="1"/>
          </p:cNvSpPr>
          <p:nvPr/>
        </p:nvSpPr>
        <p:spPr bwMode="auto">
          <a:xfrm>
            <a:off x="43322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5" name="Text Box 9"/>
          <p:cNvSpPr txBox="1">
            <a:spLocks noChangeArrowheads="1"/>
          </p:cNvSpPr>
          <p:nvPr/>
        </p:nvSpPr>
        <p:spPr bwMode="auto">
          <a:xfrm>
            <a:off x="369888" y="2438400"/>
            <a:ext cx="220328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000" b="1" dirty="0">
                <a:solidFill>
                  <a:schemeClr val="bg1"/>
                </a:solidFill>
                <a:latin typeface="Calibri" pitchFamily="34" charset="0"/>
                <a:cs typeface="Arial" charset="0"/>
              </a:rPr>
              <a:t>Setting Events</a:t>
            </a:r>
          </a:p>
          <a:p>
            <a:pPr eaLnBrk="1" hangingPunct="1"/>
            <a:r>
              <a:rPr lang="en-US" b="1" dirty="0">
                <a:solidFill>
                  <a:schemeClr val="bg1"/>
                </a:solidFill>
                <a:latin typeface="Calibri" pitchFamily="34" charset="0"/>
                <a:cs typeface="Arial" charset="0"/>
              </a:rPr>
              <a:t>Must be </a:t>
            </a:r>
            <a:endParaRPr lang="en-US" b="1" dirty="0" smtClean="0">
              <a:solidFill>
                <a:schemeClr val="bg1"/>
              </a:solidFill>
              <a:latin typeface="Calibri" pitchFamily="34" charset="0"/>
              <a:cs typeface="Arial" charset="0"/>
            </a:endParaRPr>
          </a:p>
          <a:p>
            <a:pPr eaLnBrk="1" hangingPunct="1"/>
            <a:r>
              <a:rPr lang="en-US" b="1" dirty="0" smtClean="0">
                <a:solidFill>
                  <a:schemeClr val="bg1"/>
                </a:solidFill>
                <a:latin typeface="Calibri" pitchFamily="34" charset="0"/>
                <a:cs typeface="Arial" charset="0"/>
              </a:rPr>
              <a:t>periodic</a:t>
            </a:r>
            <a:r>
              <a:rPr lang="en-US" b="1" dirty="0">
                <a:solidFill>
                  <a:schemeClr val="bg1"/>
                </a:solidFill>
                <a:latin typeface="Calibri" pitchFamily="34" charset="0"/>
                <a:cs typeface="Arial" charset="0"/>
              </a:rPr>
              <a:t>,</a:t>
            </a:r>
          </a:p>
          <a:p>
            <a:pPr eaLnBrk="1" hangingPunct="1"/>
            <a:r>
              <a:rPr lang="en-US" b="1" dirty="0">
                <a:solidFill>
                  <a:schemeClr val="bg1"/>
                </a:solidFill>
                <a:latin typeface="Calibri" pitchFamily="34" charset="0"/>
                <a:cs typeface="Arial" charset="0"/>
              </a:rPr>
              <a:t>Not </a:t>
            </a:r>
            <a:r>
              <a:rPr lang="en-US" b="1" dirty="0" smtClean="0">
                <a:solidFill>
                  <a:schemeClr val="bg1"/>
                </a:solidFill>
                <a:latin typeface="Calibri" pitchFamily="34" charset="0"/>
                <a:cs typeface="Arial" charset="0"/>
              </a:rPr>
              <a:t>continuous</a:t>
            </a:r>
            <a:r>
              <a:rPr lang="en-US" b="1" dirty="0">
                <a:solidFill>
                  <a:schemeClr val="bg1"/>
                </a:solidFill>
                <a:latin typeface="Calibri" pitchFamily="34" charset="0"/>
                <a:cs typeface="Arial" charset="0"/>
              </a:rPr>
              <a:t>!</a:t>
            </a:r>
          </a:p>
          <a:p>
            <a:pPr eaLnBrk="1" hangingPunct="1"/>
            <a:endParaRPr lang="en-US" sz="1400" dirty="0" smtClean="0">
              <a:latin typeface="Calibri" pitchFamily="34" charset="0"/>
              <a:cs typeface="Arial" charset="0"/>
            </a:endParaRPr>
          </a:p>
          <a:p>
            <a:pPr eaLnBrk="1" hangingPunct="1"/>
            <a:r>
              <a:rPr lang="en-US" sz="2400" b="1" dirty="0" smtClean="0">
                <a:solidFill>
                  <a:schemeClr val="bg1"/>
                </a:solidFill>
                <a:latin typeface="Calibri" pitchFamily="34" charset="0"/>
                <a:cs typeface="Arial" charset="0"/>
              </a:rPr>
              <a:t>sixth</a:t>
            </a:r>
            <a:endParaRPr lang="en-US" sz="2400" b="1" dirty="0">
              <a:solidFill>
                <a:schemeClr val="bg1"/>
              </a:solidFill>
              <a:latin typeface="Calibri" pitchFamily="34" charset="0"/>
              <a:cs typeface="Arial" charset="0"/>
            </a:endParaRPr>
          </a:p>
        </p:txBody>
      </p:sp>
      <p:sp>
        <p:nvSpPr>
          <p:cNvPr id="52236" name="Text Box 10"/>
          <p:cNvSpPr txBox="1">
            <a:spLocks noChangeArrowheads="1"/>
          </p:cNvSpPr>
          <p:nvPr/>
        </p:nvSpPr>
        <p:spPr bwMode="auto">
          <a:xfrm>
            <a:off x="2708633" y="2438400"/>
            <a:ext cx="1521699" cy="1015663"/>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Triggering</a:t>
            </a:r>
          </a:p>
          <a:p>
            <a:pPr algn="ctr" eaLnBrk="1" hangingPunct="1"/>
            <a:r>
              <a:rPr lang="en-US" sz="2000" b="1" dirty="0" smtClean="0">
                <a:latin typeface="Calibri" pitchFamily="34" charset="0"/>
                <a:cs typeface="Arial" charset="0"/>
              </a:rPr>
              <a:t>Antecedents</a:t>
            </a:r>
          </a:p>
          <a:p>
            <a:pPr algn="ctr" eaLnBrk="1" hangingPunct="1"/>
            <a:endParaRPr lang="en-US" sz="2000" b="1" dirty="0">
              <a:solidFill>
                <a:schemeClr val="bg1"/>
              </a:solidFill>
              <a:latin typeface="Calibri" pitchFamily="34" charset="0"/>
              <a:cs typeface="Arial" charset="0"/>
            </a:endParaRPr>
          </a:p>
        </p:txBody>
      </p:sp>
      <p:sp>
        <p:nvSpPr>
          <p:cNvPr id="52237" name="Text Box 11"/>
          <p:cNvSpPr txBox="1">
            <a:spLocks noChangeArrowheads="1"/>
          </p:cNvSpPr>
          <p:nvPr/>
        </p:nvSpPr>
        <p:spPr bwMode="auto">
          <a:xfrm>
            <a:off x="7111179" y="2411413"/>
            <a:ext cx="1568507" cy="646331"/>
          </a:xfrm>
          <a:prstGeom prst="rect">
            <a:avLst/>
          </a:prstGeom>
          <a:solidFill>
            <a:srgbClr val="FF0000"/>
          </a:solid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b="1" dirty="0" smtClean="0">
                <a:solidFill>
                  <a:schemeClr val="bg1"/>
                </a:solidFill>
                <a:latin typeface="Calibri" pitchFamily="34" charset="0"/>
                <a:cs typeface="Arial" charset="0"/>
              </a:rPr>
              <a:t>5. Maintaining</a:t>
            </a:r>
            <a:endParaRPr lang="en-US" b="1" dirty="0">
              <a:solidFill>
                <a:schemeClr val="bg1"/>
              </a:solidFill>
              <a:latin typeface="Calibri" pitchFamily="34" charset="0"/>
              <a:cs typeface="Arial" charset="0"/>
            </a:endParaRPr>
          </a:p>
          <a:p>
            <a:pPr algn="ctr" eaLnBrk="1" hangingPunct="1"/>
            <a:r>
              <a:rPr lang="en-US" b="1" dirty="0">
                <a:solidFill>
                  <a:schemeClr val="bg1"/>
                </a:solidFill>
                <a:latin typeface="Calibri" pitchFamily="34" charset="0"/>
                <a:cs typeface="Arial" charset="0"/>
              </a:rPr>
              <a:t>Consequences</a:t>
            </a:r>
          </a:p>
        </p:txBody>
      </p:sp>
      <p:sp>
        <p:nvSpPr>
          <p:cNvPr id="52238" name="Text Box 12"/>
          <p:cNvSpPr txBox="1">
            <a:spLocks noChangeArrowheads="1"/>
          </p:cNvSpPr>
          <p:nvPr/>
        </p:nvSpPr>
        <p:spPr bwMode="auto">
          <a:xfrm>
            <a:off x="5176838" y="2411413"/>
            <a:ext cx="1028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b="1">
                <a:latin typeface="Calibri" pitchFamily="34" charset="0"/>
                <a:cs typeface="Arial" charset="0"/>
              </a:rPr>
              <a:t>Problem</a:t>
            </a:r>
          </a:p>
          <a:p>
            <a:pPr algn="ctr" eaLnBrk="1" hangingPunct="1"/>
            <a:r>
              <a:rPr lang="en-US" b="1">
                <a:latin typeface="Calibri" pitchFamily="34" charset="0"/>
                <a:cs typeface="Arial" charset="0"/>
              </a:rPr>
              <a:t>Behavior</a:t>
            </a:r>
          </a:p>
        </p:txBody>
      </p:sp>
      <p:sp>
        <p:nvSpPr>
          <p:cNvPr id="52239" name="Rectangle 13"/>
          <p:cNvSpPr>
            <a:spLocks noChangeArrowheads="1"/>
          </p:cNvSpPr>
          <p:nvPr/>
        </p:nvSpPr>
        <p:spPr bwMode="auto">
          <a:xfrm>
            <a:off x="48656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0" name="Text Box 14"/>
          <p:cNvSpPr txBox="1">
            <a:spLocks noChangeArrowheads="1"/>
          </p:cNvSpPr>
          <p:nvPr/>
        </p:nvSpPr>
        <p:spPr bwMode="auto">
          <a:xfrm>
            <a:off x="5005682" y="304800"/>
            <a:ext cx="1371016" cy="707886"/>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Desired</a:t>
            </a:r>
          </a:p>
          <a:p>
            <a:pPr algn="ctr" eaLnBrk="1" hangingPunct="1"/>
            <a:r>
              <a:rPr lang="en-US" sz="2000" b="1" dirty="0">
                <a:latin typeface="Calibri" pitchFamily="34" charset="0"/>
                <a:cs typeface="Arial" charset="0"/>
              </a:rPr>
              <a:t>Alternative</a:t>
            </a:r>
          </a:p>
        </p:txBody>
      </p:sp>
      <p:sp>
        <p:nvSpPr>
          <p:cNvPr id="52241" name="Rectangle 15"/>
          <p:cNvSpPr>
            <a:spLocks noChangeArrowheads="1"/>
          </p:cNvSpPr>
          <p:nvPr/>
        </p:nvSpPr>
        <p:spPr bwMode="auto">
          <a:xfrm>
            <a:off x="70754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2" name="Text Box 16"/>
          <p:cNvSpPr txBox="1">
            <a:spLocks noChangeArrowheads="1"/>
          </p:cNvSpPr>
          <p:nvPr/>
        </p:nvSpPr>
        <p:spPr bwMode="auto">
          <a:xfrm>
            <a:off x="7096120" y="304800"/>
            <a:ext cx="16097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Typical</a:t>
            </a:r>
          </a:p>
          <a:p>
            <a:pPr algn="ctr" eaLnBrk="1" hangingPunct="1"/>
            <a:r>
              <a:rPr lang="en-US" sz="2000" b="1" dirty="0">
                <a:latin typeface="Calibri" pitchFamily="34" charset="0"/>
                <a:cs typeface="Arial" charset="0"/>
              </a:rPr>
              <a:t>Consequence</a:t>
            </a:r>
          </a:p>
        </p:txBody>
      </p:sp>
      <p:sp>
        <p:nvSpPr>
          <p:cNvPr id="52243" name="AutoShape 17"/>
          <p:cNvSpPr>
            <a:spLocks noChangeArrowheads="1"/>
          </p:cNvSpPr>
          <p:nvPr/>
        </p:nvSpPr>
        <p:spPr bwMode="auto">
          <a:xfrm>
            <a:off x="6542088" y="9906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4" name="AutoShape 18"/>
          <p:cNvSpPr>
            <a:spLocks noChangeArrowheads="1"/>
          </p:cNvSpPr>
          <p:nvPr/>
        </p:nvSpPr>
        <p:spPr bwMode="auto">
          <a:xfrm rot="2251036">
            <a:off x="3875088" y="48768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5" name="AutoShape 19"/>
          <p:cNvSpPr>
            <a:spLocks noChangeArrowheads="1"/>
          </p:cNvSpPr>
          <p:nvPr/>
        </p:nvSpPr>
        <p:spPr bwMode="auto">
          <a:xfrm rot="-2027260">
            <a:off x="6618288" y="49530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6" name="AutoShape 20"/>
          <p:cNvSpPr>
            <a:spLocks noChangeArrowheads="1"/>
          </p:cNvSpPr>
          <p:nvPr/>
        </p:nvSpPr>
        <p:spPr bwMode="auto">
          <a:xfrm rot="-2027260">
            <a:off x="3798888" y="16764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7" name="Text Box 21"/>
          <p:cNvSpPr txBox="1">
            <a:spLocks noChangeArrowheads="1"/>
          </p:cNvSpPr>
          <p:nvPr/>
        </p:nvSpPr>
        <p:spPr bwMode="auto">
          <a:xfrm>
            <a:off x="369888" y="566738"/>
            <a:ext cx="45415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Trebuchet MS" pitchFamily="34" charset="0"/>
                <a:cs typeface="Arial" charset="0"/>
              </a:rPr>
              <a:t>Summary Statement</a:t>
            </a:r>
          </a:p>
          <a:p>
            <a:pPr eaLnBrk="1" hangingPunct="1"/>
            <a:r>
              <a:rPr lang="en-US" sz="2400" b="1" dirty="0">
                <a:latin typeface="Trebuchet MS" pitchFamily="34" charset="0"/>
                <a:cs typeface="Arial" charset="0"/>
              </a:rPr>
              <a:t>Order of  Team Discussion </a:t>
            </a:r>
          </a:p>
        </p:txBody>
      </p:sp>
      <p:sp>
        <p:nvSpPr>
          <p:cNvPr id="52248" name="Rectangle 25"/>
          <p:cNvSpPr>
            <a:spLocks noChangeArrowheads="1"/>
          </p:cNvSpPr>
          <p:nvPr/>
        </p:nvSpPr>
        <p:spPr bwMode="auto">
          <a:xfrm>
            <a:off x="4865688" y="4648200"/>
            <a:ext cx="1600200" cy="1981200"/>
          </a:xfrm>
          <a:prstGeom prst="rect">
            <a:avLst/>
          </a:prstGeom>
          <a:noFill/>
          <a:ln w="9525">
            <a:solidFill>
              <a:schemeClr val="tx1"/>
            </a:solidFill>
            <a:miter lim="800000"/>
            <a:headEnd/>
            <a:tailEnd/>
          </a:ln>
        </p:spPr>
        <p:txBody>
          <a:bodyPr wrap="none" anchor="ctr"/>
          <a:lstStyle/>
          <a:p>
            <a:pPr eaLnBrk="1" hangingPunct="1"/>
            <a:r>
              <a:rPr lang="en-US" sz="2400" b="1" dirty="0">
                <a:solidFill>
                  <a:schemeClr val="bg1"/>
                </a:solidFill>
                <a:latin typeface="Calibri" pitchFamily="34" charset="0"/>
                <a:cs typeface="Arial" charset="0"/>
              </a:rPr>
              <a:t>seventh</a:t>
            </a:r>
          </a:p>
        </p:txBody>
      </p:sp>
      <p:sp>
        <p:nvSpPr>
          <p:cNvPr id="52249" name="Text Box 26"/>
          <p:cNvSpPr txBox="1">
            <a:spLocks noChangeArrowheads="1"/>
          </p:cNvSpPr>
          <p:nvPr/>
        </p:nvSpPr>
        <p:spPr bwMode="auto">
          <a:xfrm>
            <a:off x="5001711" y="4697413"/>
            <a:ext cx="1371016" cy="70788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solidFill>
                  <a:schemeClr val="bg1"/>
                </a:solidFill>
                <a:latin typeface="Calibri" pitchFamily="34" charset="0"/>
                <a:cs typeface="Arial" charset="0"/>
              </a:rPr>
              <a:t>Acceptable</a:t>
            </a:r>
          </a:p>
          <a:p>
            <a:pPr algn="ctr" eaLnBrk="1" hangingPunct="1"/>
            <a:r>
              <a:rPr lang="en-US" sz="2000" b="1" dirty="0">
                <a:solidFill>
                  <a:schemeClr val="bg1"/>
                </a:solidFill>
                <a:latin typeface="Calibri" pitchFamily="34" charset="0"/>
                <a:cs typeface="Arial" charset="0"/>
              </a:rPr>
              <a:t>Alternative</a:t>
            </a:r>
          </a:p>
        </p:txBody>
      </p:sp>
      <p:sp>
        <p:nvSpPr>
          <p:cNvPr id="52250" name="TextBox 26"/>
          <p:cNvSpPr txBox="1">
            <a:spLocks noChangeArrowheads="1"/>
          </p:cNvSpPr>
          <p:nvPr/>
        </p:nvSpPr>
        <p:spPr bwMode="auto">
          <a:xfrm>
            <a:off x="5278438" y="1196975"/>
            <a:ext cx="10856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Calibri" pitchFamily="34" charset="0"/>
                <a:cs typeface="Arial" charset="0"/>
              </a:rPr>
              <a:t>second</a:t>
            </a:r>
          </a:p>
        </p:txBody>
      </p:sp>
      <p:sp>
        <p:nvSpPr>
          <p:cNvPr id="52251" name="TextBox 27"/>
          <p:cNvSpPr txBox="1">
            <a:spLocks noChangeArrowheads="1"/>
          </p:cNvSpPr>
          <p:nvPr/>
        </p:nvSpPr>
        <p:spPr bwMode="auto">
          <a:xfrm>
            <a:off x="7304088" y="1219200"/>
            <a:ext cx="8028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Calibri" pitchFamily="34" charset="0"/>
                <a:cs typeface="Arial" charset="0"/>
              </a:rPr>
              <a:t>third</a:t>
            </a:r>
          </a:p>
        </p:txBody>
      </p:sp>
      <p:sp>
        <p:nvSpPr>
          <p:cNvPr id="52252" name="TextBox 28"/>
          <p:cNvSpPr txBox="1">
            <a:spLocks noChangeArrowheads="1"/>
          </p:cNvSpPr>
          <p:nvPr/>
        </p:nvSpPr>
        <p:spPr bwMode="auto">
          <a:xfrm>
            <a:off x="2708633" y="3429000"/>
            <a:ext cx="1521699" cy="830997"/>
          </a:xfrm>
          <a:prstGeom prst="rect">
            <a:avLst/>
          </a:prstGeom>
          <a:no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Calibri" pitchFamily="34" charset="0"/>
                <a:cs typeface="Arial" charset="0"/>
              </a:rPr>
              <a:t>f</a:t>
            </a:r>
            <a:r>
              <a:rPr lang="en-US" sz="2400" b="1" dirty="0" smtClean="0">
                <a:latin typeface="Calibri" pitchFamily="34" charset="0"/>
                <a:cs typeface="Arial" charset="0"/>
              </a:rPr>
              <a:t>ourth</a:t>
            </a:r>
            <a:endParaRPr lang="en-US" sz="2400" b="1" dirty="0">
              <a:latin typeface="Calibri" pitchFamily="34" charset="0"/>
              <a:cs typeface="Arial" charset="0"/>
            </a:endParaRPr>
          </a:p>
          <a:p>
            <a:pPr eaLnBrk="1" hangingPunct="1"/>
            <a:endParaRPr lang="en-US" sz="2400" b="1" dirty="0">
              <a:solidFill>
                <a:schemeClr val="bg1"/>
              </a:solidFill>
              <a:latin typeface="Calibri" pitchFamily="34" charset="0"/>
              <a:cs typeface="Arial" charset="0"/>
            </a:endParaRPr>
          </a:p>
        </p:txBody>
      </p:sp>
      <p:sp>
        <p:nvSpPr>
          <p:cNvPr id="52253" name="AutoShape 6"/>
          <p:cNvSpPr>
            <a:spLocks noChangeArrowheads="1"/>
          </p:cNvSpPr>
          <p:nvPr/>
        </p:nvSpPr>
        <p:spPr bwMode="auto">
          <a:xfrm rot="-5400000">
            <a:off x="2084388" y="17145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vert="eaVert" wrap="none" anchor="ctr"/>
          <a:lstStyle/>
          <a:p>
            <a:pPr eaLnBrk="1" hangingPunct="1"/>
            <a:endParaRPr lang="en-US">
              <a:latin typeface="Calibri" pitchFamily="34" charset="0"/>
              <a:cs typeface="Arial" charset="0"/>
            </a:endParaRPr>
          </a:p>
        </p:txBody>
      </p:sp>
    </p:spTree>
    <p:extLst>
      <p:ext uri="{BB962C8B-B14F-4D97-AF65-F5344CB8AC3E}">
        <p14:creationId xmlns:p14="http://schemas.microsoft.com/office/powerpoint/2010/main" val="4255026531"/>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6"/>
          <p:cNvSpPr>
            <a:spLocks noChangeArrowheads="1"/>
          </p:cNvSpPr>
          <p:nvPr/>
        </p:nvSpPr>
        <p:spPr bwMode="auto">
          <a:xfrm>
            <a:off x="8729663" y="3124200"/>
            <a:ext cx="304800" cy="381000"/>
          </a:xfrm>
          <a:prstGeom prst="rightArrow">
            <a:avLst>
              <a:gd name="adj1" fmla="val 50000"/>
              <a:gd name="adj2" fmla="val 25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15362" name="Footer Placeholder 1"/>
          <p:cNvSpPr txBox="1">
            <a:spLocks noGrp="1"/>
          </p:cNvSpPr>
          <p:nvPr/>
        </p:nvSpPr>
        <p:spPr>
          <a:xfrm>
            <a:off x="369888" y="6280150"/>
            <a:ext cx="2133600" cy="365125"/>
          </a:xfrm>
          <a:prstGeom prst="rect">
            <a:avLst/>
          </a:prstGeom>
          <a:noFill/>
        </p:spPr>
        <p:txBody>
          <a:bodyPr anchor="ctr"/>
          <a:lstStyle/>
          <a:p>
            <a:pPr eaLnBrk="1" fontAlgn="auto" hangingPunct="1">
              <a:spcBef>
                <a:spcPts val="0"/>
              </a:spcBef>
              <a:spcAft>
                <a:spcPts val="0"/>
              </a:spcAft>
              <a:defRPr/>
            </a:pPr>
            <a:r>
              <a:rPr lang="en-US" sz="1200">
                <a:solidFill>
                  <a:schemeClr val="tx1">
                    <a:tint val="75000"/>
                  </a:schemeClr>
                </a:solidFill>
                <a:latin typeface="+mn-lt"/>
              </a:rPr>
              <a:t>Advanced Behavior Management</a:t>
            </a:r>
          </a:p>
        </p:txBody>
      </p:sp>
      <p:sp>
        <p:nvSpPr>
          <p:cNvPr id="52228" name="Rectangle 2"/>
          <p:cNvSpPr>
            <a:spLocks noChangeArrowheads="1"/>
          </p:cNvSpPr>
          <p:nvPr/>
        </p:nvSpPr>
        <p:spPr bwMode="auto">
          <a:xfrm>
            <a:off x="369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29" name="Rectangle 3"/>
          <p:cNvSpPr>
            <a:spLocks noChangeArrowheads="1"/>
          </p:cNvSpPr>
          <p:nvPr/>
        </p:nvSpPr>
        <p:spPr bwMode="auto">
          <a:xfrm>
            <a:off x="2655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30" name="Rectangle 4"/>
          <p:cNvSpPr>
            <a:spLocks noChangeArrowheads="1"/>
          </p:cNvSpPr>
          <p:nvPr/>
        </p:nvSpPr>
        <p:spPr bwMode="auto">
          <a:xfrm>
            <a:off x="4865688" y="2362200"/>
            <a:ext cx="1600200" cy="2133600"/>
          </a:xfrm>
          <a:prstGeom prst="rect">
            <a:avLst/>
          </a:prstGeom>
          <a:noFill/>
          <a:ln w="9525">
            <a:solidFill>
              <a:schemeClr val="tx1"/>
            </a:solidFill>
            <a:miter lim="800000"/>
            <a:headEnd/>
            <a:tailEnd/>
          </a:ln>
        </p:spPr>
        <p:txBody>
          <a:bodyPr wrap="none" anchor="ctr"/>
          <a:lstStyle/>
          <a:p>
            <a:pPr eaLnBrk="1" hangingPunct="1"/>
            <a:r>
              <a:rPr lang="en-US" sz="2400" b="1">
                <a:latin typeface="Calibri" pitchFamily="34" charset="0"/>
                <a:cs typeface="Arial" charset="0"/>
              </a:rPr>
              <a:t>first</a:t>
            </a:r>
          </a:p>
        </p:txBody>
      </p:sp>
      <p:sp>
        <p:nvSpPr>
          <p:cNvPr id="52231" name="Rectangle 5"/>
          <p:cNvSpPr>
            <a:spLocks noChangeArrowheads="1"/>
          </p:cNvSpPr>
          <p:nvPr/>
        </p:nvSpPr>
        <p:spPr bwMode="auto">
          <a:xfrm>
            <a:off x="7075488" y="2362200"/>
            <a:ext cx="1600200" cy="2133600"/>
          </a:xfrm>
          <a:prstGeom prst="rect">
            <a:avLst/>
          </a:prstGeom>
          <a:noFill/>
          <a:ln w="9525">
            <a:solidFill>
              <a:schemeClr val="tx1"/>
            </a:solidFill>
            <a:miter lim="800000"/>
            <a:headEnd/>
            <a:tailEnd/>
          </a:ln>
        </p:spPr>
        <p:txBody>
          <a:bodyPr wrap="none" anchor="ctr"/>
          <a:lstStyle/>
          <a:p>
            <a:pPr eaLnBrk="1" hangingPunct="1"/>
            <a:r>
              <a:rPr lang="en-US" dirty="0">
                <a:latin typeface="Calibri" pitchFamily="34" charset="0"/>
                <a:cs typeface="Arial" charset="0"/>
              </a:rPr>
              <a:t> </a:t>
            </a:r>
            <a:r>
              <a:rPr lang="en-US" sz="2400" b="1" dirty="0">
                <a:latin typeface="Calibri" pitchFamily="34" charset="0"/>
                <a:cs typeface="Arial" charset="0"/>
              </a:rPr>
              <a:t>fifth</a:t>
            </a:r>
          </a:p>
        </p:txBody>
      </p:sp>
      <p:sp>
        <p:nvSpPr>
          <p:cNvPr id="52232" name="AutoShape 6"/>
          <p:cNvSpPr>
            <a:spLocks noChangeArrowheads="1"/>
          </p:cNvSpPr>
          <p:nvPr/>
        </p:nvSpPr>
        <p:spPr bwMode="auto">
          <a:xfrm>
            <a:off x="21224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3" name="AutoShape 7"/>
          <p:cNvSpPr>
            <a:spLocks noChangeArrowheads="1"/>
          </p:cNvSpPr>
          <p:nvPr/>
        </p:nvSpPr>
        <p:spPr bwMode="auto">
          <a:xfrm>
            <a:off x="65420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4" name="AutoShape 8"/>
          <p:cNvSpPr>
            <a:spLocks noChangeArrowheads="1"/>
          </p:cNvSpPr>
          <p:nvPr/>
        </p:nvSpPr>
        <p:spPr bwMode="auto">
          <a:xfrm>
            <a:off x="43322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5" name="Text Box 9"/>
          <p:cNvSpPr txBox="1">
            <a:spLocks noChangeArrowheads="1"/>
          </p:cNvSpPr>
          <p:nvPr/>
        </p:nvSpPr>
        <p:spPr bwMode="auto">
          <a:xfrm>
            <a:off x="369888" y="2438400"/>
            <a:ext cx="1600200" cy="2031325"/>
          </a:xfrm>
          <a:prstGeom prst="rect">
            <a:avLst/>
          </a:prstGeom>
          <a:solidFill>
            <a:srgbClr val="FF0000"/>
          </a:solid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000" b="1" dirty="0">
                <a:solidFill>
                  <a:schemeClr val="bg1"/>
                </a:solidFill>
                <a:latin typeface="Calibri" pitchFamily="34" charset="0"/>
                <a:cs typeface="Arial" charset="0"/>
              </a:rPr>
              <a:t>Setting Events</a:t>
            </a:r>
          </a:p>
          <a:p>
            <a:pPr eaLnBrk="1" hangingPunct="1"/>
            <a:r>
              <a:rPr lang="en-US" sz="1600" b="1" dirty="0">
                <a:solidFill>
                  <a:schemeClr val="bg1"/>
                </a:solidFill>
                <a:latin typeface="Calibri" pitchFamily="34" charset="0"/>
                <a:cs typeface="Arial" charset="0"/>
              </a:rPr>
              <a:t>Must be </a:t>
            </a:r>
            <a:endParaRPr lang="en-US" sz="1600" b="1" dirty="0" smtClean="0">
              <a:solidFill>
                <a:schemeClr val="bg1"/>
              </a:solidFill>
              <a:latin typeface="Calibri" pitchFamily="34" charset="0"/>
              <a:cs typeface="Arial" charset="0"/>
            </a:endParaRPr>
          </a:p>
          <a:p>
            <a:pPr eaLnBrk="1" hangingPunct="1"/>
            <a:r>
              <a:rPr lang="en-US" sz="1600" b="1" dirty="0" smtClean="0">
                <a:solidFill>
                  <a:schemeClr val="bg1"/>
                </a:solidFill>
                <a:latin typeface="Calibri" pitchFamily="34" charset="0"/>
                <a:cs typeface="Arial" charset="0"/>
              </a:rPr>
              <a:t>periodic</a:t>
            </a:r>
            <a:r>
              <a:rPr lang="en-US" sz="1600" b="1" dirty="0">
                <a:solidFill>
                  <a:schemeClr val="bg1"/>
                </a:solidFill>
                <a:latin typeface="Calibri" pitchFamily="34" charset="0"/>
                <a:cs typeface="Arial" charset="0"/>
              </a:rPr>
              <a:t>,</a:t>
            </a:r>
          </a:p>
          <a:p>
            <a:pPr eaLnBrk="1" hangingPunct="1"/>
            <a:r>
              <a:rPr lang="en-US" sz="1600" b="1" dirty="0">
                <a:solidFill>
                  <a:schemeClr val="bg1"/>
                </a:solidFill>
                <a:latin typeface="Calibri" pitchFamily="34" charset="0"/>
                <a:cs typeface="Arial" charset="0"/>
              </a:rPr>
              <a:t>Not </a:t>
            </a:r>
            <a:r>
              <a:rPr lang="en-US" sz="1600" b="1" dirty="0" smtClean="0">
                <a:solidFill>
                  <a:schemeClr val="bg1"/>
                </a:solidFill>
                <a:latin typeface="Calibri" pitchFamily="34" charset="0"/>
                <a:cs typeface="Arial" charset="0"/>
              </a:rPr>
              <a:t>continuous</a:t>
            </a:r>
            <a:r>
              <a:rPr lang="en-US" sz="1600" b="1" dirty="0">
                <a:solidFill>
                  <a:schemeClr val="bg1"/>
                </a:solidFill>
                <a:latin typeface="Calibri" pitchFamily="34" charset="0"/>
                <a:cs typeface="Arial" charset="0"/>
              </a:rPr>
              <a:t>!</a:t>
            </a:r>
          </a:p>
          <a:p>
            <a:pPr eaLnBrk="1" hangingPunct="1"/>
            <a:endParaRPr lang="en-US" sz="1400" dirty="0" smtClean="0">
              <a:latin typeface="Calibri" pitchFamily="34" charset="0"/>
              <a:cs typeface="Arial" charset="0"/>
            </a:endParaRPr>
          </a:p>
          <a:p>
            <a:pPr eaLnBrk="1" hangingPunct="1"/>
            <a:r>
              <a:rPr lang="en-US" sz="2400" b="1" dirty="0">
                <a:solidFill>
                  <a:schemeClr val="bg1"/>
                </a:solidFill>
                <a:latin typeface="Calibri" pitchFamily="34" charset="0"/>
                <a:cs typeface="Arial" charset="0"/>
              </a:rPr>
              <a:t>S</a:t>
            </a:r>
            <a:r>
              <a:rPr lang="en-US" sz="2400" b="1" dirty="0" smtClean="0">
                <a:solidFill>
                  <a:schemeClr val="bg1"/>
                </a:solidFill>
                <a:latin typeface="Calibri" pitchFamily="34" charset="0"/>
                <a:cs typeface="Arial" charset="0"/>
              </a:rPr>
              <a:t>ixth</a:t>
            </a:r>
            <a:endParaRPr lang="en-US" sz="2400" b="1" dirty="0">
              <a:solidFill>
                <a:schemeClr val="bg1"/>
              </a:solidFill>
              <a:latin typeface="Calibri" pitchFamily="34" charset="0"/>
              <a:cs typeface="Arial" charset="0"/>
            </a:endParaRPr>
          </a:p>
        </p:txBody>
      </p:sp>
      <p:sp>
        <p:nvSpPr>
          <p:cNvPr id="52236" name="Text Box 10"/>
          <p:cNvSpPr txBox="1">
            <a:spLocks noChangeArrowheads="1"/>
          </p:cNvSpPr>
          <p:nvPr/>
        </p:nvSpPr>
        <p:spPr bwMode="auto">
          <a:xfrm>
            <a:off x="2708633" y="2438400"/>
            <a:ext cx="1521699" cy="1015663"/>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Triggering</a:t>
            </a:r>
          </a:p>
          <a:p>
            <a:pPr algn="ctr" eaLnBrk="1" hangingPunct="1"/>
            <a:r>
              <a:rPr lang="en-US" sz="2000" b="1" dirty="0" smtClean="0">
                <a:latin typeface="Calibri" pitchFamily="34" charset="0"/>
                <a:cs typeface="Arial" charset="0"/>
              </a:rPr>
              <a:t>Antecedents</a:t>
            </a:r>
          </a:p>
          <a:p>
            <a:pPr algn="ctr" eaLnBrk="1" hangingPunct="1"/>
            <a:endParaRPr lang="en-US" sz="2000" b="1" dirty="0">
              <a:solidFill>
                <a:schemeClr val="bg1"/>
              </a:solidFill>
              <a:latin typeface="Calibri" pitchFamily="34" charset="0"/>
              <a:cs typeface="Arial" charset="0"/>
            </a:endParaRPr>
          </a:p>
        </p:txBody>
      </p:sp>
      <p:sp>
        <p:nvSpPr>
          <p:cNvPr id="52237" name="Text Box 11"/>
          <p:cNvSpPr txBox="1">
            <a:spLocks noChangeArrowheads="1"/>
          </p:cNvSpPr>
          <p:nvPr/>
        </p:nvSpPr>
        <p:spPr bwMode="auto">
          <a:xfrm>
            <a:off x="7121021" y="2411413"/>
            <a:ext cx="1548822" cy="646331"/>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b="1" dirty="0">
                <a:latin typeface="Calibri" pitchFamily="34" charset="0"/>
                <a:cs typeface="Arial" charset="0"/>
              </a:rPr>
              <a:t>Maintaining</a:t>
            </a:r>
          </a:p>
          <a:p>
            <a:pPr algn="ctr" eaLnBrk="1" hangingPunct="1"/>
            <a:r>
              <a:rPr lang="en-US" b="1" dirty="0">
                <a:latin typeface="Calibri" pitchFamily="34" charset="0"/>
                <a:cs typeface="Arial" charset="0"/>
              </a:rPr>
              <a:t>Consequences</a:t>
            </a:r>
          </a:p>
        </p:txBody>
      </p:sp>
      <p:sp>
        <p:nvSpPr>
          <p:cNvPr id="52238" name="Text Box 12"/>
          <p:cNvSpPr txBox="1">
            <a:spLocks noChangeArrowheads="1"/>
          </p:cNvSpPr>
          <p:nvPr/>
        </p:nvSpPr>
        <p:spPr bwMode="auto">
          <a:xfrm>
            <a:off x="5176838" y="2411413"/>
            <a:ext cx="1028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b="1">
                <a:latin typeface="Calibri" pitchFamily="34" charset="0"/>
                <a:cs typeface="Arial" charset="0"/>
              </a:rPr>
              <a:t>Problem</a:t>
            </a:r>
          </a:p>
          <a:p>
            <a:pPr algn="ctr" eaLnBrk="1" hangingPunct="1"/>
            <a:r>
              <a:rPr lang="en-US" b="1">
                <a:latin typeface="Calibri" pitchFamily="34" charset="0"/>
                <a:cs typeface="Arial" charset="0"/>
              </a:rPr>
              <a:t>Behavior</a:t>
            </a:r>
          </a:p>
        </p:txBody>
      </p:sp>
      <p:sp>
        <p:nvSpPr>
          <p:cNvPr id="52239" name="Rectangle 13"/>
          <p:cNvSpPr>
            <a:spLocks noChangeArrowheads="1"/>
          </p:cNvSpPr>
          <p:nvPr/>
        </p:nvSpPr>
        <p:spPr bwMode="auto">
          <a:xfrm>
            <a:off x="48656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0" name="Text Box 14"/>
          <p:cNvSpPr txBox="1">
            <a:spLocks noChangeArrowheads="1"/>
          </p:cNvSpPr>
          <p:nvPr/>
        </p:nvSpPr>
        <p:spPr bwMode="auto">
          <a:xfrm>
            <a:off x="5005682" y="304800"/>
            <a:ext cx="1371016" cy="707886"/>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Desired</a:t>
            </a:r>
          </a:p>
          <a:p>
            <a:pPr algn="ctr" eaLnBrk="1" hangingPunct="1"/>
            <a:r>
              <a:rPr lang="en-US" sz="2000" b="1" dirty="0">
                <a:latin typeface="Calibri" pitchFamily="34" charset="0"/>
                <a:cs typeface="Arial" charset="0"/>
              </a:rPr>
              <a:t>Alternative</a:t>
            </a:r>
          </a:p>
        </p:txBody>
      </p:sp>
      <p:sp>
        <p:nvSpPr>
          <p:cNvPr id="52241" name="Rectangle 15"/>
          <p:cNvSpPr>
            <a:spLocks noChangeArrowheads="1"/>
          </p:cNvSpPr>
          <p:nvPr/>
        </p:nvSpPr>
        <p:spPr bwMode="auto">
          <a:xfrm>
            <a:off x="70754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2" name="Text Box 16"/>
          <p:cNvSpPr txBox="1">
            <a:spLocks noChangeArrowheads="1"/>
          </p:cNvSpPr>
          <p:nvPr/>
        </p:nvSpPr>
        <p:spPr bwMode="auto">
          <a:xfrm>
            <a:off x="7096120" y="304800"/>
            <a:ext cx="16097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Typical</a:t>
            </a:r>
          </a:p>
          <a:p>
            <a:pPr algn="ctr" eaLnBrk="1" hangingPunct="1"/>
            <a:r>
              <a:rPr lang="en-US" sz="2000" b="1" dirty="0">
                <a:latin typeface="Calibri" pitchFamily="34" charset="0"/>
                <a:cs typeface="Arial" charset="0"/>
              </a:rPr>
              <a:t>Consequence</a:t>
            </a:r>
          </a:p>
        </p:txBody>
      </p:sp>
      <p:sp>
        <p:nvSpPr>
          <p:cNvPr id="52243" name="AutoShape 17"/>
          <p:cNvSpPr>
            <a:spLocks noChangeArrowheads="1"/>
          </p:cNvSpPr>
          <p:nvPr/>
        </p:nvSpPr>
        <p:spPr bwMode="auto">
          <a:xfrm>
            <a:off x="6542088" y="9906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4" name="AutoShape 18"/>
          <p:cNvSpPr>
            <a:spLocks noChangeArrowheads="1"/>
          </p:cNvSpPr>
          <p:nvPr/>
        </p:nvSpPr>
        <p:spPr bwMode="auto">
          <a:xfrm rot="2251036">
            <a:off x="3875088" y="48768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5" name="AutoShape 19"/>
          <p:cNvSpPr>
            <a:spLocks noChangeArrowheads="1"/>
          </p:cNvSpPr>
          <p:nvPr/>
        </p:nvSpPr>
        <p:spPr bwMode="auto">
          <a:xfrm rot="-2027260">
            <a:off x="6618288" y="49530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6" name="AutoShape 20"/>
          <p:cNvSpPr>
            <a:spLocks noChangeArrowheads="1"/>
          </p:cNvSpPr>
          <p:nvPr/>
        </p:nvSpPr>
        <p:spPr bwMode="auto">
          <a:xfrm rot="-2027260">
            <a:off x="3798888" y="16764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7" name="Text Box 21"/>
          <p:cNvSpPr txBox="1">
            <a:spLocks noChangeArrowheads="1"/>
          </p:cNvSpPr>
          <p:nvPr/>
        </p:nvSpPr>
        <p:spPr bwMode="auto">
          <a:xfrm>
            <a:off x="369888" y="566738"/>
            <a:ext cx="45415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Trebuchet MS" pitchFamily="34" charset="0"/>
                <a:cs typeface="Arial" charset="0"/>
              </a:rPr>
              <a:t>Summary Statement</a:t>
            </a:r>
          </a:p>
          <a:p>
            <a:pPr eaLnBrk="1" hangingPunct="1"/>
            <a:r>
              <a:rPr lang="en-US" sz="2400" b="1" dirty="0">
                <a:latin typeface="Trebuchet MS" pitchFamily="34" charset="0"/>
                <a:cs typeface="Arial" charset="0"/>
              </a:rPr>
              <a:t>Order of  Team Discussion </a:t>
            </a:r>
          </a:p>
        </p:txBody>
      </p:sp>
      <p:sp>
        <p:nvSpPr>
          <p:cNvPr id="52248" name="Rectangle 25"/>
          <p:cNvSpPr>
            <a:spLocks noChangeArrowheads="1"/>
          </p:cNvSpPr>
          <p:nvPr/>
        </p:nvSpPr>
        <p:spPr bwMode="auto">
          <a:xfrm>
            <a:off x="4865688" y="4648200"/>
            <a:ext cx="1600200" cy="1981200"/>
          </a:xfrm>
          <a:prstGeom prst="rect">
            <a:avLst/>
          </a:prstGeom>
          <a:noFill/>
          <a:ln w="9525">
            <a:solidFill>
              <a:schemeClr val="tx1"/>
            </a:solidFill>
            <a:miter lim="800000"/>
            <a:headEnd/>
            <a:tailEnd/>
          </a:ln>
        </p:spPr>
        <p:txBody>
          <a:bodyPr wrap="none" anchor="ctr"/>
          <a:lstStyle/>
          <a:p>
            <a:pPr eaLnBrk="1" hangingPunct="1"/>
            <a:r>
              <a:rPr lang="en-US" sz="2400" b="1" dirty="0">
                <a:solidFill>
                  <a:schemeClr val="bg1"/>
                </a:solidFill>
                <a:latin typeface="Calibri" pitchFamily="34" charset="0"/>
                <a:cs typeface="Arial" charset="0"/>
              </a:rPr>
              <a:t>seventh</a:t>
            </a:r>
          </a:p>
        </p:txBody>
      </p:sp>
      <p:sp>
        <p:nvSpPr>
          <p:cNvPr id="52249" name="Text Box 26"/>
          <p:cNvSpPr txBox="1">
            <a:spLocks noChangeArrowheads="1"/>
          </p:cNvSpPr>
          <p:nvPr/>
        </p:nvSpPr>
        <p:spPr bwMode="auto">
          <a:xfrm>
            <a:off x="5001711" y="4697413"/>
            <a:ext cx="1371016" cy="70788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solidFill>
                  <a:schemeClr val="bg1"/>
                </a:solidFill>
                <a:latin typeface="Calibri" pitchFamily="34" charset="0"/>
                <a:cs typeface="Arial" charset="0"/>
              </a:rPr>
              <a:t>Acceptable</a:t>
            </a:r>
          </a:p>
          <a:p>
            <a:pPr algn="ctr" eaLnBrk="1" hangingPunct="1"/>
            <a:r>
              <a:rPr lang="en-US" sz="2000" b="1" dirty="0">
                <a:solidFill>
                  <a:schemeClr val="bg1"/>
                </a:solidFill>
                <a:latin typeface="Calibri" pitchFamily="34" charset="0"/>
                <a:cs typeface="Arial" charset="0"/>
              </a:rPr>
              <a:t>Alternative</a:t>
            </a:r>
          </a:p>
        </p:txBody>
      </p:sp>
      <p:sp>
        <p:nvSpPr>
          <p:cNvPr id="52250" name="TextBox 26"/>
          <p:cNvSpPr txBox="1">
            <a:spLocks noChangeArrowheads="1"/>
          </p:cNvSpPr>
          <p:nvPr/>
        </p:nvSpPr>
        <p:spPr bwMode="auto">
          <a:xfrm>
            <a:off x="5278438" y="1196975"/>
            <a:ext cx="10856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Calibri" pitchFamily="34" charset="0"/>
                <a:cs typeface="Arial" charset="0"/>
              </a:rPr>
              <a:t>second</a:t>
            </a:r>
          </a:p>
        </p:txBody>
      </p:sp>
      <p:sp>
        <p:nvSpPr>
          <p:cNvPr id="52251" name="TextBox 27"/>
          <p:cNvSpPr txBox="1">
            <a:spLocks noChangeArrowheads="1"/>
          </p:cNvSpPr>
          <p:nvPr/>
        </p:nvSpPr>
        <p:spPr bwMode="auto">
          <a:xfrm>
            <a:off x="7304088" y="1219200"/>
            <a:ext cx="8028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Calibri" pitchFamily="34" charset="0"/>
                <a:cs typeface="Arial" charset="0"/>
              </a:rPr>
              <a:t>third</a:t>
            </a:r>
          </a:p>
        </p:txBody>
      </p:sp>
      <p:sp>
        <p:nvSpPr>
          <p:cNvPr id="52252" name="TextBox 28"/>
          <p:cNvSpPr txBox="1">
            <a:spLocks noChangeArrowheads="1"/>
          </p:cNvSpPr>
          <p:nvPr/>
        </p:nvSpPr>
        <p:spPr bwMode="auto">
          <a:xfrm>
            <a:off x="2708633" y="3429000"/>
            <a:ext cx="1521699" cy="830997"/>
          </a:xfrm>
          <a:prstGeom prst="rect">
            <a:avLst/>
          </a:prstGeom>
          <a:no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Calibri" pitchFamily="34" charset="0"/>
                <a:cs typeface="Arial" charset="0"/>
              </a:rPr>
              <a:t>f</a:t>
            </a:r>
            <a:r>
              <a:rPr lang="en-US" sz="2400" b="1" dirty="0" smtClean="0">
                <a:latin typeface="Calibri" pitchFamily="34" charset="0"/>
                <a:cs typeface="Arial" charset="0"/>
              </a:rPr>
              <a:t>ourth</a:t>
            </a:r>
            <a:endParaRPr lang="en-US" sz="2400" b="1" dirty="0">
              <a:latin typeface="Calibri" pitchFamily="34" charset="0"/>
              <a:cs typeface="Arial" charset="0"/>
            </a:endParaRPr>
          </a:p>
          <a:p>
            <a:pPr eaLnBrk="1" hangingPunct="1"/>
            <a:endParaRPr lang="en-US" sz="2400" b="1" dirty="0">
              <a:solidFill>
                <a:schemeClr val="bg1"/>
              </a:solidFill>
              <a:latin typeface="Calibri" pitchFamily="34" charset="0"/>
              <a:cs typeface="Arial" charset="0"/>
            </a:endParaRPr>
          </a:p>
        </p:txBody>
      </p:sp>
      <p:sp>
        <p:nvSpPr>
          <p:cNvPr id="52253" name="AutoShape 6"/>
          <p:cNvSpPr>
            <a:spLocks noChangeArrowheads="1"/>
          </p:cNvSpPr>
          <p:nvPr/>
        </p:nvSpPr>
        <p:spPr bwMode="auto">
          <a:xfrm rot="-5400000">
            <a:off x="2084388" y="17145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vert="eaVert" wrap="none" anchor="ctr"/>
          <a:lstStyle/>
          <a:p>
            <a:pPr eaLnBrk="1" hangingPunct="1"/>
            <a:endParaRPr lang="en-US">
              <a:latin typeface="Calibri" pitchFamily="34" charset="0"/>
              <a:cs typeface="Arial" charset="0"/>
            </a:endParaRPr>
          </a:p>
        </p:txBody>
      </p:sp>
    </p:spTree>
    <p:extLst>
      <p:ext uri="{BB962C8B-B14F-4D97-AF65-F5344CB8AC3E}">
        <p14:creationId xmlns:p14="http://schemas.microsoft.com/office/powerpoint/2010/main" val="4191494763"/>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Setting Events</a:t>
            </a:r>
            <a:endParaRPr lang="en-US" dirty="0"/>
          </a:p>
        </p:txBody>
      </p:sp>
      <p:sp>
        <p:nvSpPr>
          <p:cNvPr id="3" name="Content Placeholder 2"/>
          <p:cNvSpPr>
            <a:spLocks noGrp="1"/>
          </p:cNvSpPr>
          <p:nvPr>
            <p:ph idx="1"/>
          </p:nvPr>
        </p:nvSpPr>
        <p:spPr/>
        <p:txBody>
          <a:bodyPr>
            <a:normAutofit/>
          </a:bodyPr>
          <a:lstStyle/>
          <a:p>
            <a:r>
              <a:rPr lang="en-US" sz="3200" dirty="0" smtClean="0"/>
              <a:t>Not something that happens all the time</a:t>
            </a:r>
          </a:p>
          <a:p>
            <a:r>
              <a:rPr lang="en-US" sz="3200" dirty="0" smtClean="0"/>
              <a:t>Special events that may ADD TO the likelihood a behavior will occur</a:t>
            </a:r>
            <a:endParaRPr lang="en-US" sz="3200" dirty="0"/>
          </a:p>
        </p:txBody>
      </p:sp>
    </p:spTree>
    <p:extLst>
      <p:ext uri="{BB962C8B-B14F-4D97-AF65-F5344CB8AC3E}">
        <p14:creationId xmlns:p14="http://schemas.microsoft.com/office/powerpoint/2010/main" val="200541745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#6</a:t>
            </a:r>
            <a:endParaRPr lang="en-US" dirty="0"/>
          </a:p>
        </p:txBody>
      </p:sp>
      <p:sp>
        <p:nvSpPr>
          <p:cNvPr id="3" name="Content Placeholder 2"/>
          <p:cNvSpPr>
            <a:spLocks noGrp="1"/>
          </p:cNvSpPr>
          <p:nvPr>
            <p:ph idx="1"/>
          </p:nvPr>
        </p:nvSpPr>
        <p:spPr>
          <a:xfrm>
            <a:off x="1009442" y="1807361"/>
            <a:ext cx="7677357" cy="4051437"/>
          </a:xfrm>
        </p:spPr>
        <p:txBody>
          <a:bodyPr>
            <a:normAutofit/>
          </a:bodyPr>
          <a:lstStyle/>
          <a:p>
            <a:r>
              <a:rPr lang="en-US" sz="3200" dirty="0" smtClean="0"/>
              <a:t>Child refused meds</a:t>
            </a:r>
          </a:p>
          <a:p>
            <a:r>
              <a:rPr lang="en-US" sz="3200" dirty="0" smtClean="0"/>
              <a:t>Child broke up with girl/boyfriend</a:t>
            </a:r>
          </a:p>
          <a:p>
            <a:r>
              <a:rPr lang="en-US" sz="3200" dirty="0" smtClean="0"/>
              <a:t>Child did not get enough sleep the night before</a:t>
            </a:r>
            <a:endParaRPr lang="en-US" sz="3200" dirty="0"/>
          </a:p>
        </p:txBody>
      </p:sp>
    </p:spTree>
    <p:extLst>
      <p:ext uri="{BB962C8B-B14F-4D97-AF65-F5344CB8AC3E}">
        <p14:creationId xmlns:p14="http://schemas.microsoft.com/office/powerpoint/2010/main" val="377723259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 y="533401"/>
            <a:ext cx="8762999" cy="5325398"/>
          </a:xfrm>
          <a:solidFill>
            <a:schemeClr val="bg2">
              <a:lumMod val="50000"/>
              <a:lumOff val="50000"/>
            </a:schemeClr>
          </a:solidFill>
        </p:spPr>
        <p:txBody>
          <a:bodyPr>
            <a:noAutofit/>
          </a:bodyPr>
          <a:lstStyle/>
          <a:p>
            <a:r>
              <a:rPr lang="en-US" sz="2400" b="1" dirty="0">
                <a:solidFill>
                  <a:schemeClr val="bg1"/>
                </a:solidFill>
              </a:rPr>
              <a:t>Brian likes routines, and becomes very upset if the bus is late, or if the bus driver is not the expected one. On those days, when Brian’s bus routine has changed, staff members say they “know he will have problems.” Each school day Brian puts his coat away, and goes to circle time. After going to circle, on many days, Brian will run away, and kick and head butt if captured after running away, if the activity at circle time lasts more than five minutes. Brian is more likely to leave circle by running away, on days when the bus routine has changed from the typical bus routine.</a:t>
            </a:r>
            <a:endParaRPr lang="en-US" sz="2400" dirty="0"/>
          </a:p>
        </p:txBody>
      </p:sp>
    </p:spTree>
    <p:extLst>
      <p:ext uri="{BB962C8B-B14F-4D97-AF65-F5344CB8AC3E}">
        <p14:creationId xmlns:p14="http://schemas.microsoft.com/office/powerpoint/2010/main" val="4993419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6"/>
          <p:cNvSpPr>
            <a:spLocks noChangeArrowheads="1"/>
          </p:cNvSpPr>
          <p:nvPr/>
        </p:nvSpPr>
        <p:spPr bwMode="auto">
          <a:xfrm>
            <a:off x="8729663" y="3124200"/>
            <a:ext cx="304800" cy="381000"/>
          </a:xfrm>
          <a:prstGeom prst="rightArrow">
            <a:avLst>
              <a:gd name="adj1" fmla="val 50000"/>
              <a:gd name="adj2" fmla="val 25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15362" name="Footer Placeholder 1"/>
          <p:cNvSpPr txBox="1">
            <a:spLocks noGrp="1"/>
          </p:cNvSpPr>
          <p:nvPr/>
        </p:nvSpPr>
        <p:spPr>
          <a:xfrm>
            <a:off x="369888" y="6280150"/>
            <a:ext cx="2133600" cy="365125"/>
          </a:xfrm>
          <a:prstGeom prst="rect">
            <a:avLst/>
          </a:prstGeom>
          <a:noFill/>
        </p:spPr>
        <p:txBody>
          <a:bodyPr anchor="ctr"/>
          <a:lstStyle/>
          <a:p>
            <a:pPr eaLnBrk="1" fontAlgn="auto" hangingPunct="1">
              <a:spcBef>
                <a:spcPts val="0"/>
              </a:spcBef>
              <a:spcAft>
                <a:spcPts val="0"/>
              </a:spcAft>
              <a:defRPr/>
            </a:pPr>
            <a:r>
              <a:rPr lang="en-US" sz="1200">
                <a:solidFill>
                  <a:schemeClr val="tx1">
                    <a:tint val="75000"/>
                  </a:schemeClr>
                </a:solidFill>
                <a:latin typeface="+mn-lt"/>
              </a:rPr>
              <a:t>Advanced Behavior Management</a:t>
            </a:r>
          </a:p>
        </p:txBody>
      </p:sp>
      <p:sp>
        <p:nvSpPr>
          <p:cNvPr id="52228" name="Rectangle 2"/>
          <p:cNvSpPr>
            <a:spLocks noChangeArrowheads="1"/>
          </p:cNvSpPr>
          <p:nvPr/>
        </p:nvSpPr>
        <p:spPr bwMode="auto">
          <a:xfrm>
            <a:off x="369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29" name="Rectangle 3"/>
          <p:cNvSpPr>
            <a:spLocks noChangeArrowheads="1"/>
          </p:cNvSpPr>
          <p:nvPr/>
        </p:nvSpPr>
        <p:spPr bwMode="auto">
          <a:xfrm>
            <a:off x="2655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30" name="Rectangle 4"/>
          <p:cNvSpPr>
            <a:spLocks noChangeArrowheads="1"/>
          </p:cNvSpPr>
          <p:nvPr/>
        </p:nvSpPr>
        <p:spPr bwMode="auto">
          <a:xfrm>
            <a:off x="4865688" y="2362200"/>
            <a:ext cx="1600200" cy="2133600"/>
          </a:xfrm>
          <a:prstGeom prst="rect">
            <a:avLst/>
          </a:prstGeom>
          <a:noFill/>
          <a:ln w="9525">
            <a:solidFill>
              <a:schemeClr val="tx1"/>
            </a:solidFill>
            <a:miter lim="800000"/>
            <a:headEnd/>
            <a:tailEnd/>
          </a:ln>
        </p:spPr>
        <p:txBody>
          <a:bodyPr wrap="none" anchor="ctr"/>
          <a:lstStyle/>
          <a:p>
            <a:pPr eaLnBrk="1" hangingPunct="1"/>
            <a:r>
              <a:rPr lang="en-US" sz="2400" b="1">
                <a:latin typeface="Calibri" pitchFamily="34" charset="0"/>
                <a:cs typeface="Arial" charset="0"/>
              </a:rPr>
              <a:t>first</a:t>
            </a:r>
          </a:p>
        </p:txBody>
      </p:sp>
      <p:sp>
        <p:nvSpPr>
          <p:cNvPr id="52231" name="Rectangle 5"/>
          <p:cNvSpPr>
            <a:spLocks noChangeArrowheads="1"/>
          </p:cNvSpPr>
          <p:nvPr/>
        </p:nvSpPr>
        <p:spPr bwMode="auto">
          <a:xfrm>
            <a:off x="7075488" y="2362200"/>
            <a:ext cx="1600200" cy="2133600"/>
          </a:xfrm>
          <a:prstGeom prst="rect">
            <a:avLst/>
          </a:prstGeom>
          <a:noFill/>
          <a:ln w="9525">
            <a:solidFill>
              <a:schemeClr val="tx1"/>
            </a:solidFill>
            <a:miter lim="800000"/>
            <a:headEnd/>
            <a:tailEnd/>
          </a:ln>
        </p:spPr>
        <p:txBody>
          <a:bodyPr wrap="none" anchor="ctr"/>
          <a:lstStyle/>
          <a:p>
            <a:pPr eaLnBrk="1" hangingPunct="1"/>
            <a:r>
              <a:rPr lang="en-US" dirty="0">
                <a:latin typeface="Calibri" pitchFamily="34" charset="0"/>
                <a:cs typeface="Arial" charset="0"/>
              </a:rPr>
              <a:t> </a:t>
            </a:r>
            <a:r>
              <a:rPr lang="en-US" sz="2400" b="1" dirty="0">
                <a:latin typeface="Calibri" pitchFamily="34" charset="0"/>
                <a:cs typeface="Arial" charset="0"/>
              </a:rPr>
              <a:t>fifth</a:t>
            </a:r>
          </a:p>
        </p:txBody>
      </p:sp>
      <p:sp>
        <p:nvSpPr>
          <p:cNvPr id="52232" name="AutoShape 6"/>
          <p:cNvSpPr>
            <a:spLocks noChangeArrowheads="1"/>
          </p:cNvSpPr>
          <p:nvPr/>
        </p:nvSpPr>
        <p:spPr bwMode="auto">
          <a:xfrm>
            <a:off x="21224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3" name="AutoShape 7"/>
          <p:cNvSpPr>
            <a:spLocks noChangeArrowheads="1"/>
          </p:cNvSpPr>
          <p:nvPr/>
        </p:nvSpPr>
        <p:spPr bwMode="auto">
          <a:xfrm>
            <a:off x="65420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4" name="AutoShape 8"/>
          <p:cNvSpPr>
            <a:spLocks noChangeArrowheads="1"/>
          </p:cNvSpPr>
          <p:nvPr/>
        </p:nvSpPr>
        <p:spPr bwMode="auto">
          <a:xfrm>
            <a:off x="43322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5" name="Text Box 9"/>
          <p:cNvSpPr txBox="1">
            <a:spLocks noChangeArrowheads="1"/>
          </p:cNvSpPr>
          <p:nvPr/>
        </p:nvSpPr>
        <p:spPr bwMode="auto">
          <a:xfrm>
            <a:off x="369888" y="2438400"/>
            <a:ext cx="1600200" cy="2031325"/>
          </a:xfrm>
          <a:prstGeom prst="rect">
            <a:avLst/>
          </a:prstGeom>
          <a:solidFill>
            <a:srgbClr val="FF0000"/>
          </a:solid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000" b="1" dirty="0">
                <a:solidFill>
                  <a:schemeClr val="bg1"/>
                </a:solidFill>
                <a:latin typeface="Calibri" pitchFamily="34" charset="0"/>
                <a:cs typeface="Arial" charset="0"/>
              </a:rPr>
              <a:t>Setting Events</a:t>
            </a:r>
          </a:p>
          <a:p>
            <a:pPr eaLnBrk="1" hangingPunct="1"/>
            <a:r>
              <a:rPr lang="en-US" sz="1600" b="1" dirty="0" smtClean="0">
                <a:solidFill>
                  <a:schemeClr val="bg1"/>
                </a:solidFill>
                <a:latin typeface="Calibri" pitchFamily="34" charset="0"/>
                <a:cs typeface="Arial" charset="0"/>
              </a:rPr>
              <a:t>Bus is late/not </a:t>
            </a:r>
          </a:p>
          <a:p>
            <a:pPr eaLnBrk="1" hangingPunct="1"/>
            <a:r>
              <a:rPr lang="en-US" sz="1600" b="1" dirty="0" smtClean="0">
                <a:solidFill>
                  <a:schemeClr val="bg1"/>
                </a:solidFill>
                <a:latin typeface="Calibri" pitchFamily="34" charset="0"/>
                <a:cs typeface="Arial" charset="0"/>
              </a:rPr>
              <a:t>The usual bus </a:t>
            </a:r>
          </a:p>
          <a:p>
            <a:pPr eaLnBrk="1" hangingPunct="1"/>
            <a:r>
              <a:rPr lang="en-US" sz="1600" b="1" dirty="0" smtClean="0">
                <a:solidFill>
                  <a:schemeClr val="bg1"/>
                </a:solidFill>
                <a:latin typeface="Calibri" pitchFamily="34" charset="0"/>
                <a:cs typeface="Arial" charset="0"/>
              </a:rPr>
              <a:t>driver</a:t>
            </a:r>
            <a:endParaRPr lang="en-US" sz="1600" b="1" dirty="0">
              <a:solidFill>
                <a:schemeClr val="bg1"/>
              </a:solidFill>
              <a:latin typeface="Calibri" pitchFamily="34" charset="0"/>
              <a:cs typeface="Arial" charset="0"/>
            </a:endParaRPr>
          </a:p>
          <a:p>
            <a:pPr eaLnBrk="1" hangingPunct="1"/>
            <a:endParaRPr lang="en-US" sz="1400" dirty="0" smtClean="0">
              <a:latin typeface="Calibri" pitchFamily="34" charset="0"/>
              <a:cs typeface="Arial" charset="0"/>
            </a:endParaRPr>
          </a:p>
          <a:p>
            <a:pPr eaLnBrk="1" hangingPunct="1"/>
            <a:r>
              <a:rPr lang="en-US" sz="2400" b="1" dirty="0">
                <a:solidFill>
                  <a:schemeClr val="bg1"/>
                </a:solidFill>
                <a:latin typeface="Calibri" pitchFamily="34" charset="0"/>
                <a:cs typeface="Arial" charset="0"/>
              </a:rPr>
              <a:t>S</a:t>
            </a:r>
            <a:r>
              <a:rPr lang="en-US" sz="2400" b="1" dirty="0" smtClean="0">
                <a:solidFill>
                  <a:schemeClr val="bg1"/>
                </a:solidFill>
                <a:latin typeface="Calibri" pitchFamily="34" charset="0"/>
                <a:cs typeface="Arial" charset="0"/>
              </a:rPr>
              <a:t>ixth</a:t>
            </a:r>
            <a:endParaRPr lang="en-US" sz="2400" b="1" dirty="0">
              <a:solidFill>
                <a:schemeClr val="bg1"/>
              </a:solidFill>
              <a:latin typeface="Calibri" pitchFamily="34" charset="0"/>
              <a:cs typeface="Arial" charset="0"/>
            </a:endParaRPr>
          </a:p>
        </p:txBody>
      </p:sp>
      <p:sp>
        <p:nvSpPr>
          <p:cNvPr id="52236" name="Text Box 10"/>
          <p:cNvSpPr txBox="1">
            <a:spLocks noChangeArrowheads="1"/>
          </p:cNvSpPr>
          <p:nvPr/>
        </p:nvSpPr>
        <p:spPr bwMode="auto">
          <a:xfrm>
            <a:off x="2708633" y="2438400"/>
            <a:ext cx="1521699" cy="1015663"/>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Triggering</a:t>
            </a:r>
          </a:p>
          <a:p>
            <a:pPr algn="ctr" eaLnBrk="1" hangingPunct="1"/>
            <a:r>
              <a:rPr lang="en-US" sz="2000" b="1" dirty="0" smtClean="0">
                <a:latin typeface="Calibri" pitchFamily="34" charset="0"/>
                <a:cs typeface="Arial" charset="0"/>
              </a:rPr>
              <a:t>Antecedents</a:t>
            </a:r>
          </a:p>
          <a:p>
            <a:pPr algn="ctr" eaLnBrk="1" hangingPunct="1"/>
            <a:endParaRPr lang="en-US" sz="2000" b="1" dirty="0">
              <a:solidFill>
                <a:schemeClr val="bg1"/>
              </a:solidFill>
              <a:latin typeface="Calibri" pitchFamily="34" charset="0"/>
              <a:cs typeface="Arial" charset="0"/>
            </a:endParaRPr>
          </a:p>
        </p:txBody>
      </p:sp>
      <p:sp>
        <p:nvSpPr>
          <p:cNvPr id="52237" name="Text Box 11"/>
          <p:cNvSpPr txBox="1">
            <a:spLocks noChangeArrowheads="1"/>
          </p:cNvSpPr>
          <p:nvPr/>
        </p:nvSpPr>
        <p:spPr bwMode="auto">
          <a:xfrm>
            <a:off x="7121021" y="2411413"/>
            <a:ext cx="1548822" cy="646331"/>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b="1" dirty="0">
                <a:latin typeface="Calibri" pitchFamily="34" charset="0"/>
                <a:cs typeface="Arial" charset="0"/>
              </a:rPr>
              <a:t>Maintaining</a:t>
            </a:r>
          </a:p>
          <a:p>
            <a:pPr algn="ctr" eaLnBrk="1" hangingPunct="1"/>
            <a:r>
              <a:rPr lang="en-US" b="1" dirty="0">
                <a:latin typeface="Calibri" pitchFamily="34" charset="0"/>
                <a:cs typeface="Arial" charset="0"/>
              </a:rPr>
              <a:t>Consequences</a:t>
            </a:r>
          </a:p>
        </p:txBody>
      </p:sp>
      <p:sp>
        <p:nvSpPr>
          <p:cNvPr id="52238" name="Text Box 12"/>
          <p:cNvSpPr txBox="1">
            <a:spLocks noChangeArrowheads="1"/>
          </p:cNvSpPr>
          <p:nvPr/>
        </p:nvSpPr>
        <p:spPr bwMode="auto">
          <a:xfrm>
            <a:off x="5176838" y="2411413"/>
            <a:ext cx="1028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b="1">
                <a:latin typeface="Calibri" pitchFamily="34" charset="0"/>
                <a:cs typeface="Arial" charset="0"/>
              </a:rPr>
              <a:t>Problem</a:t>
            </a:r>
          </a:p>
          <a:p>
            <a:pPr algn="ctr" eaLnBrk="1" hangingPunct="1"/>
            <a:r>
              <a:rPr lang="en-US" b="1">
                <a:latin typeface="Calibri" pitchFamily="34" charset="0"/>
                <a:cs typeface="Arial" charset="0"/>
              </a:rPr>
              <a:t>Behavior</a:t>
            </a:r>
          </a:p>
        </p:txBody>
      </p:sp>
      <p:sp>
        <p:nvSpPr>
          <p:cNvPr id="52239" name="Rectangle 13"/>
          <p:cNvSpPr>
            <a:spLocks noChangeArrowheads="1"/>
          </p:cNvSpPr>
          <p:nvPr/>
        </p:nvSpPr>
        <p:spPr bwMode="auto">
          <a:xfrm>
            <a:off x="48656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0" name="Text Box 14"/>
          <p:cNvSpPr txBox="1">
            <a:spLocks noChangeArrowheads="1"/>
          </p:cNvSpPr>
          <p:nvPr/>
        </p:nvSpPr>
        <p:spPr bwMode="auto">
          <a:xfrm>
            <a:off x="5005682" y="304800"/>
            <a:ext cx="1371016" cy="707886"/>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Desired</a:t>
            </a:r>
          </a:p>
          <a:p>
            <a:pPr algn="ctr" eaLnBrk="1" hangingPunct="1"/>
            <a:r>
              <a:rPr lang="en-US" sz="2000" b="1" dirty="0">
                <a:latin typeface="Calibri" pitchFamily="34" charset="0"/>
                <a:cs typeface="Arial" charset="0"/>
              </a:rPr>
              <a:t>Alternative</a:t>
            </a:r>
          </a:p>
        </p:txBody>
      </p:sp>
      <p:sp>
        <p:nvSpPr>
          <p:cNvPr id="52241" name="Rectangle 15"/>
          <p:cNvSpPr>
            <a:spLocks noChangeArrowheads="1"/>
          </p:cNvSpPr>
          <p:nvPr/>
        </p:nvSpPr>
        <p:spPr bwMode="auto">
          <a:xfrm>
            <a:off x="70754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2" name="Text Box 16"/>
          <p:cNvSpPr txBox="1">
            <a:spLocks noChangeArrowheads="1"/>
          </p:cNvSpPr>
          <p:nvPr/>
        </p:nvSpPr>
        <p:spPr bwMode="auto">
          <a:xfrm>
            <a:off x="7096120" y="304800"/>
            <a:ext cx="16097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Typical</a:t>
            </a:r>
          </a:p>
          <a:p>
            <a:pPr algn="ctr" eaLnBrk="1" hangingPunct="1"/>
            <a:r>
              <a:rPr lang="en-US" sz="2000" b="1" dirty="0">
                <a:latin typeface="Calibri" pitchFamily="34" charset="0"/>
                <a:cs typeface="Arial" charset="0"/>
              </a:rPr>
              <a:t>Consequence</a:t>
            </a:r>
          </a:p>
        </p:txBody>
      </p:sp>
      <p:sp>
        <p:nvSpPr>
          <p:cNvPr id="52243" name="AutoShape 17"/>
          <p:cNvSpPr>
            <a:spLocks noChangeArrowheads="1"/>
          </p:cNvSpPr>
          <p:nvPr/>
        </p:nvSpPr>
        <p:spPr bwMode="auto">
          <a:xfrm>
            <a:off x="6542088" y="9906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4" name="AutoShape 18"/>
          <p:cNvSpPr>
            <a:spLocks noChangeArrowheads="1"/>
          </p:cNvSpPr>
          <p:nvPr/>
        </p:nvSpPr>
        <p:spPr bwMode="auto">
          <a:xfrm rot="2251036">
            <a:off x="3875088" y="48768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5" name="AutoShape 19"/>
          <p:cNvSpPr>
            <a:spLocks noChangeArrowheads="1"/>
          </p:cNvSpPr>
          <p:nvPr/>
        </p:nvSpPr>
        <p:spPr bwMode="auto">
          <a:xfrm rot="-2027260">
            <a:off x="6618288" y="49530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6" name="AutoShape 20"/>
          <p:cNvSpPr>
            <a:spLocks noChangeArrowheads="1"/>
          </p:cNvSpPr>
          <p:nvPr/>
        </p:nvSpPr>
        <p:spPr bwMode="auto">
          <a:xfrm rot="-2027260">
            <a:off x="3798888" y="16764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7" name="Text Box 21"/>
          <p:cNvSpPr txBox="1">
            <a:spLocks noChangeArrowheads="1"/>
          </p:cNvSpPr>
          <p:nvPr/>
        </p:nvSpPr>
        <p:spPr bwMode="auto">
          <a:xfrm>
            <a:off x="369888" y="566738"/>
            <a:ext cx="45415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Trebuchet MS" pitchFamily="34" charset="0"/>
                <a:cs typeface="Arial" charset="0"/>
              </a:rPr>
              <a:t>Summary Statement</a:t>
            </a:r>
          </a:p>
          <a:p>
            <a:pPr eaLnBrk="1" hangingPunct="1"/>
            <a:r>
              <a:rPr lang="en-US" sz="2400" b="1" dirty="0">
                <a:latin typeface="Trebuchet MS" pitchFamily="34" charset="0"/>
                <a:cs typeface="Arial" charset="0"/>
              </a:rPr>
              <a:t>Order of  Team Discussion </a:t>
            </a:r>
          </a:p>
        </p:txBody>
      </p:sp>
      <p:sp>
        <p:nvSpPr>
          <p:cNvPr id="52248" name="Rectangle 25"/>
          <p:cNvSpPr>
            <a:spLocks noChangeArrowheads="1"/>
          </p:cNvSpPr>
          <p:nvPr/>
        </p:nvSpPr>
        <p:spPr bwMode="auto">
          <a:xfrm>
            <a:off x="4865688" y="4648200"/>
            <a:ext cx="1600200" cy="1981200"/>
          </a:xfrm>
          <a:prstGeom prst="rect">
            <a:avLst/>
          </a:prstGeom>
          <a:noFill/>
          <a:ln w="9525">
            <a:solidFill>
              <a:schemeClr val="tx1"/>
            </a:solidFill>
            <a:miter lim="800000"/>
            <a:headEnd/>
            <a:tailEnd/>
          </a:ln>
        </p:spPr>
        <p:txBody>
          <a:bodyPr wrap="none" anchor="ctr"/>
          <a:lstStyle/>
          <a:p>
            <a:pPr eaLnBrk="1" hangingPunct="1"/>
            <a:r>
              <a:rPr lang="en-US" sz="2400" b="1" dirty="0">
                <a:solidFill>
                  <a:schemeClr val="bg1"/>
                </a:solidFill>
                <a:latin typeface="Calibri" pitchFamily="34" charset="0"/>
                <a:cs typeface="Arial" charset="0"/>
              </a:rPr>
              <a:t>seventh</a:t>
            </a:r>
          </a:p>
        </p:txBody>
      </p:sp>
      <p:sp>
        <p:nvSpPr>
          <p:cNvPr id="52249" name="Text Box 26"/>
          <p:cNvSpPr txBox="1">
            <a:spLocks noChangeArrowheads="1"/>
          </p:cNvSpPr>
          <p:nvPr/>
        </p:nvSpPr>
        <p:spPr bwMode="auto">
          <a:xfrm>
            <a:off x="5001711" y="4697413"/>
            <a:ext cx="1371016" cy="70788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solidFill>
                  <a:schemeClr val="bg1"/>
                </a:solidFill>
                <a:latin typeface="Calibri" pitchFamily="34" charset="0"/>
                <a:cs typeface="Arial" charset="0"/>
              </a:rPr>
              <a:t>Acceptable</a:t>
            </a:r>
          </a:p>
          <a:p>
            <a:pPr algn="ctr" eaLnBrk="1" hangingPunct="1"/>
            <a:r>
              <a:rPr lang="en-US" sz="2000" b="1" dirty="0">
                <a:solidFill>
                  <a:schemeClr val="bg1"/>
                </a:solidFill>
                <a:latin typeface="Calibri" pitchFamily="34" charset="0"/>
                <a:cs typeface="Arial" charset="0"/>
              </a:rPr>
              <a:t>Alternative</a:t>
            </a:r>
          </a:p>
        </p:txBody>
      </p:sp>
      <p:sp>
        <p:nvSpPr>
          <p:cNvPr id="52250" name="TextBox 26"/>
          <p:cNvSpPr txBox="1">
            <a:spLocks noChangeArrowheads="1"/>
          </p:cNvSpPr>
          <p:nvPr/>
        </p:nvSpPr>
        <p:spPr bwMode="auto">
          <a:xfrm>
            <a:off x="5278438" y="1196975"/>
            <a:ext cx="10856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Calibri" pitchFamily="34" charset="0"/>
                <a:cs typeface="Arial" charset="0"/>
              </a:rPr>
              <a:t>second</a:t>
            </a:r>
          </a:p>
        </p:txBody>
      </p:sp>
      <p:sp>
        <p:nvSpPr>
          <p:cNvPr id="52251" name="TextBox 27"/>
          <p:cNvSpPr txBox="1">
            <a:spLocks noChangeArrowheads="1"/>
          </p:cNvSpPr>
          <p:nvPr/>
        </p:nvSpPr>
        <p:spPr bwMode="auto">
          <a:xfrm>
            <a:off x="7304088" y="1219200"/>
            <a:ext cx="8028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Calibri" pitchFamily="34" charset="0"/>
                <a:cs typeface="Arial" charset="0"/>
              </a:rPr>
              <a:t>third</a:t>
            </a:r>
          </a:p>
        </p:txBody>
      </p:sp>
      <p:sp>
        <p:nvSpPr>
          <p:cNvPr id="52252" name="TextBox 28"/>
          <p:cNvSpPr txBox="1">
            <a:spLocks noChangeArrowheads="1"/>
          </p:cNvSpPr>
          <p:nvPr/>
        </p:nvSpPr>
        <p:spPr bwMode="auto">
          <a:xfrm>
            <a:off x="2708633" y="3429000"/>
            <a:ext cx="1521699" cy="830997"/>
          </a:xfrm>
          <a:prstGeom prst="rect">
            <a:avLst/>
          </a:prstGeom>
          <a:no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Calibri" pitchFamily="34" charset="0"/>
                <a:cs typeface="Arial" charset="0"/>
              </a:rPr>
              <a:t>f</a:t>
            </a:r>
            <a:r>
              <a:rPr lang="en-US" sz="2400" b="1" dirty="0" smtClean="0">
                <a:latin typeface="Calibri" pitchFamily="34" charset="0"/>
                <a:cs typeface="Arial" charset="0"/>
              </a:rPr>
              <a:t>ourth</a:t>
            </a:r>
            <a:endParaRPr lang="en-US" sz="2400" b="1" dirty="0">
              <a:latin typeface="Calibri" pitchFamily="34" charset="0"/>
              <a:cs typeface="Arial" charset="0"/>
            </a:endParaRPr>
          </a:p>
          <a:p>
            <a:pPr eaLnBrk="1" hangingPunct="1"/>
            <a:endParaRPr lang="en-US" sz="2400" b="1" dirty="0">
              <a:solidFill>
                <a:schemeClr val="bg1"/>
              </a:solidFill>
              <a:latin typeface="Calibri" pitchFamily="34" charset="0"/>
              <a:cs typeface="Arial" charset="0"/>
            </a:endParaRPr>
          </a:p>
        </p:txBody>
      </p:sp>
      <p:sp>
        <p:nvSpPr>
          <p:cNvPr id="52253" name="AutoShape 6"/>
          <p:cNvSpPr>
            <a:spLocks noChangeArrowheads="1"/>
          </p:cNvSpPr>
          <p:nvPr/>
        </p:nvSpPr>
        <p:spPr bwMode="auto">
          <a:xfrm rot="-5400000">
            <a:off x="2084388" y="17145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vert="eaVert" wrap="none" anchor="ctr"/>
          <a:lstStyle/>
          <a:p>
            <a:pPr eaLnBrk="1" hangingPunct="1"/>
            <a:endParaRPr lang="en-US">
              <a:latin typeface="Calibri" pitchFamily="34" charset="0"/>
              <a:cs typeface="Arial" charset="0"/>
            </a:endParaRPr>
          </a:p>
        </p:txBody>
      </p:sp>
    </p:spTree>
    <p:extLst>
      <p:ext uri="{BB962C8B-B14F-4D97-AF65-F5344CB8AC3E}">
        <p14:creationId xmlns:p14="http://schemas.microsoft.com/office/powerpoint/2010/main" val="251634181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Can Give You Is..</a:t>
            </a:r>
            <a:endParaRPr lang="en-US" dirty="0"/>
          </a:p>
        </p:txBody>
      </p:sp>
      <p:sp>
        <p:nvSpPr>
          <p:cNvPr id="3" name="Content Placeholder 2"/>
          <p:cNvSpPr>
            <a:spLocks noGrp="1"/>
          </p:cNvSpPr>
          <p:nvPr>
            <p:ph idx="1"/>
          </p:nvPr>
        </p:nvSpPr>
        <p:spPr/>
        <p:txBody>
          <a:bodyPr/>
          <a:lstStyle/>
          <a:p>
            <a:pPr marL="0" indent="0">
              <a:buNone/>
            </a:pPr>
            <a:endParaRPr lang="en-US" dirty="0" smtClean="0"/>
          </a:p>
          <a:p>
            <a:r>
              <a:rPr lang="en-US" dirty="0" smtClean="0"/>
              <a:t>A tool to help the team (including the student) work toward a more effective way to communicate</a:t>
            </a:r>
          </a:p>
          <a:p>
            <a:r>
              <a:rPr lang="en-US" dirty="0" smtClean="0"/>
              <a:t>A process that involves teaching/redirecting/reinforcing</a:t>
            </a:r>
          </a:p>
          <a:p>
            <a:r>
              <a:rPr lang="en-US" dirty="0" smtClean="0"/>
              <a:t>Information can be found at </a:t>
            </a:r>
            <a:r>
              <a:rPr lang="en-US" dirty="0" smtClean="0">
                <a:hlinkClick r:id="rId2"/>
              </a:rPr>
              <a:t>www.pent.ca.gov</a:t>
            </a:r>
            <a:r>
              <a:rPr lang="en-US" dirty="0" smtClean="0"/>
              <a:t> </a:t>
            </a:r>
          </a:p>
          <a:p>
            <a:endParaRPr lang="en-US" dirty="0"/>
          </a:p>
        </p:txBody>
      </p:sp>
    </p:spTree>
    <p:extLst>
      <p:ext uri="{BB962C8B-B14F-4D97-AF65-F5344CB8AC3E}">
        <p14:creationId xmlns:p14="http://schemas.microsoft.com/office/powerpoint/2010/main" val="95626732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6"/>
          <p:cNvSpPr>
            <a:spLocks noChangeArrowheads="1"/>
          </p:cNvSpPr>
          <p:nvPr/>
        </p:nvSpPr>
        <p:spPr bwMode="auto">
          <a:xfrm>
            <a:off x="8729663" y="3124200"/>
            <a:ext cx="304800" cy="381000"/>
          </a:xfrm>
          <a:prstGeom prst="rightArrow">
            <a:avLst>
              <a:gd name="adj1" fmla="val 50000"/>
              <a:gd name="adj2" fmla="val 25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15362" name="Footer Placeholder 1"/>
          <p:cNvSpPr txBox="1">
            <a:spLocks noGrp="1"/>
          </p:cNvSpPr>
          <p:nvPr/>
        </p:nvSpPr>
        <p:spPr>
          <a:xfrm>
            <a:off x="369888" y="6280150"/>
            <a:ext cx="2133600" cy="365125"/>
          </a:xfrm>
          <a:prstGeom prst="rect">
            <a:avLst/>
          </a:prstGeom>
          <a:noFill/>
        </p:spPr>
        <p:txBody>
          <a:bodyPr anchor="ctr"/>
          <a:lstStyle/>
          <a:p>
            <a:pPr eaLnBrk="1" fontAlgn="auto" hangingPunct="1">
              <a:spcBef>
                <a:spcPts val="0"/>
              </a:spcBef>
              <a:spcAft>
                <a:spcPts val="0"/>
              </a:spcAft>
              <a:defRPr/>
            </a:pPr>
            <a:r>
              <a:rPr lang="en-US" sz="1200">
                <a:solidFill>
                  <a:schemeClr val="tx1">
                    <a:tint val="75000"/>
                  </a:schemeClr>
                </a:solidFill>
                <a:latin typeface="+mn-lt"/>
              </a:rPr>
              <a:t>Advanced Behavior Management</a:t>
            </a:r>
          </a:p>
        </p:txBody>
      </p:sp>
      <p:sp>
        <p:nvSpPr>
          <p:cNvPr id="52228" name="Rectangle 2"/>
          <p:cNvSpPr>
            <a:spLocks noChangeArrowheads="1"/>
          </p:cNvSpPr>
          <p:nvPr/>
        </p:nvSpPr>
        <p:spPr bwMode="auto">
          <a:xfrm>
            <a:off x="369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29" name="Rectangle 3"/>
          <p:cNvSpPr>
            <a:spLocks noChangeArrowheads="1"/>
          </p:cNvSpPr>
          <p:nvPr/>
        </p:nvSpPr>
        <p:spPr bwMode="auto">
          <a:xfrm>
            <a:off x="2655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30" name="Rectangle 4"/>
          <p:cNvSpPr>
            <a:spLocks noChangeArrowheads="1"/>
          </p:cNvSpPr>
          <p:nvPr/>
        </p:nvSpPr>
        <p:spPr bwMode="auto">
          <a:xfrm>
            <a:off x="4865688" y="2362200"/>
            <a:ext cx="1600200" cy="2133600"/>
          </a:xfrm>
          <a:prstGeom prst="rect">
            <a:avLst/>
          </a:prstGeom>
          <a:noFill/>
          <a:ln w="9525">
            <a:solidFill>
              <a:schemeClr val="tx1"/>
            </a:solidFill>
            <a:miter lim="800000"/>
            <a:headEnd/>
            <a:tailEnd/>
          </a:ln>
        </p:spPr>
        <p:txBody>
          <a:bodyPr wrap="none" anchor="ctr"/>
          <a:lstStyle/>
          <a:p>
            <a:pPr eaLnBrk="1" hangingPunct="1"/>
            <a:r>
              <a:rPr lang="en-US" sz="2400" b="1">
                <a:latin typeface="Calibri" pitchFamily="34" charset="0"/>
                <a:cs typeface="Arial" charset="0"/>
              </a:rPr>
              <a:t>first</a:t>
            </a:r>
          </a:p>
        </p:txBody>
      </p:sp>
      <p:sp>
        <p:nvSpPr>
          <p:cNvPr id="52231" name="Rectangle 5"/>
          <p:cNvSpPr>
            <a:spLocks noChangeArrowheads="1"/>
          </p:cNvSpPr>
          <p:nvPr/>
        </p:nvSpPr>
        <p:spPr bwMode="auto">
          <a:xfrm>
            <a:off x="7075488" y="2362200"/>
            <a:ext cx="1600200" cy="2133600"/>
          </a:xfrm>
          <a:prstGeom prst="rect">
            <a:avLst/>
          </a:prstGeom>
          <a:noFill/>
          <a:ln w="9525">
            <a:solidFill>
              <a:schemeClr val="tx1"/>
            </a:solidFill>
            <a:miter lim="800000"/>
            <a:headEnd/>
            <a:tailEnd/>
          </a:ln>
        </p:spPr>
        <p:txBody>
          <a:bodyPr wrap="none" anchor="ctr"/>
          <a:lstStyle/>
          <a:p>
            <a:pPr eaLnBrk="1" hangingPunct="1"/>
            <a:r>
              <a:rPr lang="en-US" dirty="0">
                <a:latin typeface="Calibri" pitchFamily="34" charset="0"/>
                <a:cs typeface="Arial" charset="0"/>
              </a:rPr>
              <a:t> </a:t>
            </a:r>
            <a:r>
              <a:rPr lang="en-US" sz="2400" b="1" dirty="0">
                <a:latin typeface="Calibri" pitchFamily="34" charset="0"/>
                <a:cs typeface="Arial" charset="0"/>
              </a:rPr>
              <a:t>fifth</a:t>
            </a:r>
          </a:p>
        </p:txBody>
      </p:sp>
      <p:sp>
        <p:nvSpPr>
          <p:cNvPr id="52232" name="AutoShape 6"/>
          <p:cNvSpPr>
            <a:spLocks noChangeArrowheads="1"/>
          </p:cNvSpPr>
          <p:nvPr/>
        </p:nvSpPr>
        <p:spPr bwMode="auto">
          <a:xfrm>
            <a:off x="21224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3" name="AutoShape 7"/>
          <p:cNvSpPr>
            <a:spLocks noChangeArrowheads="1"/>
          </p:cNvSpPr>
          <p:nvPr/>
        </p:nvSpPr>
        <p:spPr bwMode="auto">
          <a:xfrm>
            <a:off x="65420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4" name="AutoShape 8"/>
          <p:cNvSpPr>
            <a:spLocks noChangeArrowheads="1"/>
          </p:cNvSpPr>
          <p:nvPr/>
        </p:nvSpPr>
        <p:spPr bwMode="auto">
          <a:xfrm>
            <a:off x="43322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5" name="Text Box 9"/>
          <p:cNvSpPr txBox="1">
            <a:spLocks noChangeArrowheads="1"/>
          </p:cNvSpPr>
          <p:nvPr/>
        </p:nvSpPr>
        <p:spPr bwMode="auto">
          <a:xfrm>
            <a:off x="369888" y="2438400"/>
            <a:ext cx="220328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000" b="1" dirty="0">
                <a:latin typeface="Calibri" pitchFamily="34" charset="0"/>
                <a:cs typeface="Arial" charset="0"/>
              </a:rPr>
              <a:t>Setting Events</a:t>
            </a:r>
          </a:p>
          <a:p>
            <a:pPr eaLnBrk="1" hangingPunct="1"/>
            <a:r>
              <a:rPr lang="en-US" b="1" dirty="0">
                <a:latin typeface="Calibri" pitchFamily="34" charset="0"/>
                <a:cs typeface="Arial" charset="0"/>
              </a:rPr>
              <a:t>Must be </a:t>
            </a:r>
            <a:endParaRPr lang="en-US" b="1" dirty="0" smtClean="0">
              <a:latin typeface="Calibri" pitchFamily="34" charset="0"/>
              <a:cs typeface="Arial" charset="0"/>
            </a:endParaRPr>
          </a:p>
          <a:p>
            <a:pPr eaLnBrk="1" hangingPunct="1"/>
            <a:r>
              <a:rPr lang="en-US" b="1" dirty="0" smtClean="0">
                <a:latin typeface="Calibri" pitchFamily="34" charset="0"/>
                <a:cs typeface="Arial" charset="0"/>
              </a:rPr>
              <a:t>periodic</a:t>
            </a:r>
            <a:r>
              <a:rPr lang="en-US" b="1" dirty="0">
                <a:latin typeface="Calibri" pitchFamily="34" charset="0"/>
                <a:cs typeface="Arial" charset="0"/>
              </a:rPr>
              <a:t>,</a:t>
            </a:r>
          </a:p>
          <a:p>
            <a:pPr eaLnBrk="1" hangingPunct="1"/>
            <a:r>
              <a:rPr lang="en-US" b="1" dirty="0">
                <a:latin typeface="Calibri" pitchFamily="34" charset="0"/>
                <a:cs typeface="Arial" charset="0"/>
              </a:rPr>
              <a:t>Not </a:t>
            </a:r>
            <a:r>
              <a:rPr lang="en-US" b="1" dirty="0" smtClean="0">
                <a:latin typeface="Calibri" pitchFamily="34" charset="0"/>
                <a:cs typeface="Arial" charset="0"/>
              </a:rPr>
              <a:t>continuous</a:t>
            </a:r>
            <a:r>
              <a:rPr lang="en-US" b="1" dirty="0">
                <a:latin typeface="Calibri" pitchFamily="34" charset="0"/>
                <a:cs typeface="Arial" charset="0"/>
              </a:rPr>
              <a:t>!</a:t>
            </a:r>
          </a:p>
          <a:p>
            <a:pPr eaLnBrk="1" hangingPunct="1"/>
            <a:endParaRPr lang="en-US" sz="1400" dirty="0" smtClean="0">
              <a:latin typeface="Calibri" pitchFamily="34" charset="0"/>
              <a:cs typeface="Arial" charset="0"/>
            </a:endParaRPr>
          </a:p>
          <a:p>
            <a:pPr eaLnBrk="1" hangingPunct="1"/>
            <a:r>
              <a:rPr lang="en-US" sz="2400" b="1" dirty="0" smtClean="0">
                <a:latin typeface="Calibri" pitchFamily="34" charset="0"/>
                <a:cs typeface="Arial" charset="0"/>
              </a:rPr>
              <a:t>sixth</a:t>
            </a:r>
            <a:endParaRPr lang="en-US" sz="2400" b="1" dirty="0">
              <a:latin typeface="Calibri" pitchFamily="34" charset="0"/>
              <a:cs typeface="Arial" charset="0"/>
            </a:endParaRPr>
          </a:p>
        </p:txBody>
      </p:sp>
      <p:sp>
        <p:nvSpPr>
          <p:cNvPr id="52236" name="Text Box 10"/>
          <p:cNvSpPr txBox="1">
            <a:spLocks noChangeArrowheads="1"/>
          </p:cNvSpPr>
          <p:nvPr/>
        </p:nvSpPr>
        <p:spPr bwMode="auto">
          <a:xfrm>
            <a:off x="2708633" y="2438400"/>
            <a:ext cx="1521699" cy="1015663"/>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Triggering</a:t>
            </a:r>
          </a:p>
          <a:p>
            <a:pPr algn="ctr" eaLnBrk="1" hangingPunct="1"/>
            <a:r>
              <a:rPr lang="en-US" sz="2000" b="1" dirty="0" smtClean="0">
                <a:latin typeface="Calibri" pitchFamily="34" charset="0"/>
                <a:cs typeface="Arial" charset="0"/>
              </a:rPr>
              <a:t>Antecedents</a:t>
            </a:r>
          </a:p>
          <a:p>
            <a:pPr algn="ctr" eaLnBrk="1" hangingPunct="1"/>
            <a:endParaRPr lang="en-US" sz="2000" b="1" dirty="0">
              <a:solidFill>
                <a:schemeClr val="bg1"/>
              </a:solidFill>
              <a:latin typeface="Calibri" pitchFamily="34" charset="0"/>
              <a:cs typeface="Arial" charset="0"/>
            </a:endParaRPr>
          </a:p>
        </p:txBody>
      </p:sp>
      <p:sp>
        <p:nvSpPr>
          <p:cNvPr id="52237" name="Text Box 11"/>
          <p:cNvSpPr txBox="1">
            <a:spLocks noChangeArrowheads="1"/>
          </p:cNvSpPr>
          <p:nvPr/>
        </p:nvSpPr>
        <p:spPr bwMode="auto">
          <a:xfrm>
            <a:off x="7121021" y="2411413"/>
            <a:ext cx="1548822" cy="646331"/>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b="1" dirty="0">
                <a:latin typeface="Calibri" pitchFamily="34" charset="0"/>
                <a:cs typeface="Arial" charset="0"/>
              </a:rPr>
              <a:t>Maintaining</a:t>
            </a:r>
          </a:p>
          <a:p>
            <a:pPr algn="ctr" eaLnBrk="1" hangingPunct="1"/>
            <a:r>
              <a:rPr lang="en-US" b="1" dirty="0">
                <a:latin typeface="Calibri" pitchFamily="34" charset="0"/>
                <a:cs typeface="Arial" charset="0"/>
              </a:rPr>
              <a:t>Consequences</a:t>
            </a:r>
          </a:p>
        </p:txBody>
      </p:sp>
      <p:sp>
        <p:nvSpPr>
          <p:cNvPr id="52238" name="Text Box 12"/>
          <p:cNvSpPr txBox="1">
            <a:spLocks noChangeArrowheads="1"/>
          </p:cNvSpPr>
          <p:nvPr/>
        </p:nvSpPr>
        <p:spPr bwMode="auto">
          <a:xfrm>
            <a:off x="5176838" y="2411413"/>
            <a:ext cx="1028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b="1">
                <a:latin typeface="Calibri" pitchFamily="34" charset="0"/>
                <a:cs typeface="Arial" charset="0"/>
              </a:rPr>
              <a:t>Problem</a:t>
            </a:r>
          </a:p>
          <a:p>
            <a:pPr algn="ctr" eaLnBrk="1" hangingPunct="1"/>
            <a:r>
              <a:rPr lang="en-US" b="1">
                <a:latin typeface="Calibri" pitchFamily="34" charset="0"/>
                <a:cs typeface="Arial" charset="0"/>
              </a:rPr>
              <a:t>Behavior</a:t>
            </a:r>
          </a:p>
        </p:txBody>
      </p:sp>
      <p:sp>
        <p:nvSpPr>
          <p:cNvPr id="52239" name="Rectangle 13"/>
          <p:cNvSpPr>
            <a:spLocks noChangeArrowheads="1"/>
          </p:cNvSpPr>
          <p:nvPr/>
        </p:nvSpPr>
        <p:spPr bwMode="auto">
          <a:xfrm>
            <a:off x="48656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0" name="Text Box 14"/>
          <p:cNvSpPr txBox="1">
            <a:spLocks noChangeArrowheads="1"/>
          </p:cNvSpPr>
          <p:nvPr/>
        </p:nvSpPr>
        <p:spPr bwMode="auto">
          <a:xfrm>
            <a:off x="5005682" y="304800"/>
            <a:ext cx="1371016" cy="707886"/>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Desired</a:t>
            </a:r>
          </a:p>
          <a:p>
            <a:pPr algn="ctr" eaLnBrk="1" hangingPunct="1"/>
            <a:r>
              <a:rPr lang="en-US" sz="2000" b="1" dirty="0">
                <a:latin typeface="Calibri" pitchFamily="34" charset="0"/>
                <a:cs typeface="Arial" charset="0"/>
              </a:rPr>
              <a:t>Alternative</a:t>
            </a:r>
          </a:p>
        </p:txBody>
      </p:sp>
      <p:sp>
        <p:nvSpPr>
          <p:cNvPr id="52241" name="Rectangle 15"/>
          <p:cNvSpPr>
            <a:spLocks noChangeArrowheads="1"/>
          </p:cNvSpPr>
          <p:nvPr/>
        </p:nvSpPr>
        <p:spPr bwMode="auto">
          <a:xfrm>
            <a:off x="70754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2" name="Text Box 16"/>
          <p:cNvSpPr txBox="1">
            <a:spLocks noChangeArrowheads="1"/>
          </p:cNvSpPr>
          <p:nvPr/>
        </p:nvSpPr>
        <p:spPr bwMode="auto">
          <a:xfrm>
            <a:off x="7096120" y="304800"/>
            <a:ext cx="16097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Typical</a:t>
            </a:r>
          </a:p>
          <a:p>
            <a:pPr algn="ctr" eaLnBrk="1" hangingPunct="1"/>
            <a:r>
              <a:rPr lang="en-US" sz="2000" b="1" dirty="0">
                <a:latin typeface="Calibri" pitchFamily="34" charset="0"/>
                <a:cs typeface="Arial" charset="0"/>
              </a:rPr>
              <a:t>Consequence</a:t>
            </a:r>
          </a:p>
        </p:txBody>
      </p:sp>
      <p:sp>
        <p:nvSpPr>
          <p:cNvPr id="52243" name="AutoShape 17"/>
          <p:cNvSpPr>
            <a:spLocks noChangeArrowheads="1"/>
          </p:cNvSpPr>
          <p:nvPr/>
        </p:nvSpPr>
        <p:spPr bwMode="auto">
          <a:xfrm>
            <a:off x="6542088" y="9906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4" name="AutoShape 18"/>
          <p:cNvSpPr>
            <a:spLocks noChangeArrowheads="1"/>
          </p:cNvSpPr>
          <p:nvPr/>
        </p:nvSpPr>
        <p:spPr bwMode="auto">
          <a:xfrm rot="2251036">
            <a:off x="3875088" y="48768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5" name="AutoShape 19"/>
          <p:cNvSpPr>
            <a:spLocks noChangeArrowheads="1"/>
          </p:cNvSpPr>
          <p:nvPr/>
        </p:nvSpPr>
        <p:spPr bwMode="auto">
          <a:xfrm rot="-2027260">
            <a:off x="6618288" y="49530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6" name="AutoShape 20"/>
          <p:cNvSpPr>
            <a:spLocks noChangeArrowheads="1"/>
          </p:cNvSpPr>
          <p:nvPr/>
        </p:nvSpPr>
        <p:spPr bwMode="auto">
          <a:xfrm rot="-2027260">
            <a:off x="3798888" y="16764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7" name="Text Box 21"/>
          <p:cNvSpPr txBox="1">
            <a:spLocks noChangeArrowheads="1"/>
          </p:cNvSpPr>
          <p:nvPr/>
        </p:nvSpPr>
        <p:spPr bwMode="auto">
          <a:xfrm>
            <a:off x="369888" y="566738"/>
            <a:ext cx="45415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Trebuchet MS" pitchFamily="34" charset="0"/>
                <a:cs typeface="Arial" charset="0"/>
              </a:rPr>
              <a:t>Summary Statement</a:t>
            </a:r>
          </a:p>
          <a:p>
            <a:pPr eaLnBrk="1" hangingPunct="1"/>
            <a:r>
              <a:rPr lang="en-US" sz="2400" b="1" dirty="0">
                <a:latin typeface="Trebuchet MS" pitchFamily="34" charset="0"/>
                <a:cs typeface="Arial" charset="0"/>
              </a:rPr>
              <a:t>Order of  Team Discussion </a:t>
            </a:r>
          </a:p>
        </p:txBody>
      </p:sp>
      <p:sp>
        <p:nvSpPr>
          <p:cNvPr id="52248" name="Rectangle 25"/>
          <p:cNvSpPr>
            <a:spLocks noChangeArrowheads="1"/>
          </p:cNvSpPr>
          <p:nvPr/>
        </p:nvSpPr>
        <p:spPr bwMode="auto">
          <a:xfrm>
            <a:off x="4865688" y="4648200"/>
            <a:ext cx="1600200" cy="1981200"/>
          </a:xfrm>
          <a:prstGeom prst="rect">
            <a:avLst/>
          </a:prstGeom>
          <a:solidFill>
            <a:srgbClr val="FF0000"/>
          </a:solidFill>
          <a:ln w="9525">
            <a:solidFill>
              <a:schemeClr val="tx1"/>
            </a:solidFill>
            <a:miter lim="800000"/>
            <a:headEnd/>
            <a:tailEnd/>
          </a:ln>
        </p:spPr>
        <p:txBody>
          <a:bodyPr wrap="none" anchor="ctr"/>
          <a:lstStyle/>
          <a:p>
            <a:pPr eaLnBrk="1" hangingPunct="1"/>
            <a:r>
              <a:rPr lang="en-US" sz="2400" b="1" dirty="0">
                <a:solidFill>
                  <a:schemeClr val="bg1"/>
                </a:solidFill>
                <a:latin typeface="Calibri" pitchFamily="34" charset="0"/>
                <a:cs typeface="Arial" charset="0"/>
              </a:rPr>
              <a:t>S</a:t>
            </a:r>
            <a:r>
              <a:rPr lang="en-US" sz="2400" b="1" dirty="0" smtClean="0">
                <a:solidFill>
                  <a:schemeClr val="bg1"/>
                </a:solidFill>
                <a:latin typeface="Calibri" pitchFamily="34" charset="0"/>
                <a:cs typeface="Arial" charset="0"/>
              </a:rPr>
              <a:t>eventh</a:t>
            </a:r>
            <a:endParaRPr lang="en-US" sz="2400" b="1" dirty="0">
              <a:solidFill>
                <a:schemeClr val="bg1"/>
              </a:solidFill>
              <a:latin typeface="Calibri" pitchFamily="34" charset="0"/>
              <a:cs typeface="Arial" charset="0"/>
            </a:endParaRPr>
          </a:p>
        </p:txBody>
      </p:sp>
      <p:sp>
        <p:nvSpPr>
          <p:cNvPr id="52249" name="Text Box 26"/>
          <p:cNvSpPr txBox="1">
            <a:spLocks noChangeArrowheads="1"/>
          </p:cNvSpPr>
          <p:nvPr/>
        </p:nvSpPr>
        <p:spPr bwMode="auto">
          <a:xfrm>
            <a:off x="5001711" y="4697413"/>
            <a:ext cx="1371016" cy="707886"/>
          </a:xfrm>
          <a:prstGeom prst="rect">
            <a:avLst/>
          </a:prstGeom>
          <a:solidFill>
            <a:srgbClr val="FF0000">
              <a:alpha val="0"/>
            </a:srgbClr>
          </a:solid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solidFill>
                  <a:schemeClr val="bg1"/>
                </a:solidFill>
                <a:latin typeface="Calibri" pitchFamily="34" charset="0"/>
                <a:cs typeface="Arial" charset="0"/>
              </a:rPr>
              <a:t>Acceptable</a:t>
            </a:r>
          </a:p>
          <a:p>
            <a:pPr algn="ctr" eaLnBrk="1" hangingPunct="1"/>
            <a:r>
              <a:rPr lang="en-US" sz="2000" b="1" dirty="0">
                <a:solidFill>
                  <a:schemeClr val="bg1"/>
                </a:solidFill>
                <a:latin typeface="Calibri" pitchFamily="34" charset="0"/>
                <a:cs typeface="Arial" charset="0"/>
              </a:rPr>
              <a:t>Alternative</a:t>
            </a:r>
          </a:p>
        </p:txBody>
      </p:sp>
      <p:sp>
        <p:nvSpPr>
          <p:cNvPr id="52250" name="TextBox 26"/>
          <p:cNvSpPr txBox="1">
            <a:spLocks noChangeArrowheads="1"/>
          </p:cNvSpPr>
          <p:nvPr/>
        </p:nvSpPr>
        <p:spPr bwMode="auto">
          <a:xfrm>
            <a:off x="5278438" y="1196975"/>
            <a:ext cx="10856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Calibri" pitchFamily="34" charset="0"/>
                <a:cs typeface="Arial" charset="0"/>
              </a:rPr>
              <a:t>second</a:t>
            </a:r>
          </a:p>
        </p:txBody>
      </p:sp>
      <p:sp>
        <p:nvSpPr>
          <p:cNvPr id="52251" name="TextBox 27"/>
          <p:cNvSpPr txBox="1">
            <a:spLocks noChangeArrowheads="1"/>
          </p:cNvSpPr>
          <p:nvPr/>
        </p:nvSpPr>
        <p:spPr bwMode="auto">
          <a:xfrm>
            <a:off x="7304088" y="1219200"/>
            <a:ext cx="8028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Calibri" pitchFamily="34" charset="0"/>
                <a:cs typeface="Arial" charset="0"/>
              </a:rPr>
              <a:t>third</a:t>
            </a:r>
          </a:p>
        </p:txBody>
      </p:sp>
      <p:sp>
        <p:nvSpPr>
          <p:cNvPr id="52252" name="TextBox 28"/>
          <p:cNvSpPr txBox="1">
            <a:spLocks noChangeArrowheads="1"/>
          </p:cNvSpPr>
          <p:nvPr/>
        </p:nvSpPr>
        <p:spPr bwMode="auto">
          <a:xfrm>
            <a:off x="2708633" y="3429000"/>
            <a:ext cx="1521699" cy="830997"/>
          </a:xfrm>
          <a:prstGeom prst="rect">
            <a:avLst/>
          </a:prstGeom>
          <a:no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Calibri" pitchFamily="34" charset="0"/>
                <a:cs typeface="Arial" charset="0"/>
              </a:rPr>
              <a:t>f</a:t>
            </a:r>
            <a:r>
              <a:rPr lang="en-US" sz="2400" b="1" dirty="0" smtClean="0">
                <a:latin typeface="Calibri" pitchFamily="34" charset="0"/>
                <a:cs typeface="Arial" charset="0"/>
              </a:rPr>
              <a:t>ourth</a:t>
            </a:r>
            <a:endParaRPr lang="en-US" sz="2400" b="1" dirty="0">
              <a:latin typeface="Calibri" pitchFamily="34" charset="0"/>
              <a:cs typeface="Arial" charset="0"/>
            </a:endParaRPr>
          </a:p>
          <a:p>
            <a:pPr eaLnBrk="1" hangingPunct="1"/>
            <a:endParaRPr lang="en-US" sz="2400" b="1" dirty="0">
              <a:solidFill>
                <a:schemeClr val="bg1"/>
              </a:solidFill>
              <a:latin typeface="Calibri" pitchFamily="34" charset="0"/>
              <a:cs typeface="Arial" charset="0"/>
            </a:endParaRPr>
          </a:p>
        </p:txBody>
      </p:sp>
      <p:sp>
        <p:nvSpPr>
          <p:cNvPr id="52253" name="AutoShape 6"/>
          <p:cNvSpPr>
            <a:spLocks noChangeArrowheads="1"/>
          </p:cNvSpPr>
          <p:nvPr/>
        </p:nvSpPr>
        <p:spPr bwMode="auto">
          <a:xfrm rot="-5400000">
            <a:off x="2084388" y="17145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vert="eaVert" wrap="none" anchor="ctr"/>
          <a:lstStyle/>
          <a:p>
            <a:pPr eaLnBrk="1" hangingPunct="1"/>
            <a:endParaRPr lang="en-US">
              <a:latin typeface="Calibri" pitchFamily="34" charset="0"/>
              <a:cs typeface="Arial" charset="0"/>
            </a:endParaRPr>
          </a:p>
        </p:txBody>
      </p:sp>
    </p:spTree>
    <p:extLst>
      <p:ext uri="{BB962C8B-B14F-4D97-AF65-F5344CB8AC3E}">
        <p14:creationId xmlns:p14="http://schemas.microsoft.com/office/powerpoint/2010/main" val="1146513352"/>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95238" cy="1143000"/>
          </a:xfrm>
        </p:spPr>
        <p:txBody>
          <a:bodyPr>
            <a:normAutofit/>
          </a:bodyPr>
          <a:lstStyle/>
          <a:p>
            <a:r>
              <a:rPr lang="en-US" dirty="0" smtClean="0"/>
              <a:t>#7  Functionally Equivalent  Replacement Behavior (FERB)</a:t>
            </a:r>
            <a:endParaRPr lang="en-US" dirty="0"/>
          </a:p>
        </p:txBody>
      </p:sp>
      <p:sp>
        <p:nvSpPr>
          <p:cNvPr id="3" name="Content Placeholder 2"/>
          <p:cNvSpPr>
            <a:spLocks noGrp="1"/>
          </p:cNvSpPr>
          <p:nvPr>
            <p:ph idx="1"/>
          </p:nvPr>
        </p:nvSpPr>
        <p:spPr>
          <a:xfrm>
            <a:off x="228601" y="1807361"/>
            <a:ext cx="6934200" cy="4822039"/>
          </a:xfrm>
        </p:spPr>
        <p:txBody>
          <a:bodyPr>
            <a:normAutofit/>
          </a:bodyPr>
          <a:lstStyle/>
          <a:p>
            <a:pPr>
              <a:lnSpc>
                <a:spcPct val="90000"/>
              </a:lnSpc>
            </a:pPr>
            <a:r>
              <a:rPr lang="en-US" sz="2400" b="1" i="1" dirty="0" smtClean="0"/>
              <a:t>FERB =What </a:t>
            </a:r>
            <a:r>
              <a:rPr lang="en-US" sz="2400" b="1" i="1" dirty="0"/>
              <a:t>student should do instead of the problem behavior</a:t>
            </a:r>
            <a:r>
              <a:rPr lang="en-US" sz="2400" b="1" i="1" dirty="0" smtClean="0"/>
              <a:t>?</a:t>
            </a:r>
          </a:p>
          <a:p>
            <a:pPr>
              <a:lnSpc>
                <a:spcPct val="90000"/>
              </a:lnSpc>
            </a:pPr>
            <a:endParaRPr lang="en-US" sz="2400" b="1" i="1" dirty="0"/>
          </a:p>
          <a:p>
            <a:pPr>
              <a:lnSpc>
                <a:spcPct val="90000"/>
              </a:lnSpc>
            </a:pPr>
            <a:r>
              <a:rPr lang="en-US" sz="2400" b="1" i="1" dirty="0" smtClean="0"/>
              <a:t>The FERB </a:t>
            </a:r>
            <a:r>
              <a:rPr lang="en-US" sz="2400" b="1" i="1" dirty="0" smtClean="0">
                <a:solidFill>
                  <a:srgbClr val="FFC000"/>
                </a:solidFill>
              </a:rPr>
              <a:t>is </a:t>
            </a:r>
            <a:r>
              <a:rPr lang="en-US" sz="2400" b="1" i="1" dirty="0">
                <a:solidFill>
                  <a:srgbClr val="FFC000"/>
                </a:solidFill>
              </a:rPr>
              <a:t>a positive alternative </a:t>
            </a:r>
            <a:r>
              <a:rPr lang="en-US" sz="2400" b="1" i="1" dirty="0"/>
              <a:t>that allows the student to obtain the same outcome that the problem behavior provided.</a:t>
            </a:r>
          </a:p>
          <a:p>
            <a:pPr>
              <a:lnSpc>
                <a:spcPct val="90000"/>
              </a:lnSpc>
            </a:pPr>
            <a:endParaRPr lang="en-US" sz="2400" b="1" i="1" dirty="0"/>
          </a:p>
          <a:p>
            <a:pPr>
              <a:lnSpc>
                <a:spcPct val="90000"/>
              </a:lnSpc>
            </a:pPr>
            <a:r>
              <a:rPr lang="en-US" sz="2400" b="1" i="1" dirty="0"/>
              <a:t>The FERB must be as easily performed as the problem behavior.</a:t>
            </a:r>
          </a:p>
          <a:p>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2438" y="0"/>
            <a:ext cx="1791562"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799854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Grp="1" noChangeArrowheads="1"/>
          </p:cNvSpPr>
          <p:nvPr>
            <p:ph type="title"/>
          </p:nvPr>
        </p:nvSpPr>
        <p:spPr/>
        <p:txBody>
          <a:bodyPr/>
          <a:lstStyle/>
          <a:p>
            <a:pPr eaLnBrk="1" hangingPunct="1"/>
            <a:r>
              <a:rPr lang="en-US" smtClean="0"/>
              <a:t>Examples for #7 </a:t>
            </a:r>
          </a:p>
        </p:txBody>
      </p:sp>
      <p:sp>
        <p:nvSpPr>
          <p:cNvPr id="35843" name="Rectangle 3"/>
          <p:cNvSpPr>
            <a:spLocks noGrp="1" noChangeArrowheads="1"/>
          </p:cNvSpPr>
          <p:nvPr>
            <p:ph idx="1"/>
          </p:nvPr>
        </p:nvSpPr>
        <p:spPr>
          <a:xfrm>
            <a:off x="838200" y="1447800"/>
            <a:ext cx="8077200" cy="5105400"/>
          </a:xfrm>
        </p:spPr>
        <p:txBody>
          <a:bodyPr>
            <a:normAutofit/>
          </a:bodyPr>
          <a:lstStyle/>
          <a:p>
            <a:pPr eaLnBrk="1" hangingPunct="1">
              <a:lnSpc>
                <a:spcPct val="90000"/>
              </a:lnSpc>
            </a:pPr>
            <a:r>
              <a:rPr lang="en-US" sz="2000" dirty="0" smtClean="0"/>
              <a:t>(Swears at teacher: protesting a lack of attention) </a:t>
            </a:r>
            <a:r>
              <a:rPr lang="en-US" sz="2000" dirty="0" smtClean="0">
                <a:solidFill>
                  <a:schemeClr val="bg1"/>
                </a:solidFill>
              </a:rPr>
              <a:t>– </a:t>
            </a:r>
            <a:r>
              <a:rPr lang="en-US" sz="2000" dirty="0" smtClean="0">
                <a:solidFill>
                  <a:srgbClr val="FFFF00"/>
                </a:solidFill>
              </a:rPr>
              <a:t>FERB: Verbally state a desire for attention from the teacher.</a:t>
            </a:r>
          </a:p>
          <a:p>
            <a:pPr eaLnBrk="1" hangingPunct="1">
              <a:lnSpc>
                <a:spcPct val="90000"/>
              </a:lnSpc>
            </a:pPr>
            <a:r>
              <a:rPr lang="en-US" sz="2000" dirty="0" smtClean="0"/>
              <a:t> (Fights: protesting not getting his way during a recess game) </a:t>
            </a:r>
            <a:r>
              <a:rPr lang="en-US" sz="2000" dirty="0" smtClean="0">
                <a:solidFill>
                  <a:schemeClr val="bg1"/>
                </a:solidFill>
              </a:rPr>
              <a:t>– </a:t>
            </a:r>
            <a:r>
              <a:rPr lang="en-US" sz="2000" dirty="0" smtClean="0">
                <a:solidFill>
                  <a:srgbClr val="FFFF00"/>
                </a:solidFill>
              </a:rPr>
              <a:t>FERB: Use protest language taught in verbal conflict resolution training</a:t>
            </a:r>
            <a:r>
              <a:rPr lang="en-US" sz="2000" dirty="0" smtClean="0">
                <a:solidFill>
                  <a:schemeClr val="bg1"/>
                </a:solidFill>
              </a:rPr>
              <a:t>.</a:t>
            </a:r>
          </a:p>
          <a:p>
            <a:pPr eaLnBrk="1" hangingPunct="1">
              <a:lnSpc>
                <a:spcPct val="90000"/>
              </a:lnSpc>
            </a:pPr>
            <a:r>
              <a:rPr lang="en-US" sz="2000" dirty="0" smtClean="0"/>
              <a:t> (Screams: protesting an unexpected activity) – </a:t>
            </a:r>
            <a:r>
              <a:rPr lang="en-US" sz="2000" dirty="0" smtClean="0">
                <a:solidFill>
                  <a:srgbClr val="FFFF00"/>
                </a:solidFill>
              </a:rPr>
              <a:t>FERB: Use the printed schedule to protest and then negotiate about an upcoming unexpected activity.</a:t>
            </a:r>
          </a:p>
          <a:p>
            <a:pPr eaLnBrk="1" hangingPunct="1">
              <a:lnSpc>
                <a:spcPct val="90000"/>
              </a:lnSpc>
            </a:pPr>
            <a:r>
              <a:rPr lang="en-US" sz="2000" dirty="0" smtClean="0"/>
              <a:t> (Runs from room-escaping hard work) </a:t>
            </a:r>
            <a:r>
              <a:rPr lang="en-US" sz="2000" dirty="0" smtClean="0">
                <a:solidFill>
                  <a:srgbClr val="FFFF00"/>
                </a:solidFill>
              </a:rPr>
              <a:t>– FERB: Go to time away/break center.</a:t>
            </a:r>
          </a:p>
          <a:p>
            <a:pPr eaLnBrk="1" hangingPunct="1">
              <a:lnSpc>
                <a:spcPct val="90000"/>
              </a:lnSpc>
            </a:pPr>
            <a:r>
              <a:rPr lang="en-US" sz="2000" dirty="0" smtClean="0"/>
              <a:t> (Gains sustained positive peer attention from gang members for assaultive behavior) – </a:t>
            </a:r>
            <a:r>
              <a:rPr lang="en-US" sz="2000" dirty="0" smtClean="0">
                <a:solidFill>
                  <a:srgbClr val="FFFF00"/>
                </a:solidFill>
              </a:rPr>
              <a:t>FERB: Gain sustained positive peer attention from an alternative group for </a:t>
            </a:r>
            <a:r>
              <a:rPr lang="en-US" sz="2000" dirty="0" err="1" smtClean="0">
                <a:solidFill>
                  <a:srgbClr val="FFFF00"/>
                </a:solidFill>
              </a:rPr>
              <a:t>prosocial</a:t>
            </a:r>
            <a:r>
              <a:rPr lang="en-US" sz="2000" dirty="0" smtClean="0">
                <a:solidFill>
                  <a:srgbClr val="FFFF00"/>
                </a:solidFill>
              </a:rPr>
              <a:t> behavior.</a:t>
            </a:r>
          </a:p>
          <a:p>
            <a:pPr eaLnBrk="1" hangingPunct="1">
              <a:lnSpc>
                <a:spcPct val="90000"/>
              </a:lnSpc>
            </a:pPr>
            <a:endParaRPr lang="en-US" sz="2000" dirty="0" smtClean="0">
              <a:solidFill>
                <a:schemeClr val="accent3">
                  <a:lumMod val="50000"/>
                </a:schemeClr>
              </a:solidFill>
            </a:endParaRPr>
          </a:p>
        </p:txBody>
      </p:sp>
    </p:spTree>
    <p:extLst>
      <p:ext uri="{BB962C8B-B14F-4D97-AF65-F5344CB8AC3E}">
        <p14:creationId xmlns:p14="http://schemas.microsoft.com/office/powerpoint/2010/main" val="414334313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6"/>
          <p:cNvSpPr>
            <a:spLocks noChangeArrowheads="1"/>
          </p:cNvSpPr>
          <p:nvPr/>
        </p:nvSpPr>
        <p:spPr bwMode="auto">
          <a:xfrm>
            <a:off x="8729663" y="3124200"/>
            <a:ext cx="304800" cy="381000"/>
          </a:xfrm>
          <a:prstGeom prst="rightArrow">
            <a:avLst>
              <a:gd name="adj1" fmla="val 50000"/>
              <a:gd name="adj2" fmla="val 25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15362" name="Footer Placeholder 1"/>
          <p:cNvSpPr txBox="1">
            <a:spLocks noGrp="1"/>
          </p:cNvSpPr>
          <p:nvPr/>
        </p:nvSpPr>
        <p:spPr>
          <a:xfrm>
            <a:off x="369888" y="6280150"/>
            <a:ext cx="2133600" cy="365125"/>
          </a:xfrm>
          <a:prstGeom prst="rect">
            <a:avLst/>
          </a:prstGeom>
          <a:noFill/>
        </p:spPr>
        <p:txBody>
          <a:bodyPr anchor="ctr"/>
          <a:lstStyle/>
          <a:p>
            <a:pPr eaLnBrk="1" fontAlgn="auto" hangingPunct="1">
              <a:spcBef>
                <a:spcPts val="0"/>
              </a:spcBef>
              <a:spcAft>
                <a:spcPts val="0"/>
              </a:spcAft>
              <a:defRPr/>
            </a:pPr>
            <a:r>
              <a:rPr lang="en-US" sz="1200">
                <a:solidFill>
                  <a:schemeClr val="tx1">
                    <a:tint val="75000"/>
                  </a:schemeClr>
                </a:solidFill>
                <a:latin typeface="+mn-lt"/>
              </a:rPr>
              <a:t>Advanced Behavior Management</a:t>
            </a:r>
          </a:p>
        </p:txBody>
      </p:sp>
      <p:sp>
        <p:nvSpPr>
          <p:cNvPr id="52228" name="Rectangle 2"/>
          <p:cNvSpPr>
            <a:spLocks noChangeArrowheads="1"/>
          </p:cNvSpPr>
          <p:nvPr/>
        </p:nvSpPr>
        <p:spPr bwMode="auto">
          <a:xfrm>
            <a:off x="369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29" name="Rectangle 3"/>
          <p:cNvSpPr>
            <a:spLocks noChangeArrowheads="1"/>
          </p:cNvSpPr>
          <p:nvPr/>
        </p:nvSpPr>
        <p:spPr bwMode="auto">
          <a:xfrm>
            <a:off x="2655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30" name="Rectangle 4"/>
          <p:cNvSpPr>
            <a:spLocks noChangeArrowheads="1"/>
          </p:cNvSpPr>
          <p:nvPr/>
        </p:nvSpPr>
        <p:spPr bwMode="auto">
          <a:xfrm>
            <a:off x="4865688" y="2362200"/>
            <a:ext cx="1600200" cy="2133600"/>
          </a:xfrm>
          <a:prstGeom prst="rect">
            <a:avLst/>
          </a:prstGeom>
          <a:noFill/>
          <a:ln w="9525">
            <a:solidFill>
              <a:schemeClr val="tx1"/>
            </a:solidFill>
            <a:miter lim="800000"/>
            <a:headEnd/>
            <a:tailEnd/>
          </a:ln>
        </p:spPr>
        <p:txBody>
          <a:bodyPr wrap="none" anchor="ctr"/>
          <a:lstStyle/>
          <a:p>
            <a:pPr eaLnBrk="1" hangingPunct="1"/>
            <a:r>
              <a:rPr lang="en-US" sz="2400" b="1">
                <a:latin typeface="Calibri" pitchFamily="34" charset="0"/>
                <a:cs typeface="Arial" charset="0"/>
              </a:rPr>
              <a:t>first</a:t>
            </a:r>
          </a:p>
        </p:txBody>
      </p:sp>
      <p:sp>
        <p:nvSpPr>
          <p:cNvPr id="52231" name="Rectangle 5"/>
          <p:cNvSpPr>
            <a:spLocks noChangeArrowheads="1"/>
          </p:cNvSpPr>
          <p:nvPr/>
        </p:nvSpPr>
        <p:spPr bwMode="auto">
          <a:xfrm>
            <a:off x="7075488" y="2362200"/>
            <a:ext cx="1600200" cy="2133600"/>
          </a:xfrm>
          <a:prstGeom prst="rect">
            <a:avLst/>
          </a:prstGeom>
          <a:noFill/>
          <a:ln w="9525">
            <a:solidFill>
              <a:schemeClr val="tx1"/>
            </a:solidFill>
            <a:miter lim="800000"/>
            <a:headEnd/>
            <a:tailEnd/>
          </a:ln>
        </p:spPr>
        <p:txBody>
          <a:bodyPr wrap="none" anchor="ctr"/>
          <a:lstStyle/>
          <a:p>
            <a:pPr eaLnBrk="1" hangingPunct="1"/>
            <a:r>
              <a:rPr lang="en-US" dirty="0">
                <a:latin typeface="Calibri" pitchFamily="34" charset="0"/>
                <a:cs typeface="Arial" charset="0"/>
              </a:rPr>
              <a:t> </a:t>
            </a:r>
            <a:r>
              <a:rPr lang="en-US" sz="2400" b="1" dirty="0">
                <a:latin typeface="Calibri" pitchFamily="34" charset="0"/>
                <a:cs typeface="Arial" charset="0"/>
              </a:rPr>
              <a:t>fifth</a:t>
            </a:r>
          </a:p>
        </p:txBody>
      </p:sp>
      <p:sp>
        <p:nvSpPr>
          <p:cNvPr id="52232" name="AutoShape 6"/>
          <p:cNvSpPr>
            <a:spLocks noChangeArrowheads="1"/>
          </p:cNvSpPr>
          <p:nvPr/>
        </p:nvSpPr>
        <p:spPr bwMode="auto">
          <a:xfrm>
            <a:off x="21224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3" name="AutoShape 7"/>
          <p:cNvSpPr>
            <a:spLocks noChangeArrowheads="1"/>
          </p:cNvSpPr>
          <p:nvPr/>
        </p:nvSpPr>
        <p:spPr bwMode="auto">
          <a:xfrm>
            <a:off x="65420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4" name="AutoShape 8"/>
          <p:cNvSpPr>
            <a:spLocks noChangeArrowheads="1"/>
          </p:cNvSpPr>
          <p:nvPr/>
        </p:nvSpPr>
        <p:spPr bwMode="auto">
          <a:xfrm>
            <a:off x="43322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5" name="Text Box 9"/>
          <p:cNvSpPr txBox="1">
            <a:spLocks noChangeArrowheads="1"/>
          </p:cNvSpPr>
          <p:nvPr/>
        </p:nvSpPr>
        <p:spPr bwMode="auto">
          <a:xfrm>
            <a:off x="369888" y="2438400"/>
            <a:ext cx="220328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000" b="1" dirty="0">
                <a:latin typeface="Calibri" pitchFamily="34" charset="0"/>
                <a:cs typeface="Arial" charset="0"/>
              </a:rPr>
              <a:t>Setting Events</a:t>
            </a:r>
          </a:p>
          <a:p>
            <a:pPr eaLnBrk="1" hangingPunct="1"/>
            <a:r>
              <a:rPr lang="en-US" b="1" dirty="0">
                <a:latin typeface="Calibri" pitchFamily="34" charset="0"/>
                <a:cs typeface="Arial" charset="0"/>
              </a:rPr>
              <a:t>Must be </a:t>
            </a:r>
            <a:endParaRPr lang="en-US" b="1" dirty="0" smtClean="0">
              <a:latin typeface="Calibri" pitchFamily="34" charset="0"/>
              <a:cs typeface="Arial" charset="0"/>
            </a:endParaRPr>
          </a:p>
          <a:p>
            <a:pPr eaLnBrk="1" hangingPunct="1"/>
            <a:r>
              <a:rPr lang="en-US" b="1" dirty="0" smtClean="0">
                <a:latin typeface="Calibri" pitchFamily="34" charset="0"/>
                <a:cs typeface="Arial" charset="0"/>
              </a:rPr>
              <a:t>periodic</a:t>
            </a:r>
            <a:r>
              <a:rPr lang="en-US" b="1" dirty="0">
                <a:latin typeface="Calibri" pitchFamily="34" charset="0"/>
                <a:cs typeface="Arial" charset="0"/>
              </a:rPr>
              <a:t>,</a:t>
            </a:r>
          </a:p>
          <a:p>
            <a:pPr eaLnBrk="1" hangingPunct="1"/>
            <a:r>
              <a:rPr lang="en-US" b="1" dirty="0">
                <a:latin typeface="Calibri" pitchFamily="34" charset="0"/>
                <a:cs typeface="Arial" charset="0"/>
              </a:rPr>
              <a:t>Not </a:t>
            </a:r>
            <a:r>
              <a:rPr lang="en-US" b="1" dirty="0" smtClean="0">
                <a:latin typeface="Calibri" pitchFamily="34" charset="0"/>
                <a:cs typeface="Arial" charset="0"/>
              </a:rPr>
              <a:t>continuous</a:t>
            </a:r>
            <a:r>
              <a:rPr lang="en-US" b="1" dirty="0">
                <a:latin typeface="Calibri" pitchFamily="34" charset="0"/>
                <a:cs typeface="Arial" charset="0"/>
              </a:rPr>
              <a:t>!</a:t>
            </a:r>
          </a:p>
          <a:p>
            <a:pPr eaLnBrk="1" hangingPunct="1"/>
            <a:endParaRPr lang="en-US" sz="1400" dirty="0" smtClean="0">
              <a:latin typeface="Calibri" pitchFamily="34" charset="0"/>
              <a:cs typeface="Arial" charset="0"/>
            </a:endParaRPr>
          </a:p>
          <a:p>
            <a:pPr eaLnBrk="1" hangingPunct="1"/>
            <a:r>
              <a:rPr lang="en-US" sz="2400" b="1" dirty="0" smtClean="0">
                <a:latin typeface="Calibri" pitchFamily="34" charset="0"/>
                <a:cs typeface="Arial" charset="0"/>
              </a:rPr>
              <a:t>sixth</a:t>
            </a:r>
            <a:endParaRPr lang="en-US" sz="2400" b="1" dirty="0">
              <a:latin typeface="Calibri" pitchFamily="34" charset="0"/>
              <a:cs typeface="Arial" charset="0"/>
            </a:endParaRPr>
          </a:p>
        </p:txBody>
      </p:sp>
      <p:sp>
        <p:nvSpPr>
          <p:cNvPr id="52236" name="Text Box 10"/>
          <p:cNvSpPr txBox="1">
            <a:spLocks noChangeArrowheads="1"/>
          </p:cNvSpPr>
          <p:nvPr/>
        </p:nvSpPr>
        <p:spPr bwMode="auto">
          <a:xfrm>
            <a:off x="2708633" y="2438400"/>
            <a:ext cx="1521699" cy="1015663"/>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Triggering</a:t>
            </a:r>
          </a:p>
          <a:p>
            <a:pPr algn="ctr" eaLnBrk="1" hangingPunct="1"/>
            <a:r>
              <a:rPr lang="en-US" sz="2000" b="1" dirty="0" smtClean="0">
                <a:latin typeface="Calibri" pitchFamily="34" charset="0"/>
                <a:cs typeface="Arial" charset="0"/>
              </a:rPr>
              <a:t>Antecedents</a:t>
            </a:r>
          </a:p>
          <a:p>
            <a:pPr algn="ctr" eaLnBrk="1" hangingPunct="1"/>
            <a:endParaRPr lang="en-US" sz="2000" b="1" dirty="0">
              <a:solidFill>
                <a:schemeClr val="bg1"/>
              </a:solidFill>
              <a:latin typeface="Calibri" pitchFamily="34" charset="0"/>
              <a:cs typeface="Arial" charset="0"/>
            </a:endParaRPr>
          </a:p>
        </p:txBody>
      </p:sp>
      <p:sp>
        <p:nvSpPr>
          <p:cNvPr id="52237" name="Text Box 11"/>
          <p:cNvSpPr txBox="1">
            <a:spLocks noChangeArrowheads="1"/>
          </p:cNvSpPr>
          <p:nvPr/>
        </p:nvSpPr>
        <p:spPr bwMode="auto">
          <a:xfrm>
            <a:off x="7121021" y="2411413"/>
            <a:ext cx="1548822" cy="646331"/>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b="1" dirty="0">
                <a:latin typeface="Calibri" pitchFamily="34" charset="0"/>
                <a:cs typeface="Arial" charset="0"/>
              </a:rPr>
              <a:t>Maintaining</a:t>
            </a:r>
          </a:p>
          <a:p>
            <a:pPr algn="ctr" eaLnBrk="1" hangingPunct="1"/>
            <a:r>
              <a:rPr lang="en-US" b="1" dirty="0">
                <a:latin typeface="Calibri" pitchFamily="34" charset="0"/>
                <a:cs typeface="Arial" charset="0"/>
              </a:rPr>
              <a:t>Consequences</a:t>
            </a:r>
          </a:p>
        </p:txBody>
      </p:sp>
      <p:sp>
        <p:nvSpPr>
          <p:cNvPr id="52238" name="Text Box 12"/>
          <p:cNvSpPr txBox="1">
            <a:spLocks noChangeArrowheads="1"/>
          </p:cNvSpPr>
          <p:nvPr/>
        </p:nvSpPr>
        <p:spPr bwMode="auto">
          <a:xfrm>
            <a:off x="5176838" y="2411413"/>
            <a:ext cx="1028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b="1">
                <a:latin typeface="Calibri" pitchFamily="34" charset="0"/>
                <a:cs typeface="Arial" charset="0"/>
              </a:rPr>
              <a:t>Problem</a:t>
            </a:r>
          </a:p>
          <a:p>
            <a:pPr algn="ctr" eaLnBrk="1" hangingPunct="1"/>
            <a:r>
              <a:rPr lang="en-US" b="1">
                <a:latin typeface="Calibri" pitchFamily="34" charset="0"/>
                <a:cs typeface="Arial" charset="0"/>
              </a:rPr>
              <a:t>Behavior</a:t>
            </a:r>
          </a:p>
        </p:txBody>
      </p:sp>
      <p:sp>
        <p:nvSpPr>
          <p:cNvPr id="52239" name="Rectangle 13"/>
          <p:cNvSpPr>
            <a:spLocks noChangeArrowheads="1"/>
          </p:cNvSpPr>
          <p:nvPr/>
        </p:nvSpPr>
        <p:spPr bwMode="auto">
          <a:xfrm>
            <a:off x="48656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0" name="Text Box 14"/>
          <p:cNvSpPr txBox="1">
            <a:spLocks noChangeArrowheads="1"/>
          </p:cNvSpPr>
          <p:nvPr/>
        </p:nvSpPr>
        <p:spPr bwMode="auto">
          <a:xfrm>
            <a:off x="5005682" y="304800"/>
            <a:ext cx="1371016" cy="707886"/>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Desired</a:t>
            </a:r>
          </a:p>
          <a:p>
            <a:pPr algn="ctr" eaLnBrk="1" hangingPunct="1"/>
            <a:r>
              <a:rPr lang="en-US" sz="2000" b="1" dirty="0">
                <a:latin typeface="Calibri" pitchFamily="34" charset="0"/>
                <a:cs typeface="Arial" charset="0"/>
              </a:rPr>
              <a:t>Alternative</a:t>
            </a:r>
          </a:p>
        </p:txBody>
      </p:sp>
      <p:sp>
        <p:nvSpPr>
          <p:cNvPr id="52241" name="Rectangle 15"/>
          <p:cNvSpPr>
            <a:spLocks noChangeArrowheads="1"/>
          </p:cNvSpPr>
          <p:nvPr/>
        </p:nvSpPr>
        <p:spPr bwMode="auto">
          <a:xfrm>
            <a:off x="70754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2" name="Text Box 16"/>
          <p:cNvSpPr txBox="1">
            <a:spLocks noChangeArrowheads="1"/>
          </p:cNvSpPr>
          <p:nvPr/>
        </p:nvSpPr>
        <p:spPr bwMode="auto">
          <a:xfrm>
            <a:off x="7096120" y="304800"/>
            <a:ext cx="16097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Typical</a:t>
            </a:r>
          </a:p>
          <a:p>
            <a:pPr algn="ctr" eaLnBrk="1" hangingPunct="1"/>
            <a:r>
              <a:rPr lang="en-US" sz="2000" b="1" dirty="0">
                <a:latin typeface="Calibri" pitchFamily="34" charset="0"/>
                <a:cs typeface="Arial" charset="0"/>
              </a:rPr>
              <a:t>Consequence</a:t>
            </a:r>
          </a:p>
        </p:txBody>
      </p:sp>
      <p:sp>
        <p:nvSpPr>
          <p:cNvPr id="52243" name="AutoShape 17"/>
          <p:cNvSpPr>
            <a:spLocks noChangeArrowheads="1"/>
          </p:cNvSpPr>
          <p:nvPr/>
        </p:nvSpPr>
        <p:spPr bwMode="auto">
          <a:xfrm>
            <a:off x="6542088" y="9906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4" name="AutoShape 18"/>
          <p:cNvSpPr>
            <a:spLocks noChangeArrowheads="1"/>
          </p:cNvSpPr>
          <p:nvPr/>
        </p:nvSpPr>
        <p:spPr bwMode="auto">
          <a:xfrm rot="2251036">
            <a:off x="3875088" y="48768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5" name="AutoShape 19"/>
          <p:cNvSpPr>
            <a:spLocks noChangeArrowheads="1"/>
          </p:cNvSpPr>
          <p:nvPr/>
        </p:nvSpPr>
        <p:spPr bwMode="auto">
          <a:xfrm rot="-2027260">
            <a:off x="6618288" y="49530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6" name="AutoShape 20"/>
          <p:cNvSpPr>
            <a:spLocks noChangeArrowheads="1"/>
          </p:cNvSpPr>
          <p:nvPr/>
        </p:nvSpPr>
        <p:spPr bwMode="auto">
          <a:xfrm rot="-2027260">
            <a:off x="3798888" y="16764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7" name="Text Box 21"/>
          <p:cNvSpPr txBox="1">
            <a:spLocks noChangeArrowheads="1"/>
          </p:cNvSpPr>
          <p:nvPr/>
        </p:nvSpPr>
        <p:spPr bwMode="auto">
          <a:xfrm>
            <a:off x="369888" y="566738"/>
            <a:ext cx="45415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Trebuchet MS" pitchFamily="34" charset="0"/>
                <a:cs typeface="Arial" charset="0"/>
              </a:rPr>
              <a:t>Summary Statement</a:t>
            </a:r>
          </a:p>
          <a:p>
            <a:pPr eaLnBrk="1" hangingPunct="1"/>
            <a:r>
              <a:rPr lang="en-US" sz="2400" b="1" dirty="0">
                <a:latin typeface="Trebuchet MS" pitchFamily="34" charset="0"/>
                <a:cs typeface="Arial" charset="0"/>
              </a:rPr>
              <a:t>Order of  Team Discussion </a:t>
            </a:r>
          </a:p>
        </p:txBody>
      </p:sp>
      <p:sp>
        <p:nvSpPr>
          <p:cNvPr id="52248" name="Rectangle 25"/>
          <p:cNvSpPr>
            <a:spLocks noChangeArrowheads="1"/>
          </p:cNvSpPr>
          <p:nvPr/>
        </p:nvSpPr>
        <p:spPr bwMode="auto">
          <a:xfrm>
            <a:off x="4865687" y="4648200"/>
            <a:ext cx="1685269" cy="1981200"/>
          </a:xfrm>
          <a:prstGeom prst="rect">
            <a:avLst/>
          </a:prstGeom>
          <a:solidFill>
            <a:srgbClr val="9D3381"/>
          </a:solidFill>
          <a:ln w="9525">
            <a:solidFill>
              <a:schemeClr val="tx1"/>
            </a:solidFill>
            <a:miter lim="800000"/>
            <a:headEnd/>
            <a:tailEnd/>
          </a:ln>
        </p:spPr>
        <p:txBody>
          <a:bodyPr wrap="none" anchor="ctr"/>
          <a:lstStyle/>
          <a:p>
            <a:pPr eaLnBrk="1" hangingPunct="1"/>
            <a:endParaRPr lang="en-US" sz="1600" b="1" dirty="0" smtClean="0">
              <a:solidFill>
                <a:schemeClr val="bg1"/>
              </a:solidFill>
              <a:latin typeface="Calibri" pitchFamily="34" charset="0"/>
              <a:cs typeface="Arial" charset="0"/>
            </a:endParaRPr>
          </a:p>
          <a:p>
            <a:pPr eaLnBrk="1" hangingPunct="1"/>
            <a:r>
              <a:rPr lang="en-US" sz="1600" b="1" dirty="0" smtClean="0">
                <a:solidFill>
                  <a:schemeClr val="bg1"/>
                </a:solidFill>
                <a:latin typeface="Calibri" pitchFamily="34" charset="0"/>
                <a:cs typeface="Arial" charset="0"/>
              </a:rPr>
              <a:t>7. Acceptable</a:t>
            </a:r>
          </a:p>
          <a:p>
            <a:pPr eaLnBrk="1" hangingPunct="1"/>
            <a:r>
              <a:rPr lang="en-US" sz="1600" b="1" dirty="0" smtClean="0">
                <a:solidFill>
                  <a:schemeClr val="bg1"/>
                </a:solidFill>
                <a:latin typeface="Calibri" pitchFamily="34" charset="0"/>
                <a:cs typeface="Arial" charset="0"/>
              </a:rPr>
              <a:t>Alternative (FERB)</a:t>
            </a:r>
          </a:p>
          <a:p>
            <a:pPr eaLnBrk="1" hangingPunct="1"/>
            <a:r>
              <a:rPr lang="en-US" sz="1600" b="1" dirty="0" smtClean="0">
                <a:solidFill>
                  <a:schemeClr val="bg1"/>
                </a:solidFill>
                <a:latin typeface="Calibri" pitchFamily="34" charset="0"/>
                <a:cs typeface="Arial" charset="0"/>
              </a:rPr>
              <a:t>Teacher will  cue </a:t>
            </a:r>
          </a:p>
          <a:p>
            <a:pPr eaLnBrk="1" hangingPunct="1"/>
            <a:r>
              <a:rPr lang="en-US" sz="1600" b="1" dirty="0" smtClean="0">
                <a:solidFill>
                  <a:schemeClr val="bg1"/>
                </a:solidFill>
                <a:latin typeface="Calibri" pitchFamily="34" charset="0"/>
                <a:cs typeface="Arial" charset="0"/>
              </a:rPr>
              <a:t>Brian to go to </a:t>
            </a:r>
          </a:p>
          <a:p>
            <a:pPr eaLnBrk="1" hangingPunct="1"/>
            <a:r>
              <a:rPr lang="en-US" sz="1600" b="1" dirty="0" smtClean="0">
                <a:solidFill>
                  <a:schemeClr val="bg1"/>
                </a:solidFill>
                <a:latin typeface="Calibri" pitchFamily="34" charset="0"/>
                <a:cs typeface="Arial" charset="0"/>
              </a:rPr>
              <a:t>Designated spot in</a:t>
            </a:r>
          </a:p>
          <a:p>
            <a:pPr eaLnBrk="1" hangingPunct="1"/>
            <a:r>
              <a:rPr lang="en-US" sz="1600" b="1" smtClean="0">
                <a:solidFill>
                  <a:schemeClr val="bg1"/>
                </a:solidFill>
                <a:latin typeface="Calibri" pitchFamily="34" charset="0"/>
                <a:cs typeface="Arial" charset="0"/>
              </a:rPr>
              <a:t>The classroom. </a:t>
            </a:r>
            <a:endParaRPr lang="en-US" sz="1600" b="1" dirty="0">
              <a:solidFill>
                <a:schemeClr val="bg1"/>
              </a:solidFill>
              <a:latin typeface="Calibri" pitchFamily="34" charset="0"/>
              <a:cs typeface="Arial" charset="0"/>
            </a:endParaRPr>
          </a:p>
        </p:txBody>
      </p:sp>
      <p:sp>
        <p:nvSpPr>
          <p:cNvPr id="52249" name="Text Box 26"/>
          <p:cNvSpPr txBox="1">
            <a:spLocks noChangeArrowheads="1"/>
          </p:cNvSpPr>
          <p:nvPr/>
        </p:nvSpPr>
        <p:spPr bwMode="auto">
          <a:xfrm>
            <a:off x="5594855" y="4697413"/>
            <a:ext cx="184730" cy="400110"/>
          </a:xfrm>
          <a:prstGeom prst="rect">
            <a:avLst/>
          </a:prstGeom>
          <a:solidFill>
            <a:srgbClr val="FF0000">
              <a:alpha val="0"/>
            </a:srgbClr>
          </a:solid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endParaRPr lang="en-US" sz="2000" b="1" dirty="0">
              <a:solidFill>
                <a:schemeClr val="bg1"/>
              </a:solidFill>
              <a:latin typeface="Calibri" pitchFamily="34" charset="0"/>
              <a:cs typeface="Arial" charset="0"/>
            </a:endParaRPr>
          </a:p>
        </p:txBody>
      </p:sp>
      <p:sp>
        <p:nvSpPr>
          <p:cNvPr id="52250" name="TextBox 26"/>
          <p:cNvSpPr txBox="1">
            <a:spLocks noChangeArrowheads="1"/>
          </p:cNvSpPr>
          <p:nvPr/>
        </p:nvSpPr>
        <p:spPr bwMode="auto">
          <a:xfrm>
            <a:off x="5278438" y="1196975"/>
            <a:ext cx="10856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Calibri" pitchFamily="34" charset="0"/>
                <a:cs typeface="Arial" charset="0"/>
              </a:rPr>
              <a:t>second</a:t>
            </a:r>
          </a:p>
        </p:txBody>
      </p:sp>
      <p:sp>
        <p:nvSpPr>
          <p:cNvPr id="52251" name="TextBox 27"/>
          <p:cNvSpPr txBox="1">
            <a:spLocks noChangeArrowheads="1"/>
          </p:cNvSpPr>
          <p:nvPr/>
        </p:nvSpPr>
        <p:spPr bwMode="auto">
          <a:xfrm>
            <a:off x="7304088" y="1219200"/>
            <a:ext cx="8028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Calibri" pitchFamily="34" charset="0"/>
                <a:cs typeface="Arial" charset="0"/>
              </a:rPr>
              <a:t>third</a:t>
            </a:r>
          </a:p>
        </p:txBody>
      </p:sp>
      <p:sp>
        <p:nvSpPr>
          <p:cNvPr id="52252" name="TextBox 28"/>
          <p:cNvSpPr txBox="1">
            <a:spLocks noChangeArrowheads="1"/>
          </p:cNvSpPr>
          <p:nvPr/>
        </p:nvSpPr>
        <p:spPr bwMode="auto">
          <a:xfrm>
            <a:off x="2708633" y="3429000"/>
            <a:ext cx="1521699" cy="830997"/>
          </a:xfrm>
          <a:prstGeom prst="rect">
            <a:avLst/>
          </a:prstGeom>
          <a:no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Calibri" pitchFamily="34" charset="0"/>
                <a:cs typeface="Arial" charset="0"/>
              </a:rPr>
              <a:t>f</a:t>
            </a:r>
            <a:r>
              <a:rPr lang="en-US" sz="2400" b="1" dirty="0" smtClean="0">
                <a:latin typeface="Calibri" pitchFamily="34" charset="0"/>
                <a:cs typeface="Arial" charset="0"/>
              </a:rPr>
              <a:t>ourth</a:t>
            </a:r>
            <a:endParaRPr lang="en-US" sz="2400" b="1" dirty="0">
              <a:latin typeface="Calibri" pitchFamily="34" charset="0"/>
              <a:cs typeface="Arial" charset="0"/>
            </a:endParaRPr>
          </a:p>
          <a:p>
            <a:pPr eaLnBrk="1" hangingPunct="1"/>
            <a:endParaRPr lang="en-US" sz="2400" b="1" dirty="0">
              <a:solidFill>
                <a:schemeClr val="bg1"/>
              </a:solidFill>
              <a:latin typeface="Calibri" pitchFamily="34" charset="0"/>
              <a:cs typeface="Arial" charset="0"/>
            </a:endParaRPr>
          </a:p>
        </p:txBody>
      </p:sp>
      <p:sp>
        <p:nvSpPr>
          <p:cNvPr id="52253" name="AutoShape 6"/>
          <p:cNvSpPr>
            <a:spLocks noChangeArrowheads="1"/>
          </p:cNvSpPr>
          <p:nvPr/>
        </p:nvSpPr>
        <p:spPr bwMode="auto">
          <a:xfrm rot="-5400000">
            <a:off x="2084388" y="17145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vert="eaVert" wrap="none" anchor="ctr"/>
          <a:lstStyle/>
          <a:p>
            <a:pPr eaLnBrk="1" hangingPunct="1"/>
            <a:endParaRPr lang="en-US">
              <a:latin typeface="Calibri" pitchFamily="34" charset="0"/>
              <a:cs typeface="Arial" charset="0"/>
            </a:endParaRPr>
          </a:p>
        </p:txBody>
      </p:sp>
    </p:spTree>
    <p:extLst>
      <p:ext uri="{BB962C8B-B14F-4D97-AF65-F5344CB8AC3E}">
        <p14:creationId xmlns:p14="http://schemas.microsoft.com/office/powerpoint/2010/main" val="1462648622"/>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a:t>
            </a:r>
            <a:endParaRPr lang="en-US" dirty="0"/>
          </a:p>
        </p:txBody>
      </p:sp>
      <p:sp>
        <p:nvSpPr>
          <p:cNvPr id="3" name="Content Placeholder 2"/>
          <p:cNvSpPr>
            <a:spLocks noGrp="1"/>
          </p:cNvSpPr>
          <p:nvPr>
            <p:ph idx="1"/>
          </p:nvPr>
        </p:nvSpPr>
        <p:spPr>
          <a:xfrm>
            <a:off x="1009442" y="1807361"/>
            <a:ext cx="7905957" cy="4051437"/>
          </a:xfrm>
        </p:spPr>
        <p:txBody>
          <a:bodyPr>
            <a:normAutofit/>
          </a:bodyPr>
          <a:lstStyle/>
          <a:p>
            <a:r>
              <a:rPr lang="en-US" sz="3600" dirty="0" smtClean="0"/>
              <a:t>Celebrate small successes</a:t>
            </a:r>
          </a:p>
          <a:p>
            <a:r>
              <a:rPr lang="en-US" sz="3600" dirty="0" smtClean="0"/>
              <a:t>Brian may never do exactly what all the other students do</a:t>
            </a:r>
            <a:endParaRPr lang="en-US" sz="3600" dirty="0"/>
          </a:p>
        </p:txBody>
      </p:sp>
    </p:spTree>
    <p:extLst>
      <p:ext uri="{BB962C8B-B14F-4D97-AF65-F5344CB8AC3E}">
        <p14:creationId xmlns:p14="http://schemas.microsoft.com/office/powerpoint/2010/main" val="36242687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Form a team of  2-3</a:t>
            </a:r>
            <a:endParaRPr lang="en-US" dirty="0"/>
          </a:p>
        </p:txBody>
      </p:sp>
      <p:sp>
        <p:nvSpPr>
          <p:cNvPr id="3" name="Content Placeholder 2"/>
          <p:cNvSpPr>
            <a:spLocks noGrp="1"/>
          </p:cNvSpPr>
          <p:nvPr>
            <p:ph idx="1"/>
          </p:nvPr>
        </p:nvSpPr>
        <p:spPr/>
        <p:txBody>
          <a:bodyPr>
            <a:noAutofit/>
          </a:bodyPr>
          <a:lstStyle/>
          <a:p>
            <a:pPr marL="68580" indent="0">
              <a:buNone/>
            </a:pPr>
            <a:r>
              <a:rPr lang="en-US" sz="4800" dirty="0"/>
              <a:t>Take a minute and </a:t>
            </a:r>
            <a:r>
              <a:rPr lang="en-US" sz="4800" dirty="0" smtClean="0"/>
              <a:t>think </a:t>
            </a:r>
            <a:r>
              <a:rPr lang="en-US" sz="4800" dirty="0"/>
              <a:t>of a student who needs </a:t>
            </a:r>
            <a:r>
              <a:rPr lang="en-US" sz="4800" dirty="0" smtClean="0"/>
              <a:t>a structured plan for shaping behavior.</a:t>
            </a:r>
            <a:endParaRPr lang="en-US" sz="4800" dirty="0"/>
          </a:p>
        </p:txBody>
      </p:sp>
    </p:spTree>
    <p:extLst>
      <p:ext uri="{BB962C8B-B14F-4D97-AF65-F5344CB8AC3E}">
        <p14:creationId xmlns:p14="http://schemas.microsoft.com/office/powerpoint/2010/main" val="114587845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6"/>
          <p:cNvSpPr>
            <a:spLocks noChangeArrowheads="1"/>
          </p:cNvSpPr>
          <p:nvPr/>
        </p:nvSpPr>
        <p:spPr bwMode="auto">
          <a:xfrm>
            <a:off x="8729663" y="3124200"/>
            <a:ext cx="304800" cy="381000"/>
          </a:xfrm>
          <a:prstGeom prst="rightArrow">
            <a:avLst>
              <a:gd name="adj1" fmla="val 50000"/>
              <a:gd name="adj2" fmla="val 25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15362" name="Footer Placeholder 1"/>
          <p:cNvSpPr txBox="1">
            <a:spLocks noGrp="1"/>
          </p:cNvSpPr>
          <p:nvPr/>
        </p:nvSpPr>
        <p:spPr>
          <a:xfrm>
            <a:off x="369888" y="6280150"/>
            <a:ext cx="2133600" cy="365125"/>
          </a:xfrm>
          <a:prstGeom prst="rect">
            <a:avLst/>
          </a:prstGeom>
          <a:noFill/>
        </p:spPr>
        <p:txBody>
          <a:bodyPr anchor="ctr"/>
          <a:lstStyle/>
          <a:p>
            <a:pPr eaLnBrk="1" fontAlgn="auto" hangingPunct="1">
              <a:spcBef>
                <a:spcPts val="0"/>
              </a:spcBef>
              <a:spcAft>
                <a:spcPts val="0"/>
              </a:spcAft>
              <a:defRPr/>
            </a:pPr>
            <a:r>
              <a:rPr lang="en-US" sz="1200">
                <a:solidFill>
                  <a:schemeClr val="tx1">
                    <a:tint val="75000"/>
                  </a:schemeClr>
                </a:solidFill>
                <a:latin typeface="+mn-lt"/>
              </a:rPr>
              <a:t>Advanced Behavior Management</a:t>
            </a:r>
          </a:p>
        </p:txBody>
      </p:sp>
      <p:sp>
        <p:nvSpPr>
          <p:cNvPr id="52228" name="Rectangle 2"/>
          <p:cNvSpPr>
            <a:spLocks noChangeArrowheads="1"/>
          </p:cNvSpPr>
          <p:nvPr/>
        </p:nvSpPr>
        <p:spPr bwMode="auto">
          <a:xfrm>
            <a:off x="369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29" name="Rectangle 3"/>
          <p:cNvSpPr>
            <a:spLocks noChangeArrowheads="1"/>
          </p:cNvSpPr>
          <p:nvPr/>
        </p:nvSpPr>
        <p:spPr bwMode="auto">
          <a:xfrm>
            <a:off x="2655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30" name="Rectangle 4"/>
          <p:cNvSpPr>
            <a:spLocks noChangeArrowheads="1"/>
          </p:cNvSpPr>
          <p:nvPr/>
        </p:nvSpPr>
        <p:spPr bwMode="auto">
          <a:xfrm>
            <a:off x="4865688" y="2362200"/>
            <a:ext cx="1600200" cy="2133600"/>
          </a:xfrm>
          <a:prstGeom prst="rect">
            <a:avLst/>
          </a:prstGeom>
          <a:solidFill>
            <a:srgbClr val="FF0000">
              <a:alpha val="70195"/>
            </a:srgbClr>
          </a:solidFill>
          <a:ln w="9525">
            <a:solidFill>
              <a:schemeClr val="tx1"/>
            </a:solidFill>
            <a:miter lim="800000"/>
            <a:headEnd/>
            <a:tailEnd/>
          </a:ln>
        </p:spPr>
        <p:txBody>
          <a:bodyPr wrap="none" anchor="ctr"/>
          <a:lstStyle/>
          <a:p>
            <a:pPr eaLnBrk="1" hangingPunct="1"/>
            <a:r>
              <a:rPr lang="en-US" sz="2400" b="1" dirty="0">
                <a:latin typeface="Calibri" pitchFamily="34" charset="0"/>
                <a:cs typeface="Arial" charset="0"/>
              </a:rPr>
              <a:t>F</a:t>
            </a:r>
            <a:r>
              <a:rPr lang="en-US" sz="2400" b="1" dirty="0" smtClean="0">
                <a:latin typeface="Calibri" pitchFamily="34" charset="0"/>
                <a:cs typeface="Arial" charset="0"/>
              </a:rPr>
              <a:t>irst</a:t>
            </a:r>
            <a:endParaRPr lang="en-US" sz="2400" b="1" dirty="0">
              <a:latin typeface="Calibri" pitchFamily="34" charset="0"/>
              <a:cs typeface="Arial" charset="0"/>
            </a:endParaRPr>
          </a:p>
        </p:txBody>
      </p:sp>
      <p:sp>
        <p:nvSpPr>
          <p:cNvPr id="52231" name="Rectangle 5"/>
          <p:cNvSpPr>
            <a:spLocks noChangeArrowheads="1"/>
          </p:cNvSpPr>
          <p:nvPr/>
        </p:nvSpPr>
        <p:spPr bwMode="auto">
          <a:xfrm>
            <a:off x="7075488" y="2362200"/>
            <a:ext cx="1600200" cy="2133600"/>
          </a:xfrm>
          <a:prstGeom prst="rect">
            <a:avLst/>
          </a:prstGeom>
          <a:noFill/>
          <a:ln w="9525">
            <a:solidFill>
              <a:schemeClr val="tx1"/>
            </a:solidFill>
            <a:miter lim="800000"/>
            <a:headEnd/>
            <a:tailEnd/>
          </a:ln>
        </p:spPr>
        <p:txBody>
          <a:bodyPr wrap="none" anchor="ctr"/>
          <a:lstStyle/>
          <a:p>
            <a:pPr eaLnBrk="1" hangingPunct="1"/>
            <a:r>
              <a:rPr lang="en-US" dirty="0">
                <a:latin typeface="Calibri" pitchFamily="34" charset="0"/>
                <a:cs typeface="Arial" charset="0"/>
              </a:rPr>
              <a:t> </a:t>
            </a:r>
            <a:r>
              <a:rPr lang="en-US" sz="2400" b="1" dirty="0">
                <a:solidFill>
                  <a:schemeClr val="bg1"/>
                </a:solidFill>
                <a:latin typeface="Calibri" pitchFamily="34" charset="0"/>
                <a:cs typeface="Arial" charset="0"/>
              </a:rPr>
              <a:t>fifth</a:t>
            </a:r>
          </a:p>
        </p:txBody>
      </p:sp>
      <p:sp>
        <p:nvSpPr>
          <p:cNvPr id="52232" name="AutoShape 6"/>
          <p:cNvSpPr>
            <a:spLocks noChangeArrowheads="1"/>
          </p:cNvSpPr>
          <p:nvPr/>
        </p:nvSpPr>
        <p:spPr bwMode="auto">
          <a:xfrm>
            <a:off x="21224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3" name="AutoShape 7"/>
          <p:cNvSpPr>
            <a:spLocks noChangeArrowheads="1"/>
          </p:cNvSpPr>
          <p:nvPr/>
        </p:nvSpPr>
        <p:spPr bwMode="auto">
          <a:xfrm>
            <a:off x="65420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4" name="AutoShape 8"/>
          <p:cNvSpPr>
            <a:spLocks noChangeArrowheads="1"/>
          </p:cNvSpPr>
          <p:nvPr/>
        </p:nvSpPr>
        <p:spPr bwMode="auto">
          <a:xfrm>
            <a:off x="43322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5" name="Text Box 9"/>
          <p:cNvSpPr txBox="1">
            <a:spLocks noChangeArrowheads="1"/>
          </p:cNvSpPr>
          <p:nvPr/>
        </p:nvSpPr>
        <p:spPr bwMode="auto">
          <a:xfrm>
            <a:off x="369888" y="2438400"/>
            <a:ext cx="220328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000" b="1" dirty="0">
                <a:solidFill>
                  <a:schemeClr val="bg1"/>
                </a:solidFill>
                <a:latin typeface="Calibri" pitchFamily="34" charset="0"/>
                <a:cs typeface="Arial" charset="0"/>
              </a:rPr>
              <a:t>Setting Events</a:t>
            </a:r>
          </a:p>
          <a:p>
            <a:pPr eaLnBrk="1" hangingPunct="1"/>
            <a:r>
              <a:rPr lang="en-US" b="1" dirty="0">
                <a:solidFill>
                  <a:schemeClr val="bg1"/>
                </a:solidFill>
                <a:latin typeface="Calibri" pitchFamily="34" charset="0"/>
                <a:cs typeface="Arial" charset="0"/>
              </a:rPr>
              <a:t>Must be </a:t>
            </a:r>
            <a:endParaRPr lang="en-US" b="1" dirty="0" smtClean="0">
              <a:solidFill>
                <a:schemeClr val="bg1"/>
              </a:solidFill>
              <a:latin typeface="Calibri" pitchFamily="34" charset="0"/>
              <a:cs typeface="Arial" charset="0"/>
            </a:endParaRPr>
          </a:p>
          <a:p>
            <a:pPr eaLnBrk="1" hangingPunct="1"/>
            <a:r>
              <a:rPr lang="en-US" b="1" dirty="0" smtClean="0">
                <a:solidFill>
                  <a:schemeClr val="bg1"/>
                </a:solidFill>
                <a:latin typeface="Calibri" pitchFamily="34" charset="0"/>
                <a:cs typeface="Arial" charset="0"/>
              </a:rPr>
              <a:t>periodic</a:t>
            </a:r>
            <a:r>
              <a:rPr lang="en-US" b="1" dirty="0">
                <a:solidFill>
                  <a:schemeClr val="bg1"/>
                </a:solidFill>
                <a:latin typeface="Calibri" pitchFamily="34" charset="0"/>
                <a:cs typeface="Arial" charset="0"/>
              </a:rPr>
              <a:t>,</a:t>
            </a:r>
          </a:p>
          <a:p>
            <a:pPr eaLnBrk="1" hangingPunct="1"/>
            <a:r>
              <a:rPr lang="en-US" b="1" dirty="0">
                <a:solidFill>
                  <a:schemeClr val="bg1"/>
                </a:solidFill>
                <a:latin typeface="Calibri" pitchFamily="34" charset="0"/>
                <a:cs typeface="Arial" charset="0"/>
              </a:rPr>
              <a:t>Not </a:t>
            </a:r>
            <a:r>
              <a:rPr lang="en-US" b="1" dirty="0" smtClean="0">
                <a:solidFill>
                  <a:schemeClr val="bg1"/>
                </a:solidFill>
                <a:latin typeface="Calibri" pitchFamily="34" charset="0"/>
                <a:cs typeface="Arial" charset="0"/>
              </a:rPr>
              <a:t>continuous</a:t>
            </a:r>
            <a:r>
              <a:rPr lang="en-US" b="1" dirty="0">
                <a:solidFill>
                  <a:schemeClr val="bg1"/>
                </a:solidFill>
                <a:latin typeface="Calibri" pitchFamily="34" charset="0"/>
                <a:cs typeface="Arial" charset="0"/>
              </a:rPr>
              <a:t>!</a:t>
            </a:r>
          </a:p>
          <a:p>
            <a:pPr eaLnBrk="1" hangingPunct="1"/>
            <a:endParaRPr lang="en-US" sz="1400" dirty="0" smtClean="0">
              <a:latin typeface="Calibri" pitchFamily="34" charset="0"/>
              <a:cs typeface="Arial" charset="0"/>
            </a:endParaRPr>
          </a:p>
          <a:p>
            <a:pPr eaLnBrk="1" hangingPunct="1"/>
            <a:r>
              <a:rPr lang="en-US" sz="2400" b="1" dirty="0" smtClean="0">
                <a:solidFill>
                  <a:schemeClr val="bg1"/>
                </a:solidFill>
                <a:latin typeface="Calibri" pitchFamily="34" charset="0"/>
                <a:cs typeface="Arial" charset="0"/>
              </a:rPr>
              <a:t>sixth</a:t>
            </a:r>
            <a:endParaRPr lang="en-US" sz="2400" b="1" dirty="0">
              <a:solidFill>
                <a:schemeClr val="bg1"/>
              </a:solidFill>
              <a:latin typeface="Calibri" pitchFamily="34" charset="0"/>
              <a:cs typeface="Arial" charset="0"/>
            </a:endParaRPr>
          </a:p>
        </p:txBody>
      </p:sp>
      <p:sp>
        <p:nvSpPr>
          <p:cNvPr id="52236" name="Text Box 10"/>
          <p:cNvSpPr txBox="1">
            <a:spLocks noChangeArrowheads="1"/>
          </p:cNvSpPr>
          <p:nvPr/>
        </p:nvSpPr>
        <p:spPr bwMode="auto">
          <a:xfrm>
            <a:off x="2574814" y="2438400"/>
            <a:ext cx="17893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400" b="1" dirty="0">
                <a:solidFill>
                  <a:schemeClr val="bg1"/>
                </a:solidFill>
                <a:latin typeface="Calibri" pitchFamily="34" charset="0"/>
                <a:cs typeface="Arial" charset="0"/>
              </a:rPr>
              <a:t>Triggering</a:t>
            </a:r>
          </a:p>
          <a:p>
            <a:pPr algn="ctr" eaLnBrk="1" hangingPunct="1"/>
            <a:r>
              <a:rPr lang="en-US" sz="2400" b="1" dirty="0">
                <a:solidFill>
                  <a:schemeClr val="bg1"/>
                </a:solidFill>
                <a:latin typeface="Calibri" pitchFamily="34" charset="0"/>
                <a:cs typeface="Arial" charset="0"/>
              </a:rPr>
              <a:t>Antecedents</a:t>
            </a:r>
          </a:p>
        </p:txBody>
      </p:sp>
      <p:sp>
        <p:nvSpPr>
          <p:cNvPr id="52237" name="Text Box 11"/>
          <p:cNvSpPr txBox="1">
            <a:spLocks noChangeArrowheads="1"/>
          </p:cNvSpPr>
          <p:nvPr/>
        </p:nvSpPr>
        <p:spPr bwMode="auto">
          <a:xfrm>
            <a:off x="7039268" y="2411413"/>
            <a:ext cx="17123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solidFill>
                  <a:schemeClr val="bg1"/>
                </a:solidFill>
                <a:latin typeface="Calibri" pitchFamily="34" charset="0"/>
                <a:cs typeface="Arial" charset="0"/>
              </a:rPr>
              <a:t>Maintaining</a:t>
            </a:r>
          </a:p>
          <a:p>
            <a:pPr algn="ctr" eaLnBrk="1" hangingPunct="1"/>
            <a:r>
              <a:rPr lang="en-US" sz="2000" b="1" dirty="0">
                <a:solidFill>
                  <a:schemeClr val="bg1"/>
                </a:solidFill>
                <a:latin typeface="Calibri" pitchFamily="34" charset="0"/>
                <a:cs typeface="Arial" charset="0"/>
              </a:rPr>
              <a:t>Consequences</a:t>
            </a:r>
          </a:p>
        </p:txBody>
      </p:sp>
      <p:sp>
        <p:nvSpPr>
          <p:cNvPr id="52238" name="Text Box 12"/>
          <p:cNvSpPr txBox="1">
            <a:spLocks noChangeArrowheads="1"/>
          </p:cNvSpPr>
          <p:nvPr/>
        </p:nvSpPr>
        <p:spPr bwMode="auto">
          <a:xfrm>
            <a:off x="5176838" y="2411413"/>
            <a:ext cx="1028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b="1">
                <a:latin typeface="Calibri" pitchFamily="34" charset="0"/>
                <a:cs typeface="Arial" charset="0"/>
              </a:rPr>
              <a:t>Problem</a:t>
            </a:r>
          </a:p>
          <a:p>
            <a:pPr algn="ctr" eaLnBrk="1" hangingPunct="1"/>
            <a:r>
              <a:rPr lang="en-US" b="1">
                <a:latin typeface="Calibri" pitchFamily="34" charset="0"/>
                <a:cs typeface="Arial" charset="0"/>
              </a:rPr>
              <a:t>Behavior</a:t>
            </a:r>
          </a:p>
        </p:txBody>
      </p:sp>
      <p:sp>
        <p:nvSpPr>
          <p:cNvPr id="52239" name="Rectangle 13"/>
          <p:cNvSpPr>
            <a:spLocks noChangeArrowheads="1"/>
          </p:cNvSpPr>
          <p:nvPr/>
        </p:nvSpPr>
        <p:spPr bwMode="auto">
          <a:xfrm>
            <a:off x="48656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0" name="Text Box 14"/>
          <p:cNvSpPr txBox="1">
            <a:spLocks noChangeArrowheads="1"/>
          </p:cNvSpPr>
          <p:nvPr/>
        </p:nvSpPr>
        <p:spPr bwMode="auto">
          <a:xfrm>
            <a:off x="5005682" y="304800"/>
            <a:ext cx="13710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solidFill>
                  <a:schemeClr val="bg1"/>
                </a:solidFill>
                <a:latin typeface="Calibri" pitchFamily="34" charset="0"/>
                <a:cs typeface="Arial" charset="0"/>
              </a:rPr>
              <a:t>Desired</a:t>
            </a:r>
          </a:p>
          <a:p>
            <a:pPr algn="ctr" eaLnBrk="1" hangingPunct="1"/>
            <a:r>
              <a:rPr lang="en-US" sz="2000" b="1" dirty="0">
                <a:solidFill>
                  <a:schemeClr val="bg1"/>
                </a:solidFill>
                <a:latin typeface="Calibri" pitchFamily="34" charset="0"/>
                <a:cs typeface="Arial" charset="0"/>
              </a:rPr>
              <a:t>Alternative</a:t>
            </a:r>
          </a:p>
        </p:txBody>
      </p:sp>
      <p:sp>
        <p:nvSpPr>
          <p:cNvPr id="52241" name="Rectangle 15"/>
          <p:cNvSpPr>
            <a:spLocks noChangeArrowheads="1"/>
          </p:cNvSpPr>
          <p:nvPr/>
        </p:nvSpPr>
        <p:spPr bwMode="auto">
          <a:xfrm>
            <a:off x="70754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2" name="Text Box 16"/>
          <p:cNvSpPr txBox="1">
            <a:spLocks noChangeArrowheads="1"/>
          </p:cNvSpPr>
          <p:nvPr/>
        </p:nvSpPr>
        <p:spPr bwMode="auto">
          <a:xfrm>
            <a:off x="7096120" y="304800"/>
            <a:ext cx="16097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solidFill>
                  <a:schemeClr val="bg1"/>
                </a:solidFill>
                <a:latin typeface="Calibri" pitchFamily="34" charset="0"/>
                <a:cs typeface="Arial" charset="0"/>
              </a:rPr>
              <a:t>Typical</a:t>
            </a:r>
          </a:p>
          <a:p>
            <a:pPr algn="ctr" eaLnBrk="1" hangingPunct="1"/>
            <a:r>
              <a:rPr lang="en-US" sz="2000" b="1" dirty="0">
                <a:solidFill>
                  <a:schemeClr val="bg1"/>
                </a:solidFill>
                <a:latin typeface="Calibri" pitchFamily="34" charset="0"/>
                <a:cs typeface="Arial" charset="0"/>
              </a:rPr>
              <a:t>Consequence</a:t>
            </a:r>
          </a:p>
        </p:txBody>
      </p:sp>
      <p:sp>
        <p:nvSpPr>
          <p:cNvPr id="52243" name="AutoShape 17"/>
          <p:cNvSpPr>
            <a:spLocks noChangeArrowheads="1"/>
          </p:cNvSpPr>
          <p:nvPr/>
        </p:nvSpPr>
        <p:spPr bwMode="auto">
          <a:xfrm>
            <a:off x="6542088" y="9906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4" name="AutoShape 18"/>
          <p:cNvSpPr>
            <a:spLocks noChangeArrowheads="1"/>
          </p:cNvSpPr>
          <p:nvPr/>
        </p:nvSpPr>
        <p:spPr bwMode="auto">
          <a:xfrm rot="2251036">
            <a:off x="3875088" y="48768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5" name="AutoShape 19"/>
          <p:cNvSpPr>
            <a:spLocks noChangeArrowheads="1"/>
          </p:cNvSpPr>
          <p:nvPr/>
        </p:nvSpPr>
        <p:spPr bwMode="auto">
          <a:xfrm rot="-2027260">
            <a:off x="6618288" y="49530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6" name="AutoShape 20"/>
          <p:cNvSpPr>
            <a:spLocks noChangeArrowheads="1"/>
          </p:cNvSpPr>
          <p:nvPr/>
        </p:nvSpPr>
        <p:spPr bwMode="auto">
          <a:xfrm rot="-2027260">
            <a:off x="3798888" y="16764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7" name="Text Box 21"/>
          <p:cNvSpPr txBox="1">
            <a:spLocks noChangeArrowheads="1"/>
          </p:cNvSpPr>
          <p:nvPr/>
        </p:nvSpPr>
        <p:spPr bwMode="auto">
          <a:xfrm>
            <a:off x="369888" y="566738"/>
            <a:ext cx="45415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Trebuchet MS" pitchFamily="34" charset="0"/>
                <a:cs typeface="Arial" charset="0"/>
              </a:rPr>
              <a:t>Summary Statement</a:t>
            </a:r>
          </a:p>
          <a:p>
            <a:pPr eaLnBrk="1" hangingPunct="1"/>
            <a:r>
              <a:rPr lang="en-US" sz="2400" b="1" dirty="0">
                <a:latin typeface="Trebuchet MS" pitchFamily="34" charset="0"/>
                <a:cs typeface="Arial" charset="0"/>
              </a:rPr>
              <a:t>Order of  Team Discussion </a:t>
            </a:r>
          </a:p>
        </p:txBody>
      </p:sp>
      <p:sp>
        <p:nvSpPr>
          <p:cNvPr id="52248" name="Rectangle 25"/>
          <p:cNvSpPr>
            <a:spLocks noChangeArrowheads="1"/>
          </p:cNvSpPr>
          <p:nvPr/>
        </p:nvSpPr>
        <p:spPr bwMode="auto">
          <a:xfrm>
            <a:off x="4865688" y="4648200"/>
            <a:ext cx="1600200" cy="1981200"/>
          </a:xfrm>
          <a:prstGeom prst="rect">
            <a:avLst/>
          </a:prstGeom>
          <a:noFill/>
          <a:ln w="9525">
            <a:solidFill>
              <a:schemeClr val="tx1"/>
            </a:solidFill>
            <a:miter lim="800000"/>
            <a:headEnd/>
            <a:tailEnd/>
          </a:ln>
        </p:spPr>
        <p:txBody>
          <a:bodyPr wrap="none" anchor="ctr"/>
          <a:lstStyle/>
          <a:p>
            <a:pPr eaLnBrk="1" hangingPunct="1"/>
            <a:r>
              <a:rPr lang="en-US" sz="2400" b="1" dirty="0">
                <a:solidFill>
                  <a:schemeClr val="bg1"/>
                </a:solidFill>
                <a:latin typeface="Calibri" pitchFamily="34" charset="0"/>
                <a:cs typeface="Arial" charset="0"/>
              </a:rPr>
              <a:t>seventh</a:t>
            </a:r>
          </a:p>
        </p:txBody>
      </p:sp>
      <p:sp>
        <p:nvSpPr>
          <p:cNvPr id="52249" name="Text Box 26"/>
          <p:cNvSpPr txBox="1">
            <a:spLocks noChangeArrowheads="1"/>
          </p:cNvSpPr>
          <p:nvPr/>
        </p:nvSpPr>
        <p:spPr bwMode="auto">
          <a:xfrm>
            <a:off x="5001711" y="4697413"/>
            <a:ext cx="1371016" cy="70788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solidFill>
                  <a:schemeClr val="bg1"/>
                </a:solidFill>
                <a:latin typeface="Calibri" pitchFamily="34" charset="0"/>
                <a:cs typeface="Arial" charset="0"/>
              </a:rPr>
              <a:t>Acceptable</a:t>
            </a:r>
          </a:p>
          <a:p>
            <a:pPr algn="ctr" eaLnBrk="1" hangingPunct="1"/>
            <a:r>
              <a:rPr lang="en-US" sz="2000" b="1" dirty="0">
                <a:solidFill>
                  <a:schemeClr val="bg1"/>
                </a:solidFill>
                <a:latin typeface="Calibri" pitchFamily="34" charset="0"/>
                <a:cs typeface="Arial" charset="0"/>
              </a:rPr>
              <a:t>Alternative</a:t>
            </a:r>
          </a:p>
        </p:txBody>
      </p:sp>
      <p:sp>
        <p:nvSpPr>
          <p:cNvPr id="52250" name="TextBox 26"/>
          <p:cNvSpPr txBox="1">
            <a:spLocks noChangeArrowheads="1"/>
          </p:cNvSpPr>
          <p:nvPr/>
        </p:nvSpPr>
        <p:spPr bwMode="auto">
          <a:xfrm>
            <a:off x="5278438" y="1196975"/>
            <a:ext cx="10856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solidFill>
                  <a:schemeClr val="bg1"/>
                </a:solidFill>
                <a:latin typeface="Calibri" pitchFamily="34" charset="0"/>
                <a:cs typeface="Arial" charset="0"/>
              </a:rPr>
              <a:t>second</a:t>
            </a:r>
          </a:p>
        </p:txBody>
      </p:sp>
      <p:sp>
        <p:nvSpPr>
          <p:cNvPr id="52251" name="TextBox 27"/>
          <p:cNvSpPr txBox="1">
            <a:spLocks noChangeArrowheads="1"/>
          </p:cNvSpPr>
          <p:nvPr/>
        </p:nvSpPr>
        <p:spPr bwMode="auto">
          <a:xfrm>
            <a:off x="7304088" y="1219200"/>
            <a:ext cx="8028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solidFill>
                  <a:schemeClr val="bg1"/>
                </a:solidFill>
                <a:latin typeface="Calibri" pitchFamily="34" charset="0"/>
                <a:cs typeface="Arial" charset="0"/>
              </a:rPr>
              <a:t>third</a:t>
            </a:r>
          </a:p>
        </p:txBody>
      </p:sp>
      <p:sp>
        <p:nvSpPr>
          <p:cNvPr id="52252" name="TextBox 28"/>
          <p:cNvSpPr txBox="1">
            <a:spLocks noChangeArrowheads="1"/>
          </p:cNvSpPr>
          <p:nvPr/>
        </p:nvSpPr>
        <p:spPr bwMode="auto">
          <a:xfrm>
            <a:off x="2960688" y="3429000"/>
            <a:ext cx="9895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solidFill>
                  <a:schemeClr val="bg1"/>
                </a:solidFill>
                <a:latin typeface="Calibri" pitchFamily="34" charset="0"/>
                <a:cs typeface="Arial" charset="0"/>
              </a:rPr>
              <a:t>fourth</a:t>
            </a:r>
          </a:p>
        </p:txBody>
      </p:sp>
      <p:sp>
        <p:nvSpPr>
          <p:cNvPr id="52253" name="AutoShape 6"/>
          <p:cNvSpPr>
            <a:spLocks noChangeArrowheads="1"/>
          </p:cNvSpPr>
          <p:nvPr/>
        </p:nvSpPr>
        <p:spPr bwMode="auto">
          <a:xfrm rot="-5400000">
            <a:off x="2084388" y="17145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vert="eaVert" wrap="none" anchor="ctr"/>
          <a:lstStyle/>
          <a:p>
            <a:pPr eaLnBrk="1" hangingPunct="1"/>
            <a:endParaRPr lang="en-US">
              <a:latin typeface="Calibri" pitchFamily="34" charset="0"/>
              <a:cs typeface="Arial" charset="0"/>
            </a:endParaRPr>
          </a:p>
        </p:txBody>
      </p:sp>
    </p:spTree>
    <p:extLst>
      <p:ext uri="{BB962C8B-B14F-4D97-AF65-F5344CB8AC3E}">
        <p14:creationId xmlns:p14="http://schemas.microsoft.com/office/powerpoint/2010/main" val="3624352606"/>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Define Problem Behavior</a:t>
            </a:r>
            <a:endParaRPr lang="en-US" dirty="0"/>
          </a:p>
        </p:txBody>
      </p:sp>
      <p:sp>
        <p:nvSpPr>
          <p:cNvPr id="3" name="Content Placeholder 2"/>
          <p:cNvSpPr>
            <a:spLocks noGrp="1"/>
          </p:cNvSpPr>
          <p:nvPr>
            <p:ph idx="1"/>
          </p:nvPr>
        </p:nvSpPr>
        <p:spPr>
          <a:xfrm>
            <a:off x="76200" y="1807361"/>
            <a:ext cx="8839199" cy="4669639"/>
          </a:xfrm>
        </p:spPr>
        <p:txBody>
          <a:bodyPr>
            <a:normAutofit/>
          </a:bodyPr>
          <a:lstStyle/>
          <a:p>
            <a:r>
              <a:rPr lang="en-US" sz="2400" dirty="0"/>
              <a:t>Description should be observable, e.g., what it looks like to a camera, and therefore measurable for progress monitoring. </a:t>
            </a:r>
          </a:p>
          <a:p>
            <a:r>
              <a:rPr lang="en-US" sz="2400" dirty="0"/>
              <a:t>What the behavior looks like, not how it makes you feel</a:t>
            </a:r>
          </a:p>
          <a:p>
            <a:r>
              <a:rPr lang="en-US" sz="2400" dirty="0"/>
              <a:t>If the team describes a category or label for the behavior, follow that with a description of exactly what the student is doing.</a:t>
            </a:r>
          </a:p>
          <a:p>
            <a:endParaRPr lang="en-US" dirty="0"/>
          </a:p>
        </p:txBody>
      </p:sp>
    </p:spTree>
    <p:extLst>
      <p:ext uri="{BB962C8B-B14F-4D97-AF65-F5344CB8AC3E}">
        <p14:creationId xmlns:p14="http://schemas.microsoft.com/office/powerpoint/2010/main" val="49068805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6"/>
          <p:cNvSpPr>
            <a:spLocks noChangeArrowheads="1"/>
          </p:cNvSpPr>
          <p:nvPr/>
        </p:nvSpPr>
        <p:spPr bwMode="auto">
          <a:xfrm>
            <a:off x="8729663" y="3124200"/>
            <a:ext cx="304800" cy="381000"/>
          </a:xfrm>
          <a:prstGeom prst="rightArrow">
            <a:avLst>
              <a:gd name="adj1" fmla="val 50000"/>
              <a:gd name="adj2" fmla="val 25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15362" name="Footer Placeholder 1"/>
          <p:cNvSpPr txBox="1">
            <a:spLocks noGrp="1"/>
          </p:cNvSpPr>
          <p:nvPr/>
        </p:nvSpPr>
        <p:spPr>
          <a:xfrm>
            <a:off x="369888" y="6280150"/>
            <a:ext cx="2133600" cy="365125"/>
          </a:xfrm>
          <a:prstGeom prst="rect">
            <a:avLst/>
          </a:prstGeom>
          <a:noFill/>
        </p:spPr>
        <p:txBody>
          <a:bodyPr anchor="ctr"/>
          <a:lstStyle/>
          <a:p>
            <a:pPr eaLnBrk="1" fontAlgn="auto" hangingPunct="1">
              <a:spcBef>
                <a:spcPts val="0"/>
              </a:spcBef>
              <a:spcAft>
                <a:spcPts val="0"/>
              </a:spcAft>
              <a:defRPr/>
            </a:pPr>
            <a:r>
              <a:rPr lang="en-US" sz="1200">
                <a:solidFill>
                  <a:schemeClr val="tx1">
                    <a:tint val="75000"/>
                  </a:schemeClr>
                </a:solidFill>
                <a:latin typeface="+mn-lt"/>
              </a:rPr>
              <a:t>Advanced Behavior Management</a:t>
            </a:r>
          </a:p>
        </p:txBody>
      </p:sp>
      <p:sp>
        <p:nvSpPr>
          <p:cNvPr id="52228" name="Rectangle 2"/>
          <p:cNvSpPr>
            <a:spLocks noChangeArrowheads="1"/>
          </p:cNvSpPr>
          <p:nvPr/>
        </p:nvSpPr>
        <p:spPr bwMode="auto">
          <a:xfrm>
            <a:off x="369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29" name="Rectangle 3"/>
          <p:cNvSpPr>
            <a:spLocks noChangeArrowheads="1"/>
          </p:cNvSpPr>
          <p:nvPr/>
        </p:nvSpPr>
        <p:spPr bwMode="auto">
          <a:xfrm>
            <a:off x="2655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30" name="Rectangle 4"/>
          <p:cNvSpPr>
            <a:spLocks noChangeArrowheads="1"/>
          </p:cNvSpPr>
          <p:nvPr/>
        </p:nvSpPr>
        <p:spPr bwMode="auto">
          <a:xfrm>
            <a:off x="4865688" y="2362200"/>
            <a:ext cx="1600200" cy="2133600"/>
          </a:xfrm>
          <a:prstGeom prst="rect">
            <a:avLst/>
          </a:prstGeom>
          <a:noFill/>
          <a:ln w="9525">
            <a:solidFill>
              <a:schemeClr val="tx1"/>
            </a:solidFill>
            <a:miter lim="800000"/>
            <a:headEnd/>
            <a:tailEnd/>
          </a:ln>
        </p:spPr>
        <p:txBody>
          <a:bodyPr wrap="none" anchor="ctr"/>
          <a:lstStyle/>
          <a:p>
            <a:pPr eaLnBrk="1" hangingPunct="1"/>
            <a:r>
              <a:rPr lang="en-US" sz="2400" b="1">
                <a:latin typeface="Calibri" pitchFamily="34" charset="0"/>
                <a:cs typeface="Arial" charset="0"/>
              </a:rPr>
              <a:t>first</a:t>
            </a:r>
          </a:p>
        </p:txBody>
      </p:sp>
      <p:sp>
        <p:nvSpPr>
          <p:cNvPr id="52231" name="Rectangle 5"/>
          <p:cNvSpPr>
            <a:spLocks noChangeArrowheads="1"/>
          </p:cNvSpPr>
          <p:nvPr/>
        </p:nvSpPr>
        <p:spPr bwMode="auto">
          <a:xfrm>
            <a:off x="7075488" y="2362200"/>
            <a:ext cx="1600200" cy="2133600"/>
          </a:xfrm>
          <a:prstGeom prst="rect">
            <a:avLst/>
          </a:prstGeom>
          <a:noFill/>
          <a:ln w="9525">
            <a:solidFill>
              <a:schemeClr val="tx1"/>
            </a:solidFill>
            <a:miter lim="800000"/>
            <a:headEnd/>
            <a:tailEnd/>
          </a:ln>
        </p:spPr>
        <p:txBody>
          <a:bodyPr wrap="none" anchor="ctr"/>
          <a:lstStyle/>
          <a:p>
            <a:pPr eaLnBrk="1" hangingPunct="1"/>
            <a:r>
              <a:rPr lang="en-US" dirty="0">
                <a:latin typeface="Calibri" pitchFamily="34" charset="0"/>
                <a:cs typeface="Arial" charset="0"/>
              </a:rPr>
              <a:t> </a:t>
            </a:r>
            <a:r>
              <a:rPr lang="en-US" sz="2400" b="1" dirty="0">
                <a:solidFill>
                  <a:schemeClr val="bg1"/>
                </a:solidFill>
                <a:latin typeface="Calibri" pitchFamily="34" charset="0"/>
                <a:cs typeface="Arial" charset="0"/>
              </a:rPr>
              <a:t>fifth</a:t>
            </a:r>
          </a:p>
        </p:txBody>
      </p:sp>
      <p:sp>
        <p:nvSpPr>
          <p:cNvPr id="52232" name="AutoShape 6"/>
          <p:cNvSpPr>
            <a:spLocks noChangeArrowheads="1"/>
          </p:cNvSpPr>
          <p:nvPr/>
        </p:nvSpPr>
        <p:spPr bwMode="auto">
          <a:xfrm>
            <a:off x="21224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3" name="AutoShape 7"/>
          <p:cNvSpPr>
            <a:spLocks noChangeArrowheads="1"/>
          </p:cNvSpPr>
          <p:nvPr/>
        </p:nvSpPr>
        <p:spPr bwMode="auto">
          <a:xfrm>
            <a:off x="65420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4" name="AutoShape 8"/>
          <p:cNvSpPr>
            <a:spLocks noChangeArrowheads="1"/>
          </p:cNvSpPr>
          <p:nvPr/>
        </p:nvSpPr>
        <p:spPr bwMode="auto">
          <a:xfrm>
            <a:off x="43322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5" name="Text Box 9"/>
          <p:cNvSpPr txBox="1">
            <a:spLocks noChangeArrowheads="1"/>
          </p:cNvSpPr>
          <p:nvPr/>
        </p:nvSpPr>
        <p:spPr bwMode="auto">
          <a:xfrm>
            <a:off x="369888" y="2438400"/>
            <a:ext cx="220328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000" b="1" dirty="0">
                <a:solidFill>
                  <a:schemeClr val="bg1"/>
                </a:solidFill>
                <a:latin typeface="Calibri" pitchFamily="34" charset="0"/>
                <a:cs typeface="Arial" charset="0"/>
              </a:rPr>
              <a:t>Setting Events</a:t>
            </a:r>
          </a:p>
          <a:p>
            <a:pPr eaLnBrk="1" hangingPunct="1"/>
            <a:r>
              <a:rPr lang="en-US" b="1" dirty="0">
                <a:solidFill>
                  <a:schemeClr val="bg1"/>
                </a:solidFill>
                <a:latin typeface="Calibri" pitchFamily="34" charset="0"/>
                <a:cs typeface="Arial" charset="0"/>
              </a:rPr>
              <a:t>Must be </a:t>
            </a:r>
            <a:endParaRPr lang="en-US" b="1" dirty="0" smtClean="0">
              <a:solidFill>
                <a:schemeClr val="bg1"/>
              </a:solidFill>
              <a:latin typeface="Calibri" pitchFamily="34" charset="0"/>
              <a:cs typeface="Arial" charset="0"/>
            </a:endParaRPr>
          </a:p>
          <a:p>
            <a:pPr eaLnBrk="1" hangingPunct="1"/>
            <a:r>
              <a:rPr lang="en-US" b="1" dirty="0" smtClean="0">
                <a:solidFill>
                  <a:schemeClr val="bg1"/>
                </a:solidFill>
                <a:latin typeface="Calibri" pitchFamily="34" charset="0"/>
                <a:cs typeface="Arial" charset="0"/>
              </a:rPr>
              <a:t>periodic</a:t>
            </a:r>
            <a:r>
              <a:rPr lang="en-US" b="1" dirty="0">
                <a:solidFill>
                  <a:schemeClr val="bg1"/>
                </a:solidFill>
                <a:latin typeface="Calibri" pitchFamily="34" charset="0"/>
                <a:cs typeface="Arial" charset="0"/>
              </a:rPr>
              <a:t>,</a:t>
            </a:r>
          </a:p>
          <a:p>
            <a:pPr eaLnBrk="1" hangingPunct="1"/>
            <a:r>
              <a:rPr lang="en-US" b="1" dirty="0">
                <a:solidFill>
                  <a:schemeClr val="bg1"/>
                </a:solidFill>
                <a:latin typeface="Calibri" pitchFamily="34" charset="0"/>
                <a:cs typeface="Arial" charset="0"/>
              </a:rPr>
              <a:t>Not </a:t>
            </a:r>
            <a:r>
              <a:rPr lang="en-US" b="1" dirty="0" smtClean="0">
                <a:solidFill>
                  <a:schemeClr val="bg1"/>
                </a:solidFill>
                <a:latin typeface="Calibri" pitchFamily="34" charset="0"/>
                <a:cs typeface="Arial" charset="0"/>
              </a:rPr>
              <a:t>continuous</a:t>
            </a:r>
            <a:r>
              <a:rPr lang="en-US" b="1" dirty="0">
                <a:solidFill>
                  <a:schemeClr val="bg1"/>
                </a:solidFill>
                <a:latin typeface="Calibri" pitchFamily="34" charset="0"/>
                <a:cs typeface="Arial" charset="0"/>
              </a:rPr>
              <a:t>!</a:t>
            </a:r>
          </a:p>
          <a:p>
            <a:pPr eaLnBrk="1" hangingPunct="1"/>
            <a:endParaRPr lang="en-US" sz="1400" dirty="0" smtClean="0">
              <a:latin typeface="Calibri" pitchFamily="34" charset="0"/>
              <a:cs typeface="Arial" charset="0"/>
            </a:endParaRPr>
          </a:p>
          <a:p>
            <a:pPr eaLnBrk="1" hangingPunct="1"/>
            <a:r>
              <a:rPr lang="en-US" sz="2400" b="1" dirty="0" smtClean="0">
                <a:solidFill>
                  <a:schemeClr val="bg1"/>
                </a:solidFill>
                <a:latin typeface="Calibri" pitchFamily="34" charset="0"/>
                <a:cs typeface="Arial" charset="0"/>
              </a:rPr>
              <a:t>sixth</a:t>
            </a:r>
            <a:endParaRPr lang="en-US" sz="2400" b="1" dirty="0">
              <a:solidFill>
                <a:schemeClr val="bg1"/>
              </a:solidFill>
              <a:latin typeface="Calibri" pitchFamily="34" charset="0"/>
              <a:cs typeface="Arial" charset="0"/>
            </a:endParaRPr>
          </a:p>
        </p:txBody>
      </p:sp>
      <p:sp>
        <p:nvSpPr>
          <p:cNvPr id="52236" name="Text Box 10"/>
          <p:cNvSpPr txBox="1">
            <a:spLocks noChangeArrowheads="1"/>
          </p:cNvSpPr>
          <p:nvPr/>
        </p:nvSpPr>
        <p:spPr bwMode="auto">
          <a:xfrm>
            <a:off x="2574814" y="2438400"/>
            <a:ext cx="17893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400" b="1" dirty="0">
                <a:solidFill>
                  <a:schemeClr val="bg1"/>
                </a:solidFill>
                <a:latin typeface="Calibri" pitchFamily="34" charset="0"/>
                <a:cs typeface="Arial" charset="0"/>
              </a:rPr>
              <a:t>Triggering</a:t>
            </a:r>
          </a:p>
          <a:p>
            <a:pPr algn="ctr" eaLnBrk="1" hangingPunct="1"/>
            <a:r>
              <a:rPr lang="en-US" sz="2400" b="1" dirty="0">
                <a:solidFill>
                  <a:schemeClr val="bg1"/>
                </a:solidFill>
                <a:latin typeface="Calibri" pitchFamily="34" charset="0"/>
                <a:cs typeface="Arial" charset="0"/>
              </a:rPr>
              <a:t>Antecedents</a:t>
            </a:r>
          </a:p>
        </p:txBody>
      </p:sp>
      <p:sp>
        <p:nvSpPr>
          <p:cNvPr id="52237" name="Text Box 11"/>
          <p:cNvSpPr txBox="1">
            <a:spLocks noChangeArrowheads="1"/>
          </p:cNvSpPr>
          <p:nvPr/>
        </p:nvSpPr>
        <p:spPr bwMode="auto">
          <a:xfrm>
            <a:off x="7039268" y="2411413"/>
            <a:ext cx="17123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solidFill>
                  <a:schemeClr val="bg1"/>
                </a:solidFill>
                <a:latin typeface="Calibri" pitchFamily="34" charset="0"/>
                <a:cs typeface="Arial" charset="0"/>
              </a:rPr>
              <a:t>Maintaining</a:t>
            </a:r>
          </a:p>
          <a:p>
            <a:pPr algn="ctr" eaLnBrk="1" hangingPunct="1"/>
            <a:r>
              <a:rPr lang="en-US" sz="2000" b="1" dirty="0">
                <a:solidFill>
                  <a:schemeClr val="bg1"/>
                </a:solidFill>
                <a:latin typeface="Calibri" pitchFamily="34" charset="0"/>
                <a:cs typeface="Arial" charset="0"/>
              </a:rPr>
              <a:t>Consequences</a:t>
            </a:r>
          </a:p>
        </p:txBody>
      </p:sp>
      <p:sp>
        <p:nvSpPr>
          <p:cNvPr id="52238" name="Text Box 12"/>
          <p:cNvSpPr txBox="1">
            <a:spLocks noChangeArrowheads="1"/>
          </p:cNvSpPr>
          <p:nvPr/>
        </p:nvSpPr>
        <p:spPr bwMode="auto">
          <a:xfrm>
            <a:off x="5176838" y="2411413"/>
            <a:ext cx="1028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b="1">
                <a:latin typeface="Calibri" pitchFamily="34" charset="0"/>
                <a:cs typeface="Arial" charset="0"/>
              </a:rPr>
              <a:t>Problem</a:t>
            </a:r>
          </a:p>
          <a:p>
            <a:pPr algn="ctr" eaLnBrk="1" hangingPunct="1"/>
            <a:r>
              <a:rPr lang="en-US" b="1">
                <a:latin typeface="Calibri" pitchFamily="34" charset="0"/>
                <a:cs typeface="Arial" charset="0"/>
              </a:rPr>
              <a:t>Behavior</a:t>
            </a:r>
          </a:p>
        </p:txBody>
      </p:sp>
      <p:sp>
        <p:nvSpPr>
          <p:cNvPr id="52239" name="Rectangle 13"/>
          <p:cNvSpPr>
            <a:spLocks noChangeArrowheads="1"/>
          </p:cNvSpPr>
          <p:nvPr/>
        </p:nvSpPr>
        <p:spPr bwMode="auto">
          <a:xfrm>
            <a:off x="48656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0" name="Text Box 14"/>
          <p:cNvSpPr txBox="1">
            <a:spLocks noChangeArrowheads="1"/>
          </p:cNvSpPr>
          <p:nvPr/>
        </p:nvSpPr>
        <p:spPr bwMode="auto">
          <a:xfrm>
            <a:off x="4911392" y="304800"/>
            <a:ext cx="1554496" cy="1015663"/>
          </a:xfrm>
          <a:prstGeom prst="rect">
            <a:avLst/>
          </a:prstGeom>
          <a:solidFill>
            <a:srgbClr val="FF0000"/>
          </a:solid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solidFill>
                  <a:schemeClr val="bg1"/>
                </a:solidFill>
                <a:latin typeface="Calibri" pitchFamily="34" charset="0"/>
                <a:cs typeface="Arial" charset="0"/>
              </a:rPr>
              <a:t>Desired</a:t>
            </a:r>
          </a:p>
          <a:p>
            <a:pPr algn="ctr" eaLnBrk="1" hangingPunct="1"/>
            <a:r>
              <a:rPr lang="en-US" sz="2000" b="1" dirty="0" smtClean="0">
                <a:solidFill>
                  <a:schemeClr val="bg1"/>
                </a:solidFill>
                <a:latin typeface="Calibri" pitchFamily="34" charset="0"/>
                <a:cs typeface="Arial" charset="0"/>
              </a:rPr>
              <a:t>Alternative</a:t>
            </a:r>
          </a:p>
          <a:p>
            <a:pPr algn="ctr" eaLnBrk="1" hangingPunct="1"/>
            <a:endParaRPr lang="en-US" sz="2000" b="1" dirty="0">
              <a:solidFill>
                <a:schemeClr val="bg1"/>
              </a:solidFill>
              <a:latin typeface="Calibri" pitchFamily="34" charset="0"/>
              <a:cs typeface="Arial" charset="0"/>
            </a:endParaRPr>
          </a:p>
        </p:txBody>
      </p:sp>
      <p:sp>
        <p:nvSpPr>
          <p:cNvPr id="52241" name="Rectangle 15"/>
          <p:cNvSpPr>
            <a:spLocks noChangeArrowheads="1"/>
          </p:cNvSpPr>
          <p:nvPr/>
        </p:nvSpPr>
        <p:spPr bwMode="auto">
          <a:xfrm>
            <a:off x="70754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2" name="Text Box 16"/>
          <p:cNvSpPr txBox="1">
            <a:spLocks noChangeArrowheads="1"/>
          </p:cNvSpPr>
          <p:nvPr/>
        </p:nvSpPr>
        <p:spPr bwMode="auto">
          <a:xfrm>
            <a:off x="7096120" y="304800"/>
            <a:ext cx="16097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solidFill>
                  <a:schemeClr val="bg1"/>
                </a:solidFill>
                <a:latin typeface="Calibri" pitchFamily="34" charset="0"/>
                <a:cs typeface="Arial" charset="0"/>
              </a:rPr>
              <a:t>Typical</a:t>
            </a:r>
          </a:p>
          <a:p>
            <a:pPr algn="ctr" eaLnBrk="1" hangingPunct="1"/>
            <a:r>
              <a:rPr lang="en-US" sz="2000" b="1" dirty="0">
                <a:solidFill>
                  <a:schemeClr val="bg1"/>
                </a:solidFill>
                <a:latin typeface="Calibri" pitchFamily="34" charset="0"/>
                <a:cs typeface="Arial" charset="0"/>
              </a:rPr>
              <a:t>Consequence</a:t>
            </a:r>
          </a:p>
        </p:txBody>
      </p:sp>
      <p:sp>
        <p:nvSpPr>
          <p:cNvPr id="52243" name="AutoShape 17"/>
          <p:cNvSpPr>
            <a:spLocks noChangeArrowheads="1"/>
          </p:cNvSpPr>
          <p:nvPr/>
        </p:nvSpPr>
        <p:spPr bwMode="auto">
          <a:xfrm>
            <a:off x="6542088" y="9906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4" name="AutoShape 18"/>
          <p:cNvSpPr>
            <a:spLocks noChangeArrowheads="1"/>
          </p:cNvSpPr>
          <p:nvPr/>
        </p:nvSpPr>
        <p:spPr bwMode="auto">
          <a:xfrm rot="2251036">
            <a:off x="3875088" y="48768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5" name="AutoShape 19"/>
          <p:cNvSpPr>
            <a:spLocks noChangeArrowheads="1"/>
          </p:cNvSpPr>
          <p:nvPr/>
        </p:nvSpPr>
        <p:spPr bwMode="auto">
          <a:xfrm rot="-2027260">
            <a:off x="6618288" y="49530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6" name="AutoShape 20"/>
          <p:cNvSpPr>
            <a:spLocks noChangeArrowheads="1"/>
          </p:cNvSpPr>
          <p:nvPr/>
        </p:nvSpPr>
        <p:spPr bwMode="auto">
          <a:xfrm rot="-2027260">
            <a:off x="3798888" y="16764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7" name="Text Box 21"/>
          <p:cNvSpPr txBox="1">
            <a:spLocks noChangeArrowheads="1"/>
          </p:cNvSpPr>
          <p:nvPr/>
        </p:nvSpPr>
        <p:spPr bwMode="auto">
          <a:xfrm>
            <a:off x="369888" y="566738"/>
            <a:ext cx="45415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Trebuchet MS" pitchFamily="34" charset="0"/>
                <a:cs typeface="Arial" charset="0"/>
              </a:rPr>
              <a:t>Summary Statement</a:t>
            </a:r>
          </a:p>
          <a:p>
            <a:pPr eaLnBrk="1" hangingPunct="1"/>
            <a:r>
              <a:rPr lang="en-US" sz="2400" b="1" dirty="0">
                <a:latin typeface="Trebuchet MS" pitchFamily="34" charset="0"/>
                <a:cs typeface="Arial" charset="0"/>
              </a:rPr>
              <a:t>Order of  Team Discussion </a:t>
            </a:r>
          </a:p>
        </p:txBody>
      </p:sp>
      <p:sp>
        <p:nvSpPr>
          <p:cNvPr id="52248" name="Rectangle 25"/>
          <p:cNvSpPr>
            <a:spLocks noChangeArrowheads="1"/>
          </p:cNvSpPr>
          <p:nvPr/>
        </p:nvSpPr>
        <p:spPr bwMode="auto">
          <a:xfrm>
            <a:off x="4865688" y="4648200"/>
            <a:ext cx="1600200" cy="1981200"/>
          </a:xfrm>
          <a:prstGeom prst="rect">
            <a:avLst/>
          </a:prstGeom>
          <a:noFill/>
          <a:ln w="9525">
            <a:solidFill>
              <a:schemeClr val="tx1"/>
            </a:solidFill>
            <a:miter lim="800000"/>
            <a:headEnd/>
            <a:tailEnd/>
          </a:ln>
        </p:spPr>
        <p:txBody>
          <a:bodyPr wrap="none" anchor="ctr"/>
          <a:lstStyle/>
          <a:p>
            <a:pPr eaLnBrk="1" hangingPunct="1"/>
            <a:r>
              <a:rPr lang="en-US" sz="2400" b="1" dirty="0">
                <a:solidFill>
                  <a:schemeClr val="bg1"/>
                </a:solidFill>
                <a:latin typeface="Calibri" pitchFamily="34" charset="0"/>
                <a:cs typeface="Arial" charset="0"/>
              </a:rPr>
              <a:t>seventh</a:t>
            </a:r>
          </a:p>
        </p:txBody>
      </p:sp>
      <p:sp>
        <p:nvSpPr>
          <p:cNvPr id="52249" name="Text Box 26"/>
          <p:cNvSpPr txBox="1">
            <a:spLocks noChangeArrowheads="1"/>
          </p:cNvSpPr>
          <p:nvPr/>
        </p:nvSpPr>
        <p:spPr bwMode="auto">
          <a:xfrm>
            <a:off x="5001711" y="4697413"/>
            <a:ext cx="1371016" cy="70788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solidFill>
                  <a:schemeClr val="bg1"/>
                </a:solidFill>
                <a:latin typeface="Calibri" pitchFamily="34" charset="0"/>
                <a:cs typeface="Arial" charset="0"/>
              </a:rPr>
              <a:t>Acceptable</a:t>
            </a:r>
          </a:p>
          <a:p>
            <a:pPr algn="ctr" eaLnBrk="1" hangingPunct="1"/>
            <a:r>
              <a:rPr lang="en-US" sz="2000" b="1" dirty="0">
                <a:solidFill>
                  <a:schemeClr val="bg1"/>
                </a:solidFill>
                <a:latin typeface="Calibri" pitchFamily="34" charset="0"/>
                <a:cs typeface="Arial" charset="0"/>
              </a:rPr>
              <a:t>Alternative</a:t>
            </a:r>
          </a:p>
        </p:txBody>
      </p:sp>
      <p:sp>
        <p:nvSpPr>
          <p:cNvPr id="52250" name="TextBox 26"/>
          <p:cNvSpPr txBox="1">
            <a:spLocks noChangeArrowheads="1"/>
          </p:cNvSpPr>
          <p:nvPr/>
        </p:nvSpPr>
        <p:spPr bwMode="auto">
          <a:xfrm>
            <a:off x="4911392" y="1196975"/>
            <a:ext cx="1554496" cy="830997"/>
          </a:xfrm>
          <a:prstGeom prst="rect">
            <a:avLst/>
          </a:prstGeom>
          <a:solidFill>
            <a:srgbClr val="FF0000"/>
          </a:solid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smtClean="0">
                <a:solidFill>
                  <a:schemeClr val="bg1"/>
                </a:solidFill>
                <a:latin typeface="Calibri" pitchFamily="34" charset="0"/>
                <a:cs typeface="Arial" charset="0"/>
              </a:rPr>
              <a:t>Second</a:t>
            </a:r>
            <a:endParaRPr lang="en-US" sz="2400" b="1" dirty="0">
              <a:solidFill>
                <a:schemeClr val="bg1"/>
              </a:solidFill>
              <a:latin typeface="Calibri" pitchFamily="34" charset="0"/>
              <a:cs typeface="Arial" charset="0"/>
            </a:endParaRPr>
          </a:p>
          <a:p>
            <a:pPr eaLnBrk="1" hangingPunct="1"/>
            <a:endParaRPr lang="en-US" sz="2400" b="1" dirty="0">
              <a:solidFill>
                <a:schemeClr val="bg1"/>
              </a:solidFill>
              <a:latin typeface="Calibri" pitchFamily="34" charset="0"/>
              <a:cs typeface="Arial" charset="0"/>
            </a:endParaRPr>
          </a:p>
        </p:txBody>
      </p:sp>
      <p:sp>
        <p:nvSpPr>
          <p:cNvPr id="52251" name="TextBox 27"/>
          <p:cNvSpPr txBox="1">
            <a:spLocks noChangeArrowheads="1"/>
          </p:cNvSpPr>
          <p:nvPr/>
        </p:nvSpPr>
        <p:spPr bwMode="auto">
          <a:xfrm>
            <a:off x="7304088" y="1219200"/>
            <a:ext cx="8028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solidFill>
                  <a:schemeClr val="bg1"/>
                </a:solidFill>
                <a:latin typeface="Calibri" pitchFamily="34" charset="0"/>
                <a:cs typeface="Arial" charset="0"/>
              </a:rPr>
              <a:t>third</a:t>
            </a:r>
          </a:p>
        </p:txBody>
      </p:sp>
      <p:sp>
        <p:nvSpPr>
          <p:cNvPr id="52252" name="TextBox 28"/>
          <p:cNvSpPr txBox="1">
            <a:spLocks noChangeArrowheads="1"/>
          </p:cNvSpPr>
          <p:nvPr/>
        </p:nvSpPr>
        <p:spPr bwMode="auto">
          <a:xfrm>
            <a:off x="2960688" y="3429000"/>
            <a:ext cx="9895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solidFill>
                  <a:schemeClr val="bg1"/>
                </a:solidFill>
                <a:latin typeface="Calibri" pitchFamily="34" charset="0"/>
                <a:cs typeface="Arial" charset="0"/>
              </a:rPr>
              <a:t>fourth</a:t>
            </a:r>
          </a:p>
        </p:txBody>
      </p:sp>
      <p:sp>
        <p:nvSpPr>
          <p:cNvPr id="52253" name="AutoShape 6"/>
          <p:cNvSpPr>
            <a:spLocks noChangeArrowheads="1"/>
          </p:cNvSpPr>
          <p:nvPr/>
        </p:nvSpPr>
        <p:spPr bwMode="auto">
          <a:xfrm rot="-5400000">
            <a:off x="2084388" y="17145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vert="eaVert" wrap="none" anchor="ctr"/>
          <a:lstStyle/>
          <a:p>
            <a:pPr eaLnBrk="1" hangingPunct="1"/>
            <a:endParaRPr lang="en-US">
              <a:latin typeface="Calibri" pitchFamily="34" charset="0"/>
              <a:cs typeface="Arial" charset="0"/>
            </a:endParaRPr>
          </a:p>
        </p:txBody>
      </p:sp>
    </p:spTree>
    <p:extLst>
      <p:ext uri="{BB962C8B-B14F-4D97-AF65-F5344CB8AC3E}">
        <p14:creationId xmlns:p14="http://schemas.microsoft.com/office/powerpoint/2010/main" val="3213215788"/>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2.  Desired Alternative Behavior</a:t>
            </a:r>
            <a:endParaRPr lang="en-US" dirty="0"/>
          </a:p>
        </p:txBody>
      </p:sp>
      <p:sp>
        <p:nvSpPr>
          <p:cNvPr id="6" name="Content Placeholder 5"/>
          <p:cNvSpPr>
            <a:spLocks noGrp="1"/>
          </p:cNvSpPr>
          <p:nvPr>
            <p:ph idx="1"/>
          </p:nvPr>
        </p:nvSpPr>
        <p:spPr/>
        <p:txBody>
          <a:bodyPr>
            <a:normAutofit/>
          </a:bodyPr>
          <a:lstStyle/>
          <a:p>
            <a:r>
              <a:rPr lang="en-US" sz="3600" dirty="0" smtClean="0"/>
              <a:t>What is the child supposed to be doing at that time?</a:t>
            </a:r>
          </a:p>
          <a:p>
            <a:r>
              <a:rPr lang="en-US" sz="3600" dirty="0" smtClean="0"/>
              <a:t>What are other students doing at that time?</a:t>
            </a:r>
            <a:endParaRPr lang="en-US" sz="3600" dirty="0"/>
          </a:p>
        </p:txBody>
      </p:sp>
    </p:spTree>
    <p:extLst>
      <p:ext uri="{BB962C8B-B14F-4D97-AF65-F5344CB8AC3E}">
        <p14:creationId xmlns:p14="http://schemas.microsoft.com/office/powerpoint/2010/main" val="1081326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96" y="704088"/>
            <a:ext cx="8583304" cy="1143000"/>
          </a:xfrm>
        </p:spPr>
        <p:txBody>
          <a:bodyPr/>
          <a:lstStyle/>
          <a:p>
            <a:r>
              <a:rPr lang="en-US" sz="2400" dirty="0" smtClean="0"/>
              <a:t>The Facts</a:t>
            </a:r>
            <a:r>
              <a:rPr lang="en-US" dirty="0" smtClean="0"/>
              <a:t>:</a:t>
            </a:r>
            <a:endParaRPr lang="en-US" dirty="0"/>
          </a:p>
        </p:txBody>
      </p:sp>
      <p:sp>
        <p:nvSpPr>
          <p:cNvPr id="3" name="Content Placeholder 2"/>
          <p:cNvSpPr>
            <a:spLocks noGrp="1"/>
          </p:cNvSpPr>
          <p:nvPr>
            <p:ph idx="1"/>
          </p:nvPr>
        </p:nvSpPr>
        <p:spPr>
          <a:xfrm>
            <a:off x="1679944" y="914400"/>
            <a:ext cx="4416056" cy="5029200"/>
          </a:xfrm>
          <a:noFill/>
        </p:spPr>
        <p:txBody>
          <a:bodyPr>
            <a:normAutofit fontScale="85000" lnSpcReduction="10000"/>
          </a:bodyPr>
          <a:lstStyle/>
          <a:p>
            <a:pPr marL="0" indent="0" algn="ctr">
              <a:buNone/>
            </a:pPr>
            <a:r>
              <a:rPr lang="en-US" dirty="0" smtClean="0"/>
              <a:t>Problem behavior continues to be the primary reason why individuals in our society are excluded from school, home, recreation, community, and work.</a:t>
            </a:r>
          </a:p>
          <a:p>
            <a:pPr marL="0" indent="0" algn="ctr">
              <a:buNone/>
            </a:pPr>
            <a:endParaRPr lang="en-US" dirty="0" smtClean="0"/>
          </a:p>
          <a:p>
            <a:pPr marL="0" indent="0" algn="ctr">
              <a:buNone/>
            </a:pPr>
            <a:r>
              <a:rPr lang="en-US" sz="6500" b="1" i="1" dirty="0" smtClean="0"/>
              <a:t>BUT</a:t>
            </a:r>
            <a:endParaRPr lang="en-US" sz="6500" b="1" i="1" dirty="0"/>
          </a:p>
          <a:p>
            <a:pPr marL="0" indent="0" algn="ctr">
              <a:buNone/>
            </a:pPr>
            <a:endParaRPr lang="en-US" dirty="0" smtClean="0"/>
          </a:p>
          <a:p>
            <a:pPr marL="0" indent="0" algn="ctr">
              <a:buNone/>
            </a:pPr>
            <a:r>
              <a:rPr lang="en-US" sz="3300" dirty="0"/>
              <a:t>We know that behaviors are trying to </a:t>
            </a:r>
            <a:r>
              <a:rPr lang="en-US" sz="4200" b="1" i="1">
                <a:solidFill>
                  <a:srgbClr val="FFFF00"/>
                </a:solidFill>
              </a:rPr>
              <a:t>communicate</a:t>
            </a:r>
            <a:r>
              <a:rPr lang="en-US" sz="3300"/>
              <a:t> </a:t>
            </a:r>
            <a:endParaRPr lang="en-US" sz="3300" smtClean="0"/>
          </a:p>
          <a:p>
            <a:pPr marL="0" indent="0" algn="ctr">
              <a:buNone/>
            </a:pPr>
            <a:r>
              <a:rPr lang="en-US" sz="3300" smtClean="0"/>
              <a:t>a </a:t>
            </a:r>
            <a:r>
              <a:rPr lang="en-US" sz="3300" dirty="0"/>
              <a:t>need or a want and shouldn’t be ignored. </a:t>
            </a:r>
          </a:p>
          <a:p>
            <a:pPr marL="0" indent="0" algn="ctr">
              <a:buNone/>
            </a:pPr>
            <a:endParaRPr lang="en-US" sz="3300" dirty="0" smtClean="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1224816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txEl>
                                              <p:pRg st="2" end="2"/>
                                            </p:txEl>
                                          </p:spTgt>
                                        </p:tgtEl>
                                      </p:cBhvr>
                                    </p:animEffect>
                                    <p:set>
                                      <p:cBhvr>
                                        <p:cTn id="12"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
                                            <p:txEl>
                                              <p:pRg st="4" end="4"/>
                                            </p:txEl>
                                          </p:spTgt>
                                        </p:tgtEl>
                                      </p:cBhvr>
                                    </p:animEffect>
                                    <p:set>
                                      <p:cBhvr>
                                        <p:cTn id="17"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
                                            <p:txEl>
                                              <p:pRg st="5" end="5"/>
                                            </p:txEl>
                                          </p:spTgt>
                                        </p:tgtEl>
                                      </p:cBhvr>
                                    </p:animEffect>
                                    <p:set>
                                      <p:cBhvr>
                                        <p:cTn id="22"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6"/>
          <p:cNvSpPr>
            <a:spLocks noChangeArrowheads="1"/>
          </p:cNvSpPr>
          <p:nvPr/>
        </p:nvSpPr>
        <p:spPr bwMode="auto">
          <a:xfrm>
            <a:off x="8729663" y="3124200"/>
            <a:ext cx="304800" cy="381000"/>
          </a:xfrm>
          <a:prstGeom prst="rightArrow">
            <a:avLst>
              <a:gd name="adj1" fmla="val 50000"/>
              <a:gd name="adj2" fmla="val 25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15362" name="Footer Placeholder 1"/>
          <p:cNvSpPr txBox="1">
            <a:spLocks noGrp="1"/>
          </p:cNvSpPr>
          <p:nvPr/>
        </p:nvSpPr>
        <p:spPr>
          <a:xfrm>
            <a:off x="369888" y="6280150"/>
            <a:ext cx="2133600" cy="365125"/>
          </a:xfrm>
          <a:prstGeom prst="rect">
            <a:avLst/>
          </a:prstGeom>
          <a:noFill/>
        </p:spPr>
        <p:txBody>
          <a:bodyPr anchor="ctr"/>
          <a:lstStyle/>
          <a:p>
            <a:pPr eaLnBrk="1" fontAlgn="auto" hangingPunct="1">
              <a:spcBef>
                <a:spcPts val="0"/>
              </a:spcBef>
              <a:spcAft>
                <a:spcPts val="0"/>
              </a:spcAft>
              <a:defRPr/>
            </a:pPr>
            <a:r>
              <a:rPr lang="en-US" sz="1200">
                <a:solidFill>
                  <a:schemeClr val="tx1">
                    <a:tint val="75000"/>
                  </a:schemeClr>
                </a:solidFill>
                <a:latin typeface="+mn-lt"/>
              </a:rPr>
              <a:t>Advanced Behavior Management</a:t>
            </a:r>
          </a:p>
        </p:txBody>
      </p:sp>
      <p:sp>
        <p:nvSpPr>
          <p:cNvPr id="52228" name="Rectangle 2"/>
          <p:cNvSpPr>
            <a:spLocks noChangeArrowheads="1"/>
          </p:cNvSpPr>
          <p:nvPr/>
        </p:nvSpPr>
        <p:spPr bwMode="auto">
          <a:xfrm>
            <a:off x="369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29" name="Rectangle 3"/>
          <p:cNvSpPr>
            <a:spLocks noChangeArrowheads="1"/>
          </p:cNvSpPr>
          <p:nvPr/>
        </p:nvSpPr>
        <p:spPr bwMode="auto">
          <a:xfrm>
            <a:off x="2655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30" name="Rectangle 4"/>
          <p:cNvSpPr>
            <a:spLocks noChangeArrowheads="1"/>
          </p:cNvSpPr>
          <p:nvPr/>
        </p:nvSpPr>
        <p:spPr bwMode="auto">
          <a:xfrm>
            <a:off x="4865688" y="2362200"/>
            <a:ext cx="1600200" cy="2133600"/>
          </a:xfrm>
          <a:prstGeom prst="rect">
            <a:avLst/>
          </a:prstGeom>
          <a:noFill/>
          <a:ln w="9525">
            <a:solidFill>
              <a:schemeClr val="tx1"/>
            </a:solidFill>
            <a:miter lim="800000"/>
            <a:headEnd/>
            <a:tailEnd/>
          </a:ln>
        </p:spPr>
        <p:txBody>
          <a:bodyPr wrap="none" anchor="ctr"/>
          <a:lstStyle/>
          <a:p>
            <a:pPr eaLnBrk="1" hangingPunct="1"/>
            <a:r>
              <a:rPr lang="en-US" sz="2400" b="1">
                <a:latin typeface="Calibri" pitchFamily="34" charset="0"/>
                <a:cs typeface="Arial" charset="0"/>
              </a:rPr>
              <a:t>first</a:t>
            </a:r>
          </a:p>
        </p:txBody>
      </p:sp>
      <p:sp>
        <p:nvSpPr>
          <p:cNvPr id="52231" name="Rectangle 5"/>
          <p:cNvSpPr>
            <a:spLocks noChangeArrowheads="1"/>
          </p:cNvSpPr>
          <p:nvPr/>
        </p:nvSpPr>
        <p:spPr bwMode="auto">
          <a:xfrm>
            <a:off x="7075488" y="2362200"/>
            <a:ext cx="1600200" cy="2133600"/>
          </a:xfrm>
          <a:prstGeom prst="rect">
            <a:avLst/>
          </a:prstGeom>
          <a:noFill/>
          <a:ln w="9525">
            <a:solidFill>
              <a:schemeClr val="tx1"/>
            </a:solidFill>
            <a:miter lim="800000"/>
            <a:headEnd/>
            <a:tailEnd/>
          </a:ln>
        </p:spPr>
        <p:txBody>
          <a:bodyPr wrap="none" anchor="ctr"/>
          <a:lstStyle/>
          <a:p>
            <a:pPr eaLnBrk="1" hangingPunct="1"/>
            <a:r>
              <a:rPr lang="en-US" dirty="0">
                <a:latin typeface="Calibri" pitchFamily="34" charset="0"/>
                <a:cs typeface="Arial" charset="0"/>
              </a:rPr>
              <a:t> </a:t>
            </a:r>
            <a:r>
              <a:rPr lang="en-US" sz="2400" b="1" dirty="0">
                <a:solidFill>
                  <a:schemeClr val="bg1"/>
                </a:solidFill>
                <a:latin typeface="Calibri" pitchFamily="34" charset="0"/>
                <a:cs typeface="Arial" charset="0"/>
              </a:rPr>
              <a:t>fifth</a:t>
            </a:r>
          </a:p>
        </p:txBody>
      </p:sp>
      <p:sp>
        <p:nvSpPr>
          <p:cNvPr id="52232" name="AutoShape 6"/>
          <p:cNvSpPr>
            <a:spLocks noChangeArrowheads="1"/>
          </p:cNvSpPr>
          <p:nvPr/>
        </p:nvSpPr>
        <p:spPr bwMode="auto">
          <a:xfrm>
            <a:off x="21224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3" name="AutoShape 7"/>
          <p:cNvSpPr>
            <a:spLocks noChangeArrowheads="1"/>
          </p:cNvSpPr>
          <p:nvPr/>
        </p:nvSpPr>
        <p:spPr bwMode="auto">
          <a:xfrm>
            <a:off x="65420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4" name="AutoShape 8"/>
          <p:cNvSpPr>
            <a:spLocks noChangeArrowheads="1"/>
          </p:cNvSpPr>
          <p:nvPr/>
        </p:nvSpPr>
        <p:spPr bwMode="auto">
          <a:xfrm>
            <a:off x="43322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5" name="Text Box 9"/>
          <p:cNvSpPr txBox="1">
            <a:spLocks noChangeArrowheads="1"/>
          </p:cNvSpPr>
          <p:nvPr/>
        </p:nvSpPr>
        <p:spPr bwMode="auto">
          <a:xfrm>
            <a:off x="369888" y="2438400"/>
            <a:ext cx="220328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000" b="1" dirty="0">
                <a:solidFill>
                  <a:schemeClr val="bg1"/>
                </a:solidFill>
                <a:latin typeface="Calibri" pitchFamily="34" charset="0"/>
                <a:cs typeface="Arial" charset="0"/>
              </a:rPr>
              <a:t>Setting Events</a:t>
            </a:r>
          </a:p>
          <a:p>
            <a:pPr eaLnBrk="1" hangingPunct="1"/>
            <a:r>
              <a:rPr lang="en-US" b="1" dirty="0">
                <a:solidFill>
                  <a:schemeClr val="bg1"/>
                </a:solidFill>
                <a:latin typeface="Calibri" pitchFamily="34" charset="0"/>
                <a:cs typeface="Arial" charset="0"/>
              </a:rPr>
              <a:t>Must be </a:t>
            </a:r>
            <a:endParaRPr lang="en-US" b="1" dirty="0" smtClean="0">
              <a:solidFill>
                <a:schemeClr val="bg1"/>
              </a:solidFill>
              <a:latin typeface="Calibri" pitchFamily="34" charset="0"/>
              <a:cs typeface="Arial" charset="0"/>
            </a:endParaRPr>
          </a:p>
          <a:p>
            <a:pPr eaLnBrk="1" hangingPunct="1"/>
            <a:r>
              <a:rPr lang="en-US" b="1" dirty="0" smtClean="0">
                <a:solidFill>
                  <a:schemeClr val="bg1"/>
                </a:solidFill>
                <a:latin typeface="Calibri" pitchFamily="34" charset="0"/>
                <a:cs typeface="Arial" charset="0"/>
              </a:rPr>
              <a:t>periodic</a:t>
            </a:r>
            <a:r>
              <a:rPr lang="en-US" b="1" dirty="0">
                <a:solidFill>
                  <a:schemeClr val="bg1"/>
                </a:solidFill>
                <a:latin typeface="Calibri" pitchFamily="34" charset="0"/>
                <a:cs typeface="Arial" charset="0"/>
              </a:rPr>
              <a:t>,</a:t>
            </a:r>
          </a:p>
          <a:p>
            <a:pPr eaLnBrk="1" hangingPunct="1"/>
            <a:r>
              <a:rPr lang="en-US" b="1" dirty="0">
                <a:solidFill>
                  <a:schemeClr val="bg1"/>
                </a:solidFill>
                <a:latin typeface="Calibri" pitchFamily="34" charset="0"/>
                <a:cs typeface="Arial" charset="0"/>
              </a:rPr>
              <a:t>Not </a:t>
            </a:r>
            <a:r>
              <a:rPr lang="en-US" b="1" dirty="0" smtClean="0">
                <a:solidFill>
                  <a:schemeClr val="bg1"/>
                </a:solidFill>
                <a:latin typeface="Calibri" pitchFamily="34" charset="0"/>
                <a:cs typeface="Arial" charset="0"/>
              </a:rPr>
              <a:t>continuous</a:t>
            </a:r>
            <a:r>
              <a:rPr lang="en-US" b="1" dirty="0">
                <a:solidFill>
                  <a:schemeClr val="bg1"/>
                </a:solidFill>
                <a:latin typeface="Calibri" pitchFamily="34" charset="0"/>
                <a:cs typeface="Arial" charset="0"/>
              </a:rPr>
              <a:t>!</a:t>
            </a:r>
          </a:p>
          <a:p>
            <a:pPr eaLnBrk="1" hangingPunct="1"/>
            <a:endParaRPr lang="en-US" sz="1400" dirty="0" smtClean="0">
              <a:latin typeface="Calibri" pitchFamily="34" charset="0"/>
              <a:cs typeface="Arial" charset="0"/>
            </a:endParaRPr>
          </a:p>
          <a:p>
            <a:pPr eaLnBrk="1" hangingPunct="1"/>
            <a:r>
              <a:rPr lang="en-US" sz="2400" b="1" dirty="0" smtClean="0">
                <a:solidFill>
                  <a:schemeClr val="bg1"/>
                </a:solidFill>
                <a:latin typeface="Calibri" pitchFamily="34" charset="0"/>
                <a:cs typeface="Arial" charset="0"/>
              </a:rPr>
              <a:t>sixth</a:t>
            </a:r>
            <a:endParaRPr lang="en-US" sz="2400" b="1" dirty="0">
              <a:solidFill>
                <a:schemeClr val="bg1"/>
              </a:solidFill>
              <a:latin typeface="Calibri" pitchFamily="34" charset="0"/>
              <a:cs typeface="Arial" charset="0"/>
            </a:endParaRPr>
          </a:p>
        </p:txBody>
      </p:sp>
      <p:sp>
        <p:nvSpPr>
          <p:cNvPr id="52236" name="Text Box 10"/>
          <p:cNvSpPr txBox="1">
            <a:spLocks noChangeArrowheads="1"/>
          </p:cNvSpPr>
          <p:nvPr/>
        </p:nvSpPr>
        <p:spPr bwMode="auto">
          <a:xfrm>
            <a:off x="2574814" y="2438400"/>
            <a:ext cx="17893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400" b="1" dirty="0">
                <a:solidFill>
                  <a:schemeClr val="bg1"/>
                </a:solidFill>
                <a:latin typeface="Calibri" pitchFamily="34" charset="0"/>
                <a:cs typeface="Arial" charset="0"/>
              </a:rPr>
              <a:t>Triggering</a:t>
            </a:r>
          </a:p>
          <a:p>
            <a:pPr algn="ctr" eaLnBrk="1" hangingPunct="1"/>
            <a:r>
              <a:rPr lang="en-US" sz="2400" b="1" dirty="0">
                <a:solidFill>
                  <a:schemeClr val="bg1"/>
                </a:solidFill>
                <a:latin typeface="Calibri" pitchFamily="34" charset="0"/>
                <a:cs typeface="Arial" charset="0"/>
              </a:rPr>
              <a:t>Antecedents</a:t>
            </a:r>
          </a:p>
        </p:txBody>
      </p:sp>
      <p:sp>
        <p:nvSpPr>
          <p:cNvPr id="52237" name="Text Box 11"/>
          <p:cNvSpPr txBox="1">
            <a:spLocks noChangeArrowheads="1"/>
          </p:cNvSpPr>
          <p:nvPr/>
        </p:nvSpPr>
        <p:spPr bwMode="auto">
          <a:xfrm>
            <a:off x="7039268" y="2411413"/>
            <a:ext cx="17123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solidFill>
                  <a:schemeClr val="bg1"/>
                </a:solidFill>
                <a:latin typeface="Calibri" pitchFamily="34" charset="0"/>
                <a:cs typeface="Arial" charset="0"/>
              </a:rPr>
              <a:t>Maintaining</a:t>
            </a:r>
          </a:p>
          <a:p>
            <a:pPr algn="ctr" eaLnBrk="1" hangingPunct="1"/>
            <a:r>
              <a:rPr lang="en-US" sz="2000" b="1" dirty="0">
                <a:solidFill>
                  <a:schemeClr val="bg1"/>
                </a:solidFill>
                <a:latin typeface="Calibri" pitchFamily="34" charset="0"/>
                <a:cs typeface="Arial" charset="0"/>
              </a:rPr>
              <a:t>Consequences</a:t>
            </a:r>
          </a:p>
        </p:txBody>
      </p:sp>
      <p:sp>
        <p:nvSpPr>
          <p:cNvPr id="52238" name="Text Box 12"/>
          <p:cNvSpPr txBox="1">
            <a:spLocks noChangeArrowheads="1"/>
          </p:cNvSpPr>
          <p:nvPr/>
        </p:nvSpPr>
        <p:spPr bwMode="auto">
          <a:xfrm>
            <a:off x="5176838" y="2411413"/>
            <a:ext cx="1028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b="1">
                <a:latin typeface="Calibri" pitchFamily="34" charset="0"/>
                <a:cs typeface="Arial" charset="0"/>
              </a:rPr>
              <a:t>Problem</a:t>
            </a:r>
          </a:p>
          <a:p>
            <a:pPr algn="ctr" eaLnBrk="1" hangingPunct="1"/>
            <a:r>
              <a:rPr lang="en-US" b="1">
                <a:latin typeface="Calibri" pitchFamily="34" charset="0"/>
                <a:cs typeface="Arial" charset="0"/>
              </a:rPr>
              <a:t>Behavior</a:t>
            </a:r>
          </a:p>
        </p:txBody>
      </p:sp>
      <p:sp>
        <p:nvSpPr>
          <p:cNvPr id="52239" name="Rectangle 13"/>
          <p:cNvSpPr>
            <a:spLocks noChangeArrowheads="1"/>
          </p:cNvSpPr>
          <p:nvPr/>
        </p:nvSpPr>
        <p:spPr bwMode="auto">
          <a:xfrm>
            <a:off x="48656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0" name="Text Box 14"/>
          <p:cNvSpPr txBox="1">
            <a:spLocks noChangeArrowheads="1"/>
          </p:cNvSpPr>
          <p:nvPr/>
        </p:nvSpPr>
        <p:spPr bwMode="auto">
          <a:xfrm>
            <a:off x="5005682" y="304800"/>
            <a:ext cx="13710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Desired</a:t>
            </a:r>
          </a:p>
          <a:p>
            <a:pPr algn="ctr" eaLnBrk="1" hangingPunct="1"/>
            <a:r>
              <a:rPr lang="en-US" sz="2000" b="1" dirty="0">
                <a:latin typeface="Calibri" pitchFamily="34" charset="0"/>
                <a:cs typeface="Arial" charset="0"/>
              </a:rPr>
              <a:t>Alternative</a:t>
            </a:r>
          </a:p>
        </p:txBody>
      </p:sp>
      <p:sp>
        <p:nvSpPr>
          <p:cNvPr id="52241" name="Rectangle 15"/>
          <p:cNvSpPr>
            <a:spLocks noChangeArrowheads="1"/>
          </p:cNvSpPr>
          <p:nvPr/>
        </p:nvSpPr>
        <p:spPr bwMode="auto">
          <a:xfrm>
            <a:off x="70754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2" name="Text Box 16"/>
          <p:cNvSpPr txBox="1">
            <a:spLocks noChangeArrowheads="1"/>
          </p:cNvSpPr>
          <p:nvPr/>
        </p:nvSpPr>
        <p:spPr bwMode="auto">
          <a:xfrm>
            <a:off x="7096120" y="304800"/>
            <a:ext cx="1579568" cy="984885"/>
          </a:xfrm>
          <a:prstGeom prst="rect">
            <a:avLst/>
          </a:prstGeom>
          <a:solidFill>
            <a:srgbClr val="FF0000"/>
          </a:solid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smtClean="0">
                <a:solidFill>
                  <a:schemeClr val="bg1"/>
                </a:solidFill>
                <a:latin typeface="Calibri" pitchFamily="34" charset="0"/>
                <a:cs typeface="Arial" charset="0"/>
              </a:rPr>
              <a:t>Typical</a:t>
            </a:r>
          </a:p>
          <a:p>
            <a:pPr algn="ctr" eaLnBrk="1" hangingPunct="1"/>
            <a:r>
              <a:rPr lang="en-US" b="1" dirty="0" smtClean="0">
                <a:solidFill>
                  <a:schemeClr val="bg1"/>
                </a:solidFill>
                <a:latin typeface="Calibri" pitchFamily="34" charset="0"/>
                <a:cs typeface="Arial" charset="0"/>
              </a:rPr>
              <a:t>Consequence</a:t>
            </a:r>
          </a:p>
          <a:p>
            <a:pPr algn="ctr" eaLnBrk="1" hangingPunct="1"/>
            <a:endParaRPr lang="en-US" sz="2000" b="1" dirty="0">
              <a:solidFill>
                <a:schemeClr val="bg1"/>
              </a:solidFill>
              <a:latin typeface="Calibri" pitchFamily="34" charset="0"/>
              <a:cs typeface="Arial" charset="0"/>
            </a:endParaRPr>
          </a:p>
        </p:txBody>
      </p:sp>
      <p:sp>
        <p:nvSpPr>
          <p:cNvPr id="52243" name="AutoShape 17"/>
          <p:cNvSpPr>
            <a:spLocks noChangeArrowheads="1"/>
          </p:cNvSpPr>
          <p:nvPr/>
        </p:nvSpPr>
        <p:spPr bwMode="auto">
          <a:xfrm>
            <a:off x="6542088" y="9906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4" name="AutoShape 18"/>
          <p:cNvSpPr>
            <a:spLocks noChangeArrowheads="1"/>
          </p:cNvSpPr>
          <p:nvPr/>
        </p:nvSpPr>
        <p:spPr bwMode="auto">
          <a:xfrm rot="2251036">
            <a:off x="3875088" y="48768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5" name="AutoShape 19"/>
          <p:cNvSpPr>
            <a:spLocks noChangeArrowheads="1"/>
          </p:cNvSpPr>
          <p:nvPr/>
        </p:nvSpPr>
        <p:spPr bwMode="auto">
          <a:xfrm rot="-2027260">
            <a:off x="6618288" y="49530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6" name="AutoShape 20"/>
          <p:cNvSpPr>
            <a:spLocks noChangeArrowheads="1"/>
          </p:cNvSpPr>
          <p:nvPr/>
        </p:nvSpPr>
        <p:spPr bwMode="auto">
          <a:xfrm rot="-2027260">
            <a:off x="3798888" y="16764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7" name="Text Box 21"/>
          <p:cNvSpPr txBox="1">
            <a:spLocks noChangeArrowheads="1"/>
          </p:cNvSpPr>
          <p:nvPr/>
        </p:nvSpPr>
        <p:spPr bwMode="auto">
          <a:xfrm>
            <a:off x="369888" y="566738"/>
            <a:ext cx="45415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Trebuchet MS" pitchFamily="34" charset="0"/>
                <a:cs typeface="Arial" charset="0"/>
              </a:rPr>
              <a:t>Summary Statement</a:t>
            </a:r>
          </a:p>
          <a:p>
            <a:pPr eaLnBrk="1" hangingPunct="1"/>
            <a:r>
              <a:rPr lang="en-US" sz="2400" b="1" dirty="0">
                <a:latin typeface="Trebuchet MS" pitchFamily="34" charset="0"/>
                <a:cs typeface="Arial" charset="0"/>
              </a:rPr>
              <a:t>Order of  Team Discussion </a:t>
            </a:r>
          </a:p>
        </p:txBody>
      </p:sp>
      <p:sp>
        <p:nvSpPr>
          <p:cNvPr id="52248" name="Rectangle 25"/>
          <p:cNvSpPr>
            <a:spLocks noChangeArrowheads="1"/>
          </p:cNvSpPr>
          <p:nvPr/>
        </p:nvSpPr>
        <p:spPr bwMode="auto">
          <a:xfrm>
            <a:off x="4865688" y="4648200"/>
            <a:ext cx="1600200" cy="1981200"/>
          </a:xfrm>
          <a:prstGeom prst="rect">
            <a:avLst/>
          </a:prstGeom>
          <a:noFill/>
          <a:ln w="9525">
            <a:solidFill>
              <a:schemeClr val="tx1"/>
            </a:solidFill>
            <a:miter lim="800000"/>
            <a:headEnd/>
            <a:tailEnd/>
          </a:ln>
        </p:spPr>
        <p:txBody>
          <a:bodyPr wrap="none" anchor="ctr"/>
          <a:lstStyle/>
          <a:p>
            <a:pPr eaLnBrk="1" hangingPunct="1"/>
            <a:r>
              <a:rPr lang="en-US" sz="2400" b="1" dirty="0">
                <a:solidFill>
                  <a:schemeClr val="bg1"/>
                </a:solidFill>
                <a:latin typeface="Calibri" pitchFamily="34" charset="0"/>
                <a:cs typeface="Arial" charset="0"/>
              </a:rPr>
              <a:t>seventh</a:t>
            </a:r>
          </a:p>
        </p:txBody>
      </p:sp>
      <p:sp>
        <p:nvSpPr>
          <p:cNvPr id="52249" name="Text Box 26"/>
          <p:cNvSpPr txBox="1">
            <a:spLocks noChangeArrowheads="1"/>
          </p:cNvSpPr>
          <p:nvPr/>
        </p:nvSpPr>
        <p:spPr bwMode="auto">
          <a:xfrm>
            <a:off x="5001711" y="4697413"/>
            <a:ext cx="1371016" cy="70788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solidFill>
                  <a:schemeClr val="bg1"/>
                </a:solidFill>
                <a:latin typeface="Calibri" pitchFamily="34" charset="0"/>
                <a:cs typeface="Arial" charset="0"/>
              </a:rPr>
              <a:t>Acceptable</a:t>
            </a:r>
          </a:p>
          <a:p>
            <a:pPr algn="ctr" eaLnBrk="1" hangingPunct="1"/>
            <a:r>
              <a:rPr lang="en-US" sz="2000" b="1" dirty="0">
                <a:solidFill>
                  <a:schemeClr val="bg1"/>
                </a:solidFill>
                <a:latin typeface="Calibri" pitchFamily="34" charset="0"/>
                <a:cs typeface="Arial" charset="0"/>
              </a:rPr>
              <a:t>Alternative</a:t>
            </a:r>
          </a:p>
        </p:txBody>
      </p:sp>
      <p:sp>
        <p:nvSpPr>
          <p:cNvPr id="52250" name="TextBox 26"/>
          <p:cNvSpPr txBox="1">
            <a:spLocks noChangeArrowheads="1"/>
          </p:cNvSpPr>
          <p:nvPr/>
        </p:nvSpPr>
        <p:spPr bwMode="auto">
          <a:xfrm>
            <a:off x="5278438" y="1196975"/>
            <a:ext cx="10856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Calibri" pitchFamily="34" charset="0"/>
                <a:cs typeface="Arial" charset="0"/>
              </a:rPr>
              <a:t>second</a:t>
            </a:r>
          </a:p>
        </p:txBody>
      </p:sp>
      <p:sp>
        <p:nvSpPr>
          <p:cNvPr id="52251" name="TextBox 27"/>
          <p:cNvSpPr txBox="1">
            <a:spLocks noChangeArrowheads="1"/>
          </p:cNvSpPr>
          <p:nvPr/>
        </p:nvSpPr>
        <p:spPr bwMode="auto">
          <a:xfrm>
            <a:off x="7096120" y="1219200"/>
            <a:ext cx="1579568" cy="830997"/>
          </a:xfrm>
          <a:prstGeom prst="rect">
            <a:avLst/>
          </a:prstGeom>
          <a:solidFill>
            <a:srgbClr val="FF0000"/>
          </a:solid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smtClean="0">
                <a:solidFill>
                  <a:schemeClr val="bg1"/>
                </a:solidFill>
                <a:latin typeface="Calibri" pitchFamily="34" charset="0"/>
                <a:cs typeface="Arial" charset="0"/>
              </a:rPr>
              <a:t>Third</a:t>
            </a:r>
          </a:p>
          <a:p>
            <a:pPr eaLnBrk="1" hangingPunct="1"/>
            <a:endParaRPr lang="en-US" sz="2400" b="1" dirty="0">
              <a:solidFill>
                <a:schemeClr val="bg1"/>
              </a:solidFill>
              <a:latin typeface="Calibri" pitchFamily="34" charset="0"/>
              <a:cs typeface="Arial" charset="0"/>
            </a:endParaRPr>
          </a:p>
        </p:txBody>
      </p:sp>
      <p:sp>
        <p:nvSpPr>
          <p:cNvPr id="52252" name="TextBox 28"/>
          <p:cNvSpPr txBox="1">
            <a:spLocks noChangeArrowheads="1"/>
          </p:cNvSpPr>
          <p:nvPr/>
        </p:nvSpPr>
        <p:spPr bwMode="auto">
          <a:xfrm>
            <a:off x="2960688" y="3429000"/>
            <a:ext cx="9895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solidFill>
                  <a:schemeClr val="bg1"/>
                </a:solidFill>
                <a:latin typeface="Calibri" pitchFamily="34" charset="0"/>
                <a:cs typeface="Arial" charset="0"/>
              </a:rPr>
              <a:t>fourth</a:t>
            </a:r>
          </a:p>
        </p:txBody>
      </p:sp>
      <p:sp>
        <p:nvSpPr>
          <p:cNvPr id="52253" name="AutoShape 6"/>
          <p:cNvSpPr>
            <a:spLocks noChangeArrowheads="1"/>
          </p:cNvSpPr>
          <p:nvPr/>
        </p:nvSpPr>
        <p:spPr bwMode="auto">
          <a:xfrm rot="-5400000">
            <a:off x="2084388" y="17145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vert="eaVert" wrap="none" anchor="ctr"/>
          <a:lstStyle/>
          <a:p>
            <a:pPr eaLnBrk="1" hangingPunct="1"/>
            <a:endParaRPr lang="en-US">
              <a:latin typeface="Calibri" pitchFamily="34" charset="0"/>
              <a:cs typeface="Arial" charset="0"/>
            </a:endParaRPr>
          </a:p>
        </p:txBody>
      </p:sp>
    </p:spTree>
    <p:extLst>
      <p:ext uri="{BB962C8B-B14F-4D97-AF65-F5344CB8AC3E}">
        <p14:creationId xmlns:p14="http://schemas.microsoft.com/office/powerpoint/2010/main" val="165076143"/>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Typical Consequence for #2</a:t>
            </a:r>
            <a:endParaRPr lang="en-US" dirty="0"/>
          </a:p>
        </p:txBody>
      </p:sp>
      <p:sp>
        <p:nvSpPr>
          <p:cNvPr id="3" name="Content Placeholder 2"/>
          <p:cNvSpPr>
            <a:spLocks noGrp="1"/>
          </p:cNvSpPr>
          <p:nvPr>
            <p:ph idx="1"/>
          </p:nvPr>
        </p:nvSpPr>
        <p:spPr/>
        <p:txBody>
          <a:bodyPr>
            <a:normAutofit/>
          </a:bodyPr>
          <a:lstStyle/>
          <a:p>
            <a:r>
              <a:rPr lang="en-US" sz="3600" dirty="0" smtClean="0"/>
              <a:t>What happens when the student or all the other students exhibit the desired behavior written in #2?</a:t>
            </a:r>
            <a:endParaRPr lang="en-US" sz="3600" dirty="0"/>
          </a:p>
        </p:txBody>
      </p:sp>
    </p:spTree>
    <p:extLst>
      <p:ext uri="{BB962C8B-B14F-4D97-AF65-F5344CB8AC3E}">
        <p14:creationId xmlns:p14="http://schemas.microsoft.com/office/powerpoint/2010/main" val="144908291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6"/>
          <p:cNvSpPr>
            <a:spLocks noChangeArrowheads="1"/>
          </p:cNvSpPr>
          <p:nvPr/>
        </p:nvSpPr>
        <p:spPr bwMode="auto">
          <a:xfrm>
            <a:off x="8729663" y="3124200"/>
            <a:ext cx="304800" cy="381000"/>
          </a:xfrm>
          <a:prstGeom prst="rightArrow">
            <a:avLst>
              <a:gd name="adj1" fmla="val 50000"/>
              <a:gd name="adj2" fmla="val 25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15362" name="Footer Placeholder 1"/>
          <p:cNvSpPr txBox="1">
            <a:spLocks noGrp="1"/>
          </p:cNvSpPr>
          <p:nvPr/>
        </p:nvSpPr>
        <p:spPr>
          <a:xfrm>
            <a:off x="369888" y="6280150"/>
            <a:ext cx="2133600" cy="365125"/>
          </a:xfrm>
          <a:prstGeom prst="rect">
            <a:avLst/>
          </a:prstGeom>
          <a:noFill/>
        </p:spPr>
        <p:txBody>
          <a:bodyPr anchor="ctr"/>
          <a:lstStyle/>
          <a:p>
            <a:pPr eaLnBrk="1" fontAlgn="auto" hangingPunct="1">
              <a:spcBef>
                <a:spcPts val="0"/>
              </a:spcBef>
              <a:spcAft>
                <a:spcPts val="0"/>
              </a:spcAft>
              <a:defRPr/>
            </a:pPr>
            <a:r>
              <a:rPr lang="en-US" sz="1200">
                <a:solidFill>
                  <a:schemeClr val="tx1">
                    <a:tint val="75000"/>
                  </a:schemeClr>
                </a:solidFill>
                <a:latin typeface="+mn-lt"/>
              </a:rPr>
              <a:t>Advanced Behavior Management</a:t>
            </a:r>
          </a:p>
        </p:txBody>
      </p:sp>
      <p:sp>
        <p:nvSpPr>
          <p:cNvPr id="52228" name="Rectangle 2"/>
          <p:cNvSpPr>
            <a:spLocks noChangeArrowheads="1"/>
          </p:cNvSpPr>
          <p:nvPr/>
        </p:nvSpPr>
        <p:spPr bwMode="auto">
          <a:xfrm>
            <a:off x="369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29" name="Rectangle 3"/>
          <p:cNvSpPr>
            <a:spLocks noChangeArrowheads="1"/>
          </p:cNvSpPr>
          <p:nvPr/>
        </p:nvSpPr>
        <p:spPr bwMode="auto">
          <a:xfrm>
            <a:off x="2655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30" name="Rectangle 4"/>
          <p:cNvSpPr>
            <a:spLocks noChangeArrowheads="1"/>
          </p:cNvSpPr>
          <p:nvPr/>
        </p:nvSpPr>
        <p:spPr bwMode="auto">
          <a:xfrm>
            <a:off x="4865688" y="2362200"/>
            <a:ext cx="1600200" cy="2133600"/>
          </a:xfrm>
          <a:prstGeom prst="rect">
            <a:avLst/>
          </a:prstGeom>
          <a:noFill/>
          <a:ln w="9525">
            <a:solidFill>
              <a:schemeClr val="tx1"/>
            </a:solidFill>
            <a:miter lim="800000"/>
            <a:headEnd/>
            <a:tailEnd/>
          </a:ln>
        </p:spPr>
        <p:txBody>
          <a:bodyPr wrap="none" anchor="ctr"/>
          <a:lstStyle/>
          <a:p>
            <a:pPr eaLnBrk="1" hangingPunct="1"/>
            <a:r>
              <a:rPr lang="en-US" sz="2400" b="1">
                <a:latin typeface="Calibri" pitchFamily="34" charset="0"/>
                <a:cs typeface="Arial" charset="0"/>
              </a:rPr>
              <a:t>first</a:t>
            </a:r>
          </a:p>
        </p:txBody>
      </p:sp>
      <p:sp>
        <p:nvSpPr>
          <p:cNvPr id="52231" name="Rectangle 5"/>
          <p:cNvSpPr>
            <a:spLocks noChangeArrowheads="1"/>
          </p:cNvSpPr>
          <p:nvPr/>
        </p:nvSpPr>
        <p:spPr bwMode="auto">
          <a:xfrm>
            <a:off x="7075488" y="2362200"/>
            <a:ext cx="1600200" cy="2133600"/>
          </a:xfrm>
          <a:prstGeom prst="rect">
            <a:avLst/>
          </a:prstGeom>
          <a:noFill/>
          <a:ln w="9525">
            <a:solidFill>
              <a:schemeClr val="tx1"/>
            </a:solidFill>
            <a:miter lim="800000"/>
            <a:headEnd/>
            <a:tailEnd/>
          </a:ln>
        </p:spPr>
        <p:txBody>
          <a:bodyPr wrap="none" anchor="ctr"/>
          <a:lstStyle/>
          <a:p>
            <a:pPr eaLnBrk="1" hangingPunct="1"/>
            <a:r>
              <a:rPr lang="en-US" dirty="0">
                <a:latin typeface="Calibri" pitchFamily="34" charset="0"/>
                <a:cs typeface="Arial" charset="0"/>
              </a:rPr>
              <a:t> </a:t>
            </a:r>
            <a:r>
              <a:rPr lang="en-US" sz="2400" b="1" dirty="0">
                <a:solidFill>
                  <a:schemeClr val="bg1"/>
                </a:solidFill>
                <a:latin typeface="Calibri" pitchFamily="34" charset="0"/>
                <a:cs typeface="Arial" charset="0"/>
              </a:rPr>
              <a:t>fifth</a:t>
            </a:r>
          </a:p>
        </p:txBody>
      </p:sp>
      <p:sp>
        <p:nvSpPr>
          <p:cNvPr id="52232" name="AutoShape 6"/>
          <p:cNvSpPr>
            <a:spLocks noChangeArrowheads="1"/>
          </p:cNvSpPr>
          <p:nvPr/>
        </p:nvSpPr>
        <p:spPr bwMode="auto">
          <a:xfrm>
            <a:off x="21224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3" name="AutoShape 7"/>
          <p:cNvSpPr>
            <a:spLocks noChangeArrowheads="1"/>
          </p:cNvSpPr>
          <p:nvPr/>
        </p:nvSpPr>
        <p:spPr bwMode="auto">
          <a:xfrm>
            <a:off x="65420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4" name="AutoShape 8"/>
          <p:cNvSpPr>
            <a:spLocks noChangeArrowheads="1"/>
          </p:cNvSpPr>
          <p:nvPr/>
        </p:nvSpPr>
        <p:spPr bwMode="auto">
          <a:xfrm>
            <a:off x="43322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5" name="Text Box 9"/>
          <p:cNvSpPr txBox="1">
            <a:spLocks noChangeArrowheads="1"/>
          </p:cNvSpPr>
          <p:nvPr/>
        </p:nvSpPr>
        <p:spPr bwMode="auto">
          <a:xfrm>
            <a:off x="369888" y="2438400"/>
            <a:ext cx="220328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000" b="1" dirty="0">
                <a:solidFill>
                  <a:schemeClr val="bg1"/>
                </a:solidFill>
                <a:latin typeface="Calibri" pitchFamily="34" charset="0"/>
                <a:cs typeface="Arial" charset="0"/>
              </a:rPr>
              <a:t>Setting Events</a:t>
            </a:r>
          </a:p>
          <a:p>
            <a:pPr eaLnBrk="1" hangingPunct="1"/>
            <a:r>
              <a:rPr lang="en-US" b="1" dirty="0">
                <a:solidFill>
                  <a:schemeClr val="bg1"/>
                </a:solidFill>
                <a:latin typeface="Calibri" pitchFamily="34" charset="0"/>
                <a:cs typeface="Arial" charset="0"/>
              </a:rPr>
              <a:t>Must be </a:t>
            </a:r>
            <a:endParaRPr lang="en-US" b="1" dirty="0" smtClean="0">
              <a:solidFill>
                <a:schemeClr val="bg1"/>
              </a:solidFill>
              <a:latin typeface="Calibri" pitchFamily="34" charset="0"/>
              <a:cs typeface="Arial" charset="0"/>
            </a:endParaRPr>
          </a:p>
          <a:p>
            <a:pPr eaLnBrk="1" hangingPunct="1"/>
            <a:r>
              <a:rPr lang="en-US" b="1" dirty="0" smtClean="0">
                <a:solidFill>
                  <a:schemeClr val="bg1"/>
                </a:solidFill>
                <a:latin typeface="Calibri" pitchFamily="34" charset="0"/>
                <a:cs typeface="Arial" charset="0"/>
              </a:rPr>
              <a:t>periodic</a:t>
            </a:r>
            <a:r>
              <a:rPr lang="en-US" b="1" dirty="0">
                <a:solidFill>
                  <a:schemeClr val="bg1"/>
                </a:solidFill>
                <a:latin typeface="Calibri" pitchFamily="34" charset="0"/>
                <a:cs typeface="Arial" charset="0"/>
              </a:rPr>
              <a:t>,</a:t>
            </a:r>
          </a:p>
          <a:p>
            <a:pPr eaLnBrk="1" hangingPunct="1"/>
            <a:r>
              <a:rPr lang="en-US" b="1" dirty="0">
                <a:solidFill>
                  <a:schemeClr val="bg1"/>
                </a:solidFill>
                <a:latin typeface="Calibri" pitchFamily="34" charset="0"/>
                <a:cs typeface="Arial" charset="0"/>
              </a:rPr>
              <a:t>Not </a:t>
            </a:r>
            <a:r>
              <a:rPr lang="en-US" b="1" dirty="0" smtClean="0">
                <a:solidFill>
                  <a:schemeClr val="bg1"/>
                </a:solidFill>
                <a:latin typeface="Calibri" pitchFamily="34" charset="0"/>
                <a:cs typeface="Arial" charset="0"/>
              </a:rPr>
              <a:t>continuous</a:t>
            </a:r>
            <a:r>
              <a:rPr lang="en-US" b="1" dirty="0">
                <a:solidFill>
                  <a:schemeClr val="bg1"/>
                </a:solidFill>
                <a:latin typeface="Calibri" pitchFamily="34" charset="0"/>
                <a:cs typeface="Arial" charset="0"/>
              </a:rPr>
              <a:t>!</a:t>
            </a:r>
          </a:p>
          <a:p>
            <a:pPr eaLnBrk="1" hangingPunct="1"/>
            <a:endParaRPr lang="en-US" sz="1400" dirty="0" smtClean="0">
              <a:latin typeface="Calibri" pitchFamily="34" charset="0"/>
              <a:cs typeface="Arial" charset="0"/>
            </a:endParaRPr>
          </a:p>
          <a:p>
            <a:pPr eaLnBrk="1" hangingPunct="1"/>
            <a:r>
              <a:rPr lang="en-US" sz="2400" b="1" dirty="0" smtClean="0">
                <a:solidFill>
                  <a:schemeClr val="bg1"/>
                </a:solidFill>
                <a:latin typeface="Calibri" pitchFamily="34" charset="0"/>
                <a:cs typeface="Arial" charset="0"/>
              </a:rPr>
              <a:t>sixth</a:t>
            </a:r>
            <a:endParaRPr lang="en-US" sz="2400" b="1" dirty="0">
              <a:solidFill>
                <a:schemeClr val="bg1"/>
              </a:solidFill>
              <a:latin typeface="Calibri" pitchFamily="34" charset="0"/>
              <a:cs typeface="Arial" charset="0"/>
            </a:endParaRPr>
          </a:p>
        </p:txBody>
      </p:sp>
      <p:sp>
        <p:nvSpPr>
          <p:cNvPr id="52236" name="Text Box 10"/>
          <p:cNvSpPr txBox="1">
            <a:spLocks noChangeArrowheads="1"/>
          </p:cNvSpPr>
          <p:nvPr/>
        </p:nvSpPr>
        <p:spPr bwMode="auto">
          <a:xfrm>
            <a:off x="2708633" y="2438400"/>
            <a:ext cx="1521699" cy="1015663"/>
          </a:xfrm>
          <a:prstGeom prst="rect">
            <a:avLst/>
          </a:prstGeom>
          <a:solidFill>
            <a:srgbClr val="FF0000"/>
          </a:solid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solidFill>
                  <a:schemeClr val="bg1"/>
                </a:solidFill>
                <a:latin typeface="Calibri" pitchFamily="34" charset="0"/>
                <a:cs typeface="Arial" charset="0"/>
              </a:rPr>
              <a:t>Triggering</a:t>
            </a:r>
          </a:p>
          <a:p>
            <a:pPr algn="ctr" eaLnBrk="1" hangingPunct="1"/>
            <a:r>
              <a:rPr lang="en-US" sz="2000" b="1" dirty="0" smtClean="0">
                <a:solidFill>
                  <a:schemeClr val="bg1"/>
                </a:solidFill>
                <a:latin typeface="Calibri" pitchFamily="34" charset="0"/>
                <a:cs typeface="Arial" charset="0"/>
              </a:rPr>
              <a:t>Antecedents</a:t>
            </a:r>
          </a:p>
          <a:p>
            <a:pPr algn="ctr" eaLnBrk="1" hangingPunct="1"/>
            <a:endParaRPr lang="en-US" sz="2000" b="1" dirty="0">
              <a:solidFill>
                <a:schemeClr val="bg1"/>
              </a:solidFill>
              <a:latin typeface="Calibri" pitchFamily="34" charset="0"/>
              <a:cs typeface="Arial" charset="0"/>
            </a:endParaRPr>
          </a:p>
        </p:txBody>
      </p:sp>
      <p:sp>
        <p:nvSpPr>
          <p:cNvPr id="52237" name="Text Box 11"/>
          <p:cNvSpPr txBox="1">
            <a:spLocks noChangeArrowheads="1"/>
          </p:cNvSpPr>
          <p:nvPr/>
        </p:nvSpPr>
        <p:spPr bwMode="auto">
          <a:xfrm>
            <a:off x="7039268" y="2411413"/>
            <a:ext cx="17123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solidFill>
                  <a:schemeClr val="bg1"/>
                </a:solidFill>
                <a:latin typeface="Calibri" pitchFamily="34" charset="0"/>
                <a:cs typeface="Arial" charset="0"/>
              </a:rPr>
              <a:t>Maintaining</a:t>
            </a:r>
          </a:p>
          <a:p>
            <a:pPr algn="ctr" eaLnBrk="1" hangingPunct="1"/>
            <a:r>
              <a:rPr lang="en-US" sz="2000" b="1" dirty="0">
                <a:solidFill>
                  <a:schemeClr val="bg1"/>
                </a:solidFill>
                <a:latin typeface="Calibri" pitchFamily="34" charset="0"/>
                <a:cs typeface="Arial" charset="0"/>
              </a:rPr>
              <a:t>Consequences</a:t>
            </a:r>
          </a:p>
        </p:txBody>
      </p:sp>
      <p:sp>
        <p:nvSpPr>
          <p:cNvPr id="52238" name="Text Box 12"/>
          <p:cNvSpPr txBox="1">
            <a:spLocks noChangeArrowheads="1"/>
          </p:cNvSpPr>
          <p:nvPr/>
        </p:nvSpPr>
        <p:spPr bwMode="auto">
          <a:xfrm>
            <a:off x="5176838" y="2411413"/>
            <a:ext cx="1028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b="1">
                <a:latin typeface="Calibri" pitchFamily="34" charset="0"/>
                <a:cs typeface="Arial" charset="0"/>
              </a:rPr>
              <a:t>Problem</a:t>
            </a:r>
          </a:p>
          <a:p>
            <a:pPr algn="ctr" eaLnBrk="1" hangingPunct="1"/>
            <a:r>
              <a:rPr lang="en-US" b="1">
                <a:latin typeface="Calibri" pitchFamily="34" charset="0"/>
                <a:cs typeface="Arial" charset="0"/>
              </a:rPr>
              <a:t>Behavior</a:t>
            </a:r>
          </a:p>
        </p:txBody>
      </p:sp>
      <p:sp>
        <p:nvSpPr>
          <p:cNvPr id="52239" name="Rectangle 13"/>
          <p:cNvSpPr>
            <a:spLocks noChangeArrowheads="1"/>
          </p:cNvSpPr>
          <p:nvPr/>
        </p:nvSpPr>
        <p:spPr bwMode="auto">
          <a:xfrm>
            <a:off x="48656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0" name="Text Box 14"/>
          <p:cNvSpPr txBox="1">
            <a:spLocks noChangeArrowheads="1"/>
          </p:cNvSpPr>
          <p:nvPr/>
        </p:nvSpPr>
        <p:spPr bwMode="auto">
          <a:xfrm>
            <a:off x="5005682" y="304800"/>
            <a:ext cx="1371016" cy="707886"/>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Desired</a:t>
            </a:r>
          </a:p>
          <a:p>
            <a:pPr algn="ctr" eaLnBrk="1" hangingPunct="1"/>
            <a:r>
              <a:rPr lang="en-US" sz="2000" b="1" dirty="0">
                <a:latin typeface="Calibri" pitchFamily="34" charset="0"/>
                <a:cs typeface="Arial" charset="0"/>
              </a:rPr>
              <a:t>Alternative</a:t>
            </a:r>
          </a:p>
        </p:txBody>
      </p:sp>
      <p:sp>
        <p:nvSpPr>
          <p:cNvPr id="52241" name="Rectangle 15"/>
          <p:cNvSpPr>
            <a:spLocks noChangeArrowheads="1"/>
          </p:cNvSpPr>
          <p:nvPr/>
        </p:nvSpPr>
        <p:spPr bwMode="auto">
          <a:xfrm>
            <a:off x="70754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2" name="Text Box 16"/>
          <p:cNvSpPr txBox="1">
            <a:spLocks noChangeArrowheads="1"/>
          </p:cNvSpPr>
          <p:nvPr/>
        </p:nvSpPr>
        <p:spPr bwMode="auto">
          <a:xfrm>
            <a:off x="7096120" y="304800"/>
            <a:ext cx="16097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Typical</a:t>
            </a:r>
          </a:p>
          <a:p>
            <a:pPr algn="ctr" eaLnBrk="1" hangingPunct="1"/>
            <a:r>
              <a:rPr lang="en-US" sz="2000" b="1" dirty="0">
                <a:latin typeface="Calibri" pitchFamily="34" charset="0"/>
                <a:cs typeface="Arial" charset="0"/>
              </a:rPr>
              <a:t>Consequence</a:t>
            </a:r>
          </a:p>
        </p:txBody>
      </p:sp>
      <p:sp>
        <p:nvSpPr>
          <p:cNvPr id="52243" name="AutoShape 17"/>
          <p:cNvSpPr>
            <a:spLocks noChangeArrowheads="1"/>
          </p:cNvSpPr>
          <p:nvPr/>
        </p:nvSpPr>
        <p:spPr bwMode="auto">
          <a:xfrm>
            <a:off x="6542088" y="9906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4" name="AutoShape 18"/>
          <p:cNvSpPr>
            <a:spLocks noChangeArrowheads="1"/>
          </p:cNvSpPr>
          <p:nvPr/>
        </p:nvSpPr>
        <p:spPr bwMode="auto">
          <a:xfrm rot="2251036">
            <a:off x="3875088" y="48768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5" name="AutoShape 19"/>
          <p:cNvSpPr>
            <a:spLocks noChangeArrowheads="1"/>
          </p:cNvSpPr>
          <p:nvPr/>
        </p:nvSpPr>
        <p:spPr bwMode="auto">
          <a:xfrm rot="-2027260">
            <a:off x="6618288" y="49530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6" name="AutoShape 20"/>
          <p:cNvSpPr>
            <a:spLocks noChangeArrowheads="1"/>
          </p:cNvSpPr>
          <p:nvPr/>
        </p:nvSpPr>
        <p:spPr bwMode="auto">
          <a:xfrm rot="-2027260">
            <a:off x="3798888" y="16764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7" name="Text Box 21"/>
          <p:cNvSpPr txBox="1">
            <a:spLocks noChangeArrowheads="1"/>
          </p:cNvSpPr>
          <p:nvPr/>
        </p:nvSpPr>
        <p:spPr bwMode="auto">
          <a:xfrm>
            <a:off x="369888" y="566738"/>
            <a:ext cx="45415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Trebuchet MS" pitchFamily="34" charset="0"/>
                <a:cs typeface="Arial" charset="0"/>
              </a:rPr>
              <a:t>Summary Statement</a:t>
            </a:r>
          </a:p>
          <a:p>
            <a:pPr eaLnBrk="1" hangingPunct="1"/>
            <a:r>
              <a:rPr lang="en-US" sz="2400" b="1" dirty="0">
                <a:latin typeface="Trebuchet MS" pitchFamily="34" charset="0"/>
                <a:cs typeface="Arial" charset="0"/>
              </a:rPr>
              <a:t>Order of  Team Discussion </a:t>
            </a:r>
          </a:p>
        </p:txBody>
      </p:sp>
      <p:sp>
        <p:nvSpPr>
          <p:cNvPr id="52248" name="Rectangle 25"/>
          <p:cNvSpPr>
            <a:spLocks noChangeArrowheads="1"/>
          </p:cNvSpPr>
          <p:nvPr/>
        </p:nvSpPr>
        <p:spPr bwMode="auto">
          <a:xfrm>
            <a:off x="4865688" y="4648200"/>
            <a:ext cx="1600200" cy="1981200"/>
          </a:xfrm>
          <a:prstGeom prst="rect">
            <a:avLst/>
          </a:prstGeom>
          <a:noFill/>
          <a:ln w="9525">
            <a:solidFill>
              <a:schemeClr val="tx1"/>
            </a:solidFill>
            <a:miter lim="800000"/>
            <a:headEnd/>
            <a:tailEnd/>
          </a:ln>
        </p:spPr>
        <p:txBody>
          <a:bodyPr wrap="none" anchor="ctr"/>
          <a:lstStyle/>
          <a:p>
            <a:pPr eaLnBrk="1" hangingPunct="1"/>
            <a:r>
              <a:rPr lang="en-US" sz="2400" b="1" dirty="0">
                <a:solidFill>
                  <a:schemeClr val="bg1"/>
                </a:solidFill>
                <a:latin typeface="Calibri" pitchFamily="34" charset="0"/>
                <a:cs typeface="Arial" charset="0"/>
              </a:rPr>
              <a:t>seventh</a:t>
            </a:r>
          </a:p>
        </p:txBody>
      </p:sp>
      <p:sp>
        <p:nvSpPr>
          <p:cNvPr id="52249" name="Text Box 26"/>
          <p:cNvSpPr txBox="1">
            <a:spLocks noChangeArrowheads="1"/>
          </p:cNvSpPr>
          <p:nvPr/>
        </p:nvSpPr>
        <p:spPr bwMode="auto">
          <a:xfrm>
            <a:off x="5001711" y="4697413"/>
            <a:ext cx="1371016" cy="70788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solidFill>
                  <a:schemeClr val="bg1"/>
                </a:solidFill>
                <a:latin typeface="Calibri" pitchFamily="34" charset="0"/>
                <a:cs typeface="Arial" charset="0"/>
              </a:rPr>
              <a:t>Acceptable</a:t>
            </a:r>
          </a:p>
          <a:p>
            <a:pPr algn="ctr" eaLnBrk="1" hangingPunct="1"/>
            <a:r>
              <a:rPr lang="en-US" sz="2000" b="1" dirty="0">
                <a:solidFill>
                  <a:schemeClr val="bg1"/>
                </a:solidFill>
                <a:latin typeface="Calibri" pitchFamily="34" charset="0"/>
                <a:cs typeface="Arial" charset="0"/>
              </a:rPr>
              <a:t>Alternative</a:t>
            </a:r>
          </a:p>
        </p:txBody>
      </p:sp>
      <p:sp>
        <p:nvSpPr>
          <p:cNvPr id="52250" name="TextBox 26"/>
          <p:cNvSpPr txBox="1">
            <a:spLocks noChangeArrowheads="1"/>
          </p:cNvSpPr>
          <p:nvPr/>
        </p:nvSpPr>
        <p:spPr bwMode="auto">
          <a:xfrm>
            <a:off x="5278438" y="1196975"/>
            <a:ext cx="10856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Calibri" pitchFamily="34" charset="0"/>
                <a:cs typeface="Arial" charset="0"/>
              </a:rPr>
              <a:t>second</a:t>
            </a:r>
          </a:p>
        </p:txBody>
      </p:sp>
      <p:sp>
        <p:nvSpPr>
          <p:cNvPr id="52251" name="TextBox 27"/>
          <p:cNvSpPr txBox="1">
            <a:spLocks noChangeArrowheads="1"/>
          </p:cNvSpPr>
          <p:nvPr/>
        </p:nvSpPr>
        <p:spPr bwMode="auto">
          <a:xfrm>
            <a:off x="7304088" y="1219200"/>
            <a:ext cx="8028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Calibri" pitchFamily="34" charset="0"/>
                <a:cs typeface="Arial" charset="0"/>
              </a:rPr>
              <a:t>third</a:t>
            </a:r>
          </a:p>
        </p:txBody>
      </p:sp>
      <p:sp>
        <p:nvSpPr>
          <p:cNvPr id="52252" name="TextBox 28"/>
          <p:cNvSpPr txBox="1">
            <a:spLocks noChangeArrowheads="1"/>
          </p:cNvSpPr>
          <p:nvPr/>
        </p:nvSpPr>
        <p:spPr bwMode="auto">
          <a:xfrm>
            <a:off x="2708633" y="3429000"/>
            <a:ext cx="1521699" cy="830997"/>
          </a:xfrm>
          <a:prstGeom prst="rect">
            <a:avLst/>
          </a:prstGeom>
          <a:solidFill>
            <a:srgbClr val="FF0000"/>
          </a:solid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smtClean="0">
                <a:solidFill>
                  <a:schemeClr val="bg1"/>
                </a:solidFill>
                <a:latin typeface="Calibri" pitchFamily="34" charset="0"/>
                <a:cs typeface="Arial" charset="0"/>
              </a:rPr>
              <a:t>Fourth</a:t>
            </a:r>
            <a:endParaRPr lang="en-US" sz="2400" b="1" dirty="0">
              <a:solidFill>
                <a:schemeClr val="bg1"/>
              </a:solidFill>
              <a:latin typeface="Calibri" pitchFamily="34" charset="0"/>
              <a:cs typeface="Arial" charset="0"/>
            </a:endParaRPr>
          </a:p>
          <a:p>
            <a:pPr eaLnBrk="1" hangingPunct="1"/>
            <a:endParaRPr lang="en-US" sz="2400" b="1" dirty="0">
              <a:solidFill>
                <a:schemeClr val="bg1"/>
              </a:solidFill>
              <a:latin typeface="Calibri" pitchFamily="34" charset="0"/>
              <a:cs typeface="Arial" charset="0"/>
            </a:endParaRPr>
          </a:p>
        </p:txBody>
      </p:sp>
      <p:sp>
        <p:nvSpPr>
          <p:cNvPr id="52253" name="AutoShape 6"/>
          <p:cNvSpPr>
            <a:spLocks noChangeArrowheads="1"/>
          </p:cNvSpPr>
          <p:nvPr/>
        </p:nvSpPr>
        <p:spPr bwMode="auto">
          <a:xfrm rot="-5400000">
            <a:off x="2084388" y="17145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vert="eaVert" wrap="none" anchor="ctr"/>
          <a:lstStyle/>
          <a:p>
            <a:pPr eaLnBrk="1" hangingPunct="1"/>
            <a:endParaRPr lang="en-US">
              <a:latin typeface="Calibri" pitchFamily="34" charset="0"/>
              <a:cs typeface="Arial" charset="0"/>
            </a:endParaRPr>
          </a:p>
        </p:txBody>
      </p:sp>
    </p:spTree>
    <p:extLst>
      <p:ext uri="{BB962C8B-B14F-4D97-AF65-F5344CB8AC3E}">
        <p14:creationId xmlns:p14="http://schemas.microsoft.com/office/powerpoint/2010/main" val="3263825462"/>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Triggering Antecedents </a:t>
            </a:r>
            <a:endParaRPr lang="en-US" dirty="0"/>
          </a:p>
        </p:txBody>
      </p:sp>
      <p:sp>
        <p:nvSpPr>
          <p:cNvPr id="3" name="Content Placeholder 2"/>
          <p:cNvSpPr>
            <a:spLocks noGrp="1"/>
          </p:cNvSpPr>
          <p:nvPr>
            <p:ph idx="1"/>
          </p:nvPr>
        </p:nvSpPr>
        <p:spPr/>
        <p:txBody>
          <a:bodyPr/>
          <a:lstStyle/>
          <a:p>
            <a:r>
              <a:rPr lang="en-US" sz="3600" dirty="0"/>
              <a:t>Situations in which the behavior is likely to occur: people, time, place, object, etc.</a:t>
            </a:r>
          </a:p>
          <a:p>
            <a:pPr marL="0" indent="0">
              <a:buNone/>
            </a:pPr>
            <a:endParaRPr lang="en-US" dirty="0"/>
          </a:p>
        </p:txBody>
      </p:sp>
    </p:spTree>
    <p:extLst>
      <p:ext uri="{BB962C8B-B14F-4D97-AF65-F5344CB8AC3E}">
        <p14:creationId xmlns:p14="http://schemas.microsoft.com/office/powerpoint/2010/main" val="227768867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6"/>
          <p:cNvSpPr>
            <a:spLocks noChangeArrowheads="1"/>
          </p:cNvSpPr>
          <p:nvPr/>
        </p:nvSpPr>
        <p:spPr bwMode="auto">
          <a:xfrm>
            <a:off x="8729663" y="3124200"/>
            <a:ext cx="304800" cy="381000"/>
          </a:xfrm>
          <a:prstGeom prst="rightArrow">
            <a:avLst>
              <a:gd name="adj1" fmla="val 50000"/>
              <a:gd name="adj2" fmla="val 25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15362" name="Footer Placeholder 1"/>
          <p:cNvSpPr txBox="1">
            <a:spLocks noGrp="1"/>
          </p:cNvSpPr>
          <p:nvPr/>
        </p:nvSpPr>
        <p:spPr>
          <a:xfrm>
            <a:off x="369888" y="6280150"/>
            <a:ext cx="2133600" cy="365125"/>
          </a:xfrm>
          <a:prstGeom prst="rect">
            <a:avLst/>
          </a:prstGeom>
          <a:noFill/>
        </p:spPr>
        <p:txBody>
          <a:bodyPr anchor="ctr"/>
          <a:lstStyle/>
          <a:p>
            <a:pPr eaLnBrk="1" fontAlgn="auto" hangingPunct="1">
              <a:spcBef>
                <a:spcPts val="0"/>
              </a:spcBef>
              <a:spcAft>
                <a:spcPts val="0"/>
              </a:spcAft>
              <a:defRPr/>
            </a:pPr>
            <a:r>
              <a:rPr lang="en-US" sz="1200">
                <a:solidFill>
                  <a:schemeClr val="tx1">
                    <a:tint val="75000"/>
                  </a:schemeClr>
                </a:solidFill>
                <a:latin typeface="+mn-lt"/>
              </a:rPr>
              <a:t>Advanced Behavior Management</a:t>
            </a:r>
          </a:p>
        </p:txBody>
      </p:sp>
      <p:sp>
        <p:nvSpPr>
          <p:cNvPr id="52228" name="Rectangle 2"/>
          <p:cNvSpPr>
            <a:spLocks noChangeArrowheads="1"/>
          </p:cNvSpPr>
          <p:nvPr/>
        </p:nvSpPr>
        <p:spPr bwMode="auto">
          <a:xfrm>
            <a:off x="369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29" name="Rectangle 3"/>
          <p:cNvSpPr>
            <a:spLocks noChangeArrowheads="1"/>
          </p:cNvSpPr>
          <p:nvPr/>
        </p:nvSpPr>
        <p:spPr bwMode="auto">
          <a:xfrm>
            <a:off x="2655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30" name="Rectangle 4"/>
          <p:cNvSpPr>
            <a:spLocks noChangeArrowheads="1"/>
          </p:cNvSpPr>
          <p:nvPr/>
        </p:nvSpPr>
        <p:spPr bwMode="auto">
          <a:xfrm>
            <a:off x="4865688" y="2362200"/>
            <a:ext cx="1600200" cy="2133600"/>
          </a:xfrm>
          <a:prstGeom prst="rect">
            <a:avLst/>
          </a:prstGeom>
          <a:noFill/>
          <a:ln w="9525">
            <a:solidFill>
              <a:schemeClr val="tx1"/>
            </a:solidFill>
            <a:miter lim="800000"/>
            <a:headEnd/>
            <a:tailEnd/>
          </a:ln>
        </p:spPr>
        <p:txBody>
          <a:bodyPr wrap="none" anchor="ctr"/>
          <a:lstStyle/>
          <a:p>
            <a:pPr eaLnBrk="1" hangingPunct="1"/>
            <a:r>
              <a:rPr lang="en-US" sz="2400" b="1">
                <a:latin typeface="Calibri" pitchFamily="34" charset="0"/>
                <a:cs typeface="Arial" charset="0"/>
              </a:rPr>
              <a:t>first</a:t>
            </a:r>
          </a:p>
        </p:txBody>
      </p:sp>
      <p:sp>
        <p:nvSpPr>
          <p:cNvPr id="52231" name="Rectangle 5"/>
          <p:cNvSpPr>
            <a:spLocks noChangeArrowheads="1"/>
          </p:cNvSpPr>
          <p:nvPr/>
        </p:nvSpPr>
        <p:spPr bwMode="auto">
          <a:xfrm>
            <a:off x="7075488" y="2362200"/>
            <a:ext cx="1600200" cy="2133600"/>
          </a:xfrm>
          <a:prstGeom prst="rect">
            <a:avLst/>
          </a:prstGeom>
          <a:solidFill>
            <a:srgbClr val="FF0000"/>
          </a:solidFill>
          <a:ln w="9525">
            <a:solidFill>
              <a:schemeClr val="tx1"/>
            </a:solidFill>
            <a:miter lim="800000"/>
            <a:headEnd/>
            <a:tailEnd/>
          </a:ln>
        </p:spPr>
        <p:txBody>
          <a:bodyPr wrap="none" anchor="ctr"/>
          <a:lstStyle/>
          <a:p>
            <a:pPr eaLnBrk="1" hangingPunct="1"/>
            <a:r>
              <a:rPr lang="en-US" dirty="0">
                <a:latin typeface="Calibri" pitchFamily="34" charset="0"/>
                <a:cs typeface="Arial" charset="0"/>
              </a:rPr>
              <a:t> </a:t>
            </a:r>
            <a:r>
              <a:rPr lang="en-US" sz="2400" b="1" dirty="0">
                <a:solidFill>
                  <a:schemeClr val="bg1"/>
                </a:solidFill>
                <a:latin typeface="Calibri" pitchFamily="34" charset="0"/>
                <a:cs typeface="Arial" charset="0"/>
              </a:rPr>
              <a:t>F</a:t>
            </a:r>
            <a:r>
              <a:rPr lang="en-US" sz="2400" b="1" dirty="0" smtClean="0">
                <a:solidFill>
                  <a:schemeClr val="bg1"/>
                </a:solidFill>
                <a:latin typeface="Calibri" pitchFamily="34" charset="0"/>
                <a:cs typeface="Arial" charset="0"/>
              </a:rPr>
              <a:t>ifth</a:t>
            </a:r>
            <a:endParaRPr lang="en-US" sz="2400" b="1" dirty="0">
              <a:solidFill>
                <a:schemeClr val="bg1"/>
              </a:solidFill>
              <a:latin typeface="Calibri" pitchFamily="34" charset="0"/>
              <a:cs typeface="Arial" charset="0"/>
            </a:endParaRPr>
          </a:p>
        </p:txBody>
      </p:sp>
      <p:sp>
        <p:nvSpPr>
          <p:cNvPr id="52232" name="AutoShape 6"/>
          <p:cNvSpPr>
            <a:spLocks noChangeArrowheads="1"/>
          </p:cNvSpPr>
          <p:nvPr/>
        </p:nvSpPr>
        <p:spPr bwMode="auto">
          <a:xfrm>
            <a:off x="21224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3" name="AutoShape 7"/>
          <p:cNvSpPr>
            <a:spLocks noChangeArrowheads="1"/>
          </p:cNvSpPr>
          <p:nvPr/>
        </p:nvSpPr>
        <p:spPr bwMode="auto">
          <a:xfrm>
            <a:off x="65420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4" name="AutoShape 8"/>
          <p:cNvSpPr>
            <a:spLocks noChangeArrowheads="1"/>
          </p:cNvSpPr>
          <p:nvPr/>
        </p:nvSpPr>
        <p:spPr bwMode="auto">
          <a:xfrm>
            <a:off x="43322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5" name="Text Box 9"/>
          <p:cNvSpPr txBox="1">
            <a:spLocks noChangeArrowheads="1"/>
          </p:cNvSpPr>
          <p:nvPr/>
        </p:nvSpPr>
        <p:spPr bwMode="auto">
          <a:xfrm>
            <a:off x="369888" y="2438400"/>
            <a:ext cx="220328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000" b="1" dirty="0">
                <a:solidFill>
                  <a:schemeClr val="bg1"/>
                </a:solidFill>
                <a:latin typeface="Calibri" pitchFamily="34" charset="0"/>
                <a:cs typeface="Arial" charset="0"/>
              </a:rPr>
              <a:t>Setting Events</a:t>
            </a:r>
          </a:p>
          <a:p>
            <a:pPr eaLnBrk="1" hangingPunct="1"/>
            <a:r>
              <a:rPr lang="en-US" b="1" dirty="0">
                <a:solidFill>
                  <a:schemeClr val="bg1"/>
                </a:solidFill>
                <a:latin typeface="Calibri" pitchFamily="34" charset="0"/>
                <a:cs typeface="Arial" charset="0"/>
              </a:rPr>
              <a:t>Must be </a:t>
            </a:r>
            <a:endParaRPr lang="en-US" b="1" dirty="0" smtClean="0">
              <a:solidFill>
                <a:schemeClr val="bg1"/>
              </a:solidFill>
              <a:latin typeface="Calibri" pitchFamily="34" charset="0"/>
              <a:cs typeface="Arial" charset="0"/>
            </a:endParaRPr>
          </a:p>
          <a:p>
            <a:pPr eaLnBrk="1" hangingPunct="1"/>
            <a:r>
              <a:rPr lang="en-US" b="1" dirty="0" smtClean="0">
                <a:solidFill>
                  <a:schemeClr val="bg1"/>
                </a:solidFill>
                <a:latin typeface="Calibri" pitchFamily="34" charset="0"/>
                <a:cs typeface="Arial" charset="0"/>
              </a:rPr>
              <a:t>periodic</a:t>
            </a:r>
            <a:r>
              <a:rPr lang="en-US" b="1" dirty="0">
                <a:solidFill>
                  <a:schemeClr val="bg1"/>
                </a:solidFill>
                <a:latin typeface="Calibri" pitchFamily="34" charset="0"/>
                <a:cs typeface="Arial" charset="0"/>
              </a:rPr>
              <a:t>,</a:t>
            </a:r>
          </a:p>
          <a:p>
            <a:pPr eaLnBrk="1" hangingPunct="1"/>
            <a:r>
              <a:rPr lang="en-US" b="1" dirty="0">
                <a:solidFill>
                  <a:schemeClr val="bg1"/>
                </a:solidFill>
                <a:latin typeface="Calibri" pitchFamily="34" charset="0"/>
                <a:cs typeface="Arial" charset="0"/>
              </a:rPr>
              <a:t>Not </a:t>
            </a:r>
            <a:r>
              <a:rPr lang="en-US" b="1" dirty="0" smtClean="0">
                <a:solidFill>
                  <a:schemeClr val="bg1"/>
                </a:solidFill>
                <a:latin typeface="Calibri" pitchFamily="34" charset="0"/>
                <a:cs typeface="Arial" charset="0"/>
              </a:rPr>
              <a:t>continuous</a:t>
            </a:r>
            <a:r>
              <a:rPr lang="en-US" b="1" dirty="0">
                <a:solidFill>
                  <a:schemeClr val="bg1"/>
                </a:solidFill>
                <a:latin typeface="Calibri" pitchFamily="34" charset="0"/>
                <a:cs typeface="Arial" charset="0"/>
              </a:rPr>
              <a:t>!</a:t>
            </a:r>
          </a:p>
          <a:p>
            <a:pPr eaLnBrk="1" hangingPunct="1"/>
            <a:endParaRPr lang="en-US" sz="1400" dirty="0" smtClean="0">
              <a:latin typeface="Calibri" pitchFamily="34" charset="0"/>
              <a:cs typeface="Arial" charset="0"/>
            </a:endParaRPr>
          </a:p>
          <a:p>
            <a:pPr eaLnBrk="1" hangingPunct="1"/>
            <a:r>
              <a:rPr lang="en-US" sz="2400" b="1" dirty="0" smtClean="0">
                <a:solidFill>
                  <a:schemeClr val="bg1"/>
                </a:solidFill>
                <a:latin typeface="Calibri" pitchFamily="34" charset="0"/>
                <a:cs typeface="Arial" charset="0"/>
              </a:rPr>
              <a:t>sixth</a:t>
            </a:r>
            <a:endParaRPr lang="en-US" sz="2400" b="1" dirty="0">
              <a:solidFill>
                <a:schemeClr val="bg1"/>
              </a:solidFill>
              <a:latin typeface="Calibri" pitchFamily="34" charset="0"/>
              <a:cs typeface="Arial" charset="0"/>
            </a:endParaRPr>
          </a:p>
        </p:txBody>
      </p:sp>
      <p:sp>
        <p:nvSpPr>
          <p:cNvPr id="52236" name="Text Box 10"/>
          <p:cNvSpPr txBox="1">
            <a:spLocks noChangeArrowheads="1"/>
          </p:cNvSpPr>
          <p:nvPr/>
        </p:nvSpPr>
        <p:spPr bwMode="auto">
          <a:xfrm>
            <a:off x="2708633" y="2438400"/>
            <a:ext cx="1521699" cy="1015663"/>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Triggering</a:t>
            </a:r>
          </a:p>
          <a:p>
            <a:pPr algn="ctr" eaLnBrk="1" hangingPunct="1"/>
            <a:r>
              <a:rPr lang="en-US" sz="2000" b="1" dirty="0" smtClean="0">
                <a:latin typeface="Calibri" pitchFamily="34" charset="0"/>
                <a:cs typeface="Arial" charset="0"/>
              </a:rPr>
              <a:t>Antecedents</a:t>
            </a:r>
          </a:p>
          <a:p>
            <a:pPr algn="ctr" eaLnBrk="1" hangingPunct="1"/>
            <a:endParaRPr lang="en-US" sz="2000" b="1" dirty="0">
              <a:solidFill>
                <a:schemeClr val="bg1"/>
              </a:solidFill>
              <a:latin typeface="Calibri" pitchFamily="34" charset="0"/>
              <a:cs typeface="Arial" charset="0"/>
            </a:endParaRPr>
          </a:p>
        </p:txBody>
      </p:sp>
      <p:sp>
        <p:nvSpPr>
          <p:cNvPr id="52237" name="Text Box 11"/>
          <p:cNvSpPr txBox="1">
            <a:spLocks noChangeArrowheads="1"/>
          </p:cNvSpPr>
          <p:nvPr/>
        </p:nvSpPr>
        <p:spPr bwMode="auto">
          <a:xfrm>
            <a:off x="7121021" y="2411413"/>
            <a:ext cx="1548822" cy="646331"/>
          </a:xfrm>
          <a:prstGeom prst="rect">
            <a:avLst/>
          </a:prstGeom>
          <a:solidFill>
            <a:srgbClr val="FF0000"/>
          </a:solid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b="1" dirty="0">
                <a:solidFill>
                  <a:schemeClr val="bg1"/>
                </a:solidFill>
                <a:latin typeface="Calibri" pitchFamily="34" charset="0"/>
                <a:cs typeface="Arial" charset="0"/>
              </a:rPr>
              <a:t>Maintaining</a:t>
            </a:r>
          </a:p>
          <a:p>
            <a:pPr algn="ctr" eaLnBrk="1" hangingPunct="1"/>
            <a:r>
              <a:rPr lang="en-US" b="1" dirty="0">
                <a:solidFill>
                  <a:schemeClr val="bg1"/>
                </a:solidFill>
                <a:latin typeface="Calibri" pitchFamily="34" charset="0"/>
                <a:cs typeface="Arial" charset="0"/>
              </a:rPr>
              <a:t>Consequences</a:t>
            </a:r>
          </a:p>
        </p:txBody>
      </p:sp>
      <p:sp>
        <p:nvSpPr>
          <p:cNvPr id="52238" name="Text Box 12"/>
          <p:cNvSpPr txBox="1">
            <a:spLocks noChangeArrowheads="1"/>
          </p:cNvSpPr>
          <p:nvPr/>
        </p:nvSpPr>
        <p:spPr bwMode="auto">
          <a:xfrm>
            <a:off x="5176838" y="2411413"/>
            <a:ext cx="1028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b="1">
                <a:latin typeface="Calibri" pitchFamily="34" charset="0"/>
                <a:cs typeface="Arial" charset="0"/>
              </a:rPr>
              <a:t>Problem</a:t>
            </a:r>
          </a:p>
          <a:p>
            <a:pPr algn="ctr" eaLnBrk="1" hangingPunct="1"/>
            <a:r>
              <a:rPr lang="en-US" b="1">
                <a:latin typeface="Calibri" pitchFamily="34" charset="0"/>
                <a:cs typeface="Arial" charset="0"/>
              </a:rPr>
              <a:t>Behavior</a:t>
            </a:r>
          </a:p>
        </p:txBody>
      </p:sp>
      <p:sp>
        <p:nvSpPr>
          <p:cNvPr id="52239" name="Rectangle 13"/>
          <p:cNvSpPr>
            <a:spLocks noChangeArrowheads="1"/>
          </p:cNvSpPr>
          <p:nvPr/>
        </p:nvSpPr>
        <p:spPr bwMode="auto">
          <a:xfrm>
            <a:off x="48656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0" name="Text Box 14"/>
          <p:cNvSpPr txBox="1">
            <a:spLocks noChangeArrowheads="1"/>
          </p:cNvSpPr>
          <p:nvPr/>
        </p:nvSpPr>
        <p:spPr bwMode="auto">
          <a:xfrm>
            <a:off x="5005682" y="304800"/>
            <a:ext cx="1371016" cy="707886"/>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Desired</a:t>
            </a:r>
          </a:p>
          <a:p>
            <a:pPr algn="ctr" eaLnBrk="1" hangingPunct="1"/>
            <a:r>
              <a:rPr lang="en-US" sz="2000" b="1" dirty="0">
                <a:latin typeface="Calibri" pitchFamily="34" charset="0"/>
                <a:cs typeface="Arial" charset="0"/>
              </a:rPr>
              <a:t>Alternative</a:t>
            </a:r>
          </a:p>
        </p:txBody>
      </p:sp>
      <p:sp>
        <p:nvSpPr>
          <p:cNvPr id="52241" name="Rectangle 15"/>
          <p:cNvSpPr>
            <a:spLocks noChangeArrowheads="1"/>
          </p:cNvSpPr>
          <p:nvPr/>
        </p:nvSpPr>
        <p:spPr bwMode="auto">
          <a:xfrm>
            <a:off x="70754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2" name="Text Box 16"/>
          <p:cNvSpPr txBox="1">
            <a:spLocks noChangeArrowheads="1"/>
          </p:cNvSpPr>
          <p:nvPr/>
        </p:nvSpPr>
        <p:spPr bwMode="auto">
          <a:xfrm>
            <a:off x="7096120" y="304800"/>
            <a:ext cx="16097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Typical</a:t>
            </a:r>
          </a:p>
          <a:p>
            <a:pPr algn="ctr" eaLnBrk="1" hangingPunct="1"/>
            <a:r>
              <a:rPr lang="en-US" sz="2000" b="1" dirty="0">
                <a:latin typeface="Calibri" pitchFamily="34" charset="0"/>
                <a:cs typeface="Arial" charset="0"/>
              </a:rPr>
              <a:t>Consequence</a:t>
            </a:r>
          </a:p>
        </p:txBody>
      </p:sp>
      <p:sp>
        <p:nvSpPr>
          <p:cNvPr id="52243" name="AutoShape 17"/>
          <p:cNvSpPr>
            <a:spLocks noChangeArrowheads="1"/>
          </p:cNvSpPr>
          <p:nvPr/>
        </p:nvSpPr>
        <p:spPr bwMode="auto">
          <a:xfrm>
            <a:off x="6542088" y="9906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4" name="AutoShape 18"/>
          <p:cNvSpPr>
            <a:spLocks noChangeArrowheads="1"/>
          </p:cNvSpPr>
          <p:nvPr/>
        </p:nvSpPr>
        <p:spPr bwMode="auto">
          <a:xfrm rot="2251036">
            <a:off x="3875088" y="48768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5" name="AutoShape 19"/>
          <p:cNvSpPr>
            <a:spLocks noChangeArrowheads="1"/>
          </p:cNvSpPr>
          <p:nvPr/>
        </p:nvSpPr>
        <p:spPr bwMode="auto">
          <a:xfrm rot="-2027260">
            <a:off x="6618288" y="49530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6" name="AutoShape 20"/>
          <p:cNvSpPr>
            <a:spLocks noChangeArrowheads="1"/>
          </p:cNvSpPr>
          <p:nvPr/>
        </p:nvSpPr>
        <p:spPr bwMode="auto">
          <a:xfrm rot="-2027260">
            <a:off x="3798888" y="16764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7" name="Text Box 21"/>
          <p:cNvSpPr txBox="1">
            <a:spLocks noChangeArrowheads="1"/>
          </p:cNvSpPr>
          <p:nvPr/>
        </p:nvSpPr>
        <p:spPr bwMode="auto">
          <a:xfrm>
            <a:off x="369888" y="566738"/>
            <a:ext cx="45415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Trebuchet MS" pitchFamily="34" charset="0"/>
                <a:cs typeface="Arial" charset="0"/>
              </a:rPr>
              <a:t>Summary Statement</a:t>
            </a:r>
          </a:p>
          <a:p>
            <a:pPr eaLnBrk="1" hangingPunct="1"/>
            <a:r>
              <a:rPr lang="en-US" sz="2400" b="1" dirty="0">
                <a:latin typeface="Trebuchet MS" pitchFamily="34" charset="0"/>
                <a:cs typeface="Arial" charset="0"/>
              </a:rPr>
              <a:t>Order of  Team Discussion </a:t>
            </a:r>
          </a:p>
        </p:txBody>
      </p:sp>
      <p:sp>
        <p:nvSpPr>
          <p:cNvPr id="52248" name="Rectangle 25"/>
          <p:cNvSpPr>
            <a:spLocks noChangeArrowheads="1"/>
          </p:cNvSpPr>
          <p:nvPr/>
        </p:nvSpPr>
        <p:spPr bwMode="auto">
          <a:xfrm>
            <a:off x="4865688" y="4648200"/>
            <a:ext cx="1600200" cy="1981200"/>
          </a:xfrm>
          <a:prstGeom prst="rect">
            <a:avLst/>
          </a:prstGeom>
          <a:noFill/>
          <a:ln w="9525">
            <a:solidFill>
              <a:schemeClr val="tx1"/>
            </a:solidFill>
            <a:miter lim="800000"/>
            <a:headEnd/>
            <a:tailEnd/>
          </a:ln>
        </p:spPr>
        <p:txBody>
          <a:bodyPr wrap="none" anchor="ctr"/>
          <a:lstStyle/>
          <a:p>
            <a:pPr eaLnBrk="1" hangingPunct="1"/>
            <a:r>
              <a:rPr lang="en-US" sz="2400" b="1" dirty="0">
                <a:solidFill>
                  <a:schemeClr val="bg1"/>
                </a:solidFill>
                <a:latin typeface="Calibri" pitchFamily="34" charset="0"/>
                <a:cs typeface="Arial" charset="0"/>
              </a:rPr>
              <a:t>seventh</a:t>
            </a:r>
          </a:p>
        </p:txBody>
      </p:sp>
      <p:sp>
        <p:nvSpPr>
          <p:cNvPr id="52249" name="Text Box 26"/>
          <p:cNvSpPr txBox="1">
            <a:spLocks noChangeArrowheads="1"/>
          </p:cNvSpPr>
          <p:nvPr/>
        </p:nvSpPr>
        <p:spPr bwMode="auto">
          <a:xfrm>
            <a:off x="5001711" y="4697413"/>
            <a:ext cx="1371016" cy="70788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solidFill>
                  <a:schemeClr val="bg1"/>
                </a:solidFill>
                <a:latin typeface="Calibri" pitchFamily="34" charset="0"/>
                <a:cs typeface="Arial" charset="0"/>
              </a:rPr>
              <a:t>Acceptable</a:t>
            </a:r>
          </a:p>
          <a:p>
            <a:pPr algn="ctr" eaLnBrk="1" hangingPunct="1"/>
            <a:r>
              <a:rPr lang="en-US" sz="2000" b="1" dirty="0">
                <a:solidFill>
                  <a:schemeClr val="bg1"/>
                </a:solidFill>
                <a:latin typeface="Calibri" pitchFamily="34" charset="0"/>
                <a:cs typeface="Arial" charset="0"/>
              </a:rPr>
              <a:t>Alternative</a:t>
            </a:r>
          </a:p>
        </p:txBody>
      </p:sp>
      <p:sp>
        <p:nvSpPr>
          <p:cNvPr id="52250" name="TextBox 26"/>
          <p:cNvSpPr txBox="1">
            <a:spLocks noChangeArrowheads="1"/>
          </p:cNvSpPr>
          <p:nvPr/>
        </p:nvSpPr>
        <p:spPr bwMode="auto">
          <a:xfrm>
            <a:off x="5278438" y="1196975"/>
            <a:ext cx="10856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Calibri" pitchFamily="34" charset="0"/>
                <a:cs typeface="Arial" charset="0"/>
              </a:rPr>
              <a:t>second</a:t>
            </a:r>
          </a:p>
        </p:txBody>
      </p:sp>
      <p:sp>
        <p:nvSpPr>
          <p:cNvPr id="52251" name="TextBox 27"/>
          <p:cNvSpPr txBox="1">
            <a:spLocks noChangeArrowheads="1"/>
          </p:cNvSpPr>
          <p:nvPr/>
        </p:nvSpPr>
        <p:spPr bwMode="auto">
          <a:xfrm>
            <a:off x="7304088" y="1219200"/>
            <a:ext cx="8028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Calibri" pitchFamily="34" charset="0"/>
                <a:cs typeface="Arial" charset="0"/>
              </a:rPr>
              <a:t>third</a:t>
            </a:r>
          </a:p>
        </p:txBody>
      </p:sp>
      <p:sp>
        <p:nvSpPr>
          <p:cNvPr id="52252" name="TextBox 28"/>
          <p:cNvSpPr txBox="1">
            <a:spLocks noChangeArrowheads="1"/>
          </p:cNvSpPr>
          <p:nvPr/>
        </p:nvSpPr>
        <p:spPr bwMode="auto">
          <a:xfrm>
            <a:off x="2708633" y="3429000"/>
            <a:ext cx="1521699" cy="830997"/>
          </a:xfrm>
          <a:prstGeom prst="rect">
            <a:avLst/>
          </a:prstGeom>
          <a:no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Calibri" pitchFamily="34" charset="0"/>
                <a:cs typeface="Arial" charset="0"/>
              </a:rPr>
              <a:t>f</a:t>
            </a:r>
            <a:r>
              <a:rPr lang="en-US" sz="2400" b="1" dirty="0" smtClean="0">
                <a:latin typeface="Calibri" pitchFamily="34" charset="0"/>
                <a:cs typeface="Arial" charset="0"/>
              </a:rPr>
              <a:t>ourth</a:t>
            </a:r>
            <a:endParaRPr lang="en-US" sz="2400" b="1" dirty="0">
              <a:latin typeface="Calibri" pitchFamily="34" charset="0"/>
              <a:cs typeface="Arial" charset="0"/>
            </a:endParaRPr>
          </a:p>
          <a:p>
            <a:pPr eaLnBrk="1" hangingPunct="1"/>
            <a:endParaRPr lang="en-US" sz="2400" b="1" dirty="0">
              <a:solidFill>
                <a:schemeClr val="bg1"/>
              </a:solidFill>
              <a:latin typeface="Calibri" pitchFamily="34" charset="0"/>
              <a:cs typeface="Arial" charset="0"/>
            </a:endParaRPr>
          </a:p>
        </p:txBody>
      </p:sp>
      <p:sp>
        <p:nvSpPr>
          <p:cNvPr id="52253" name="AutoShape 6"/>
          <p:cNvSpPr>
            <a:spLocks noChangeArrowheads="1"/>
          </p:cNvSpPr>
          <p:nvPr/>
        </p:nvSpPr>
        <p:spPr bwMode="auto">
          <a:xfrm rot="-5400000">
            <a:off x="2084388" y="17145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vert="eaVert" wrap="none" anchor="ctr"/>
          <a:lstStyle/>
          <a:p>
            <a:pPr eaLnBrk="1" hangingPunct="1"/>
            <a:endParaRPr lang="en-US">
              <a:latin typeface="Calibri" pitchFamily="34" charset="0"/>
              <a:cs typeface="Arial" charset="0"/>
            </a:endParaRPr>
          </a:p>
        </p:txBody>
      </p:sp>
    </p:spTree>
    <p:extLst>
      <p:ext uri="{BB962C8B-B14F-4D97-AF65-F5344CB8AC3E}">
        <p14:creationId xmlns:p14="http://schemas.microsoft.com/office/powerpoint/2010/main" val="665913836"/>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#5 Maintaining Consequences </a:t>
            </a:r>
            <a:endParaRPr lang="en-US" dirty="0"/>
          </a:p>
        </p:txBody>
      </p:sp>
      <p:sp>
        <p:nvSpPr>
          <p:cNvPr id="6" name="Content Placeholder 5"/>
          <p:cNvSpPr>
            <a:spLocks noGrp="1"/>
          </p:cNvSpPr>
          <p:nvPr>
            <p:ph idx="1"/>
          </p:nvPr>
        </p:nvSpPr>
        <p:spPr/>
        <p:txBody>
          <a:bodyPr/>
          <a:lstStyle/>
          <a:p>
            <a:r>
              <a:rPr lang="en-US" sz="2400" dirty="0" smtClean="0"/>
              <a:t>What is happening after or during the behavior that makes it worth while for the student to keep doing it?</a:t>
            </a:r>
          </a:p>
          <a:p>
            <a:r>
              <a:rPr lang="en-US" sz="2400" dirty="0" smtClean="0"/>
              <a:t>Also know as </a:t>
            </a:r>
            <a:r>
              <a:rPr lang="en-US" sz="2400" dirty="0"/>
              <a:t>function of the behavior in terms of getting or rejecting (protest, escape, or avoid) something that will guide development of a functionally equivalent replacement behavior</a:t>
            </a:r>
          </a:p>
          <a:p>
            <a:endParaRPr lang="en-US" dirty="0"/>
          </a:p>
        </p:txBody>
      </p:sp>
    </p:spTree>
    <p:extLst>
      <p:ext uri="{BB962C8B-B14F-4D97-AF65-F5344CB8AC3E}">
        <p14:creationId xmlns:p14="http://schemas.microsoft.com/office/powerpoint/2010/main" val="386554559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6"/>
          <p:cNvSpPr>
            <a:spLocks noChangeArrowheads="1"/>
          </p:cNvSpPr>
          <p:nvPr/>
        </p:nvSpPr>
        <p:spPr bwMode="auto">
          <a:xfrm>
            <a:off x="8729663" y="3124200"/>
            <a:ext cx="304800" cy="381000"/>
          </a:xfrm>
          <a:prstGeom prst="rightArrow">
            <a:avLst>
              <a:gd name="adj1" fmla="val 50000"/>
              <a:gd name="adj2" fmla="val 25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15362" name="Footer Placeholder 1"/>
          <p:cNvSpPr txBox="1">
            <a:spLocks noGrp="1"/>
          </p:cNvSpPr>
          <p:nvPr/>
        </p:nvSpPr>
        <p:spPr>
          <a:xfrm>
            <a:off x="369888" y="6280150"/>
            <a:ext cx="2133600" cy="365125"/>
          </a:xfrm>
          <a:prstGeom prst="rect">
            <a:avLst/>
          </a:prstGeom>
          <a:noFill/>
        </p:spPr>
        <p:txBody>
          <a:bodyPr anchor="ctr"/>
          <a:lstStyle/>
          <a:p>
            <a:pPr eaLnBrk="1" fontAlgn="auto" hangingPunct="1">
              <a:spcBef>
                <a:spcPts val="0"/>
              </a:spcBef>
              <a:spcAft>
                <a:spcPts val="0"/>
              </a:spcAft>
              <a:defRPr/>
            </a:pPr>
            <a:r>
              <a:rPr lang="en-US" sz="1200">
                <a:solidFill>
                  <a:schemeClr val="tx1">
                    <a:tint val="75000"/>
                  </a:schemeClr>
                </a:solidFill>
                <a:latin typeface="+mn-lt"/>
              </a:rPr>
              <a:t>Advanced Behavior Management</a:t>
            </a:r>
          </a:p>
        </p:txBody>
      </p:sp>
      <p:sp>
        <p:nvSpPr>
          <p:cNvPr id="52228" name="Rectangle 2"/>
          <p:cNvSpPr>
            <a:spLocks noChangeArrowheads="1"/>
          </p:cNvSpPr>
          <p:nvPr/>
        </p:nvSpPr>
        <p:spPr bwMode="auto">
          <a:xfrm>
            <a:off x="369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29" name="Rectangle 3"/>
          <p:cNvSpPr>
            <a:spLocks noChangeArrowheads="1"/>
          </p:cNvSpPr>
          <p:nvPr/>
        </p:nvSpPr>
        <p:spPr bwMode="auto">
          <a:xfrm>
            <a:off x="2655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30" name="Rectangle 4"/>
          <p:cNvSpPr>
            <a:spLocks noChangeArrowheads="1"/>
          </p:cNvSpPr>
          <p:nvPr/>
        </p:nvSpPr>
        <p:spPr bwMode="auto">
          <a:xfrm>
            <a:off x="4865688" y="2362200"/>
            <a:ext cx="1600200" cy="2133600"/>
          </a:xfrm>
          <a:prstGeom prst="rect">
            <a:avLst/>
          </a:prstGeom>
          <a:noFill/>
          <a:ln w="9525">
            <a:solidFill>
              <a:schemeClr val="tx1"/>
            </a:solidFill>
            <a:miter lim="800000"/>
            <a:headEnd/>
            <a:tailEnd/>
          </a:ln>
        </p:spPr>
        <p:txBody>
          <a:bodyPr wrap="none" anchor="ctr"/>
          <a:lstStyle/>
          <a:p>
            <a:pPr eaLnBrk="1" hangingPunct="1"/>
            <a:r>
              <a:rPr lang="en-US" sz="2400" b="1">
                <a:latin typeface="Calibri" pitchFamily="34" charset="0"/>
                <a:cs typeface="Arial" charset="0"/>
              </a:rPr>
              <a:t>first</a:t>
            </a:r>
          </a:p>
        </p:txBody>
      </p:sp>
      <p:sp>
        <p:nvSpPr>
          <p:cNvPr id="52231" name="Rectangle 5"/>
          <p:cNvSpPr>
            <a:spLocks noChangeArrowheads="1"/>
          </p:cNvSpPr>
          <p:nvPr/>
        </p:nvSpPr>
        <p:spPr bwMode="auto">
          <a:xfrm>
            <a:off x="7075488" y="2362200"/>
            <a:ext cx="1600200" cy="2133600"/>
          </a:xfrm>
          <a:prstGeom prst="rect">
            <a:avLst/>
          </a:prstGeom>
          <a:noFill/>
          <a:ln w="9525">
            <a:solidFill>
              <a:schemeClr val="tx1"/>
            </a:solidFill>
            <a:miter lim="800000"/>
            <a:headEnd/>
            <a:tailEnd/>
          </a:ln>
        </p:spPr>
        <p:txBody>
          <a:bodyPr wrap="none" anchor="ctr"/>
          <a:lstStyle/>
          <a:p>
            <a:pPr eaLnBrk="1" hangingPunct="1"/>
            <a:r>
              <a:rPr lang="en-US" dirty="0">
                <a:latin typeface="Calibri" pitchFamily="34" charset="0"/>
                <a:cs typeface="Arial" charset="0"/>
              </a:rPr>
              <a:t> </a:t>
            </a:r>
            <a:r>
              <a:rPr lang="en-US" sz="2400" b="1" dirty="0">
                <a:latin typeface="Calibri" pitchFamily="34" charset="0"/>
                <a:cs typeface="Arial" charset="0"/>
              </a:rPr>
              <a:t>fifth</a:t>
            </a:r>
          </a:p>
        </p:txBody>
      </p:sp>
      <p:sp>
        <p:nvSpPr>
          <p:cNvPr id="52232" name="AutoShape 6"/>
          <p:cNvSpPr>
            <a:spLocks noChangeArrowheads="1"/>
          </p:cNvSpPr>
          <p:nvPr/>
        </p:nvSpPr>
        <p:spPr bwMode="auto">
          <a:xfrm>
            <a:off x="21224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3" name="AutoShape 7"/>
          <p:cNvSpPr>
            <a:spLocks noChangeArrowheads="1"/>
          </p:cNvSpPr>
          <p:nvPr/>
        </p:nvSpPr>
        <p:spPr bwMode="auto">
          <a:xfrm>
            <a:off x="65420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4" name="AutoShape 8"/>
          <p:cNvSpPr>
            <a:spLocks noChangeArrowheads="1"/>
          </p:cNvSpPr>
          <p:nvPr/>
        </p:nvSpPr>
        <p:spPr bwMode="auto">
          <a:xfrm>
            <a:off x="43322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5" name="Text Box 9"/>
          <p:cNvSpPr txBox="1">
            <a:spLocks noChangeArrowheads="1"/>
          </p:cNvSpPr>
          <p:nvPr/>
        </p:nvSpPr>
        <p:spPr bwMode="auto">
          <a:xfrm>
            <a:off x="369888" y="2438400"/>
            <a:ext cx="1600200" cy="2031325"/>
          </a:xfrm>
          <a:prstGeom prst="rect">
            <a:avLst/>
          </a:prstGeom>
          <a:solidFill>
            <a:srgbClr val="FF0000"/>
          </a:solid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000" b="1" dirty="0">
                <a:solidFill>
                  <a:schemeClr val="bg1"/>
                </a:solidFill>
                <a:latin typeface="Calibri" pitchFamily="34" charset="0"/>
                <a:cs typeface="Arial" charset="0"/>
              </a:rPr>
              <a:t>Setting Events</a:t>
            </a:r>
          </a:p>
          <a:p>
            <a:pPr eaLnBrk="1" hangingPunct="1"/>
            <a:r>
              <a:rPr lang="en-US" sz="1600" b="1" dirty="0">
                <a:solidFill>
                  <a:schemeClr val="bg1"/>
                </a:solidFill>
                <a:latin typeface="Calibri" pitchFamily="34" charset="0"/>
                <a:cs typeface="Arial" charset="0"/>
              </a:rPr>
              <a:t>Must be </a:t>
            </a:r>
            <a:endParaRPr lang="en-US" sz="1600" b="1" dirty="0" smtClean="0">
              <a:solidFill>
                <a:schemeClr val="bg1"/>
              </a:solidFill>
              <a:latin typeface="Calibri" pitchFamily="34" charset="0"/>
              <a:cs typeface="Arial" charset="0"/>
            </a:endParaRPr>
          </a:p>
          <a:p>
            <a:pPr eaLnBrk="1" hangingPunct="1"/>
            <a:r>
              <a:rPr lang="en-US" sz="1600" b="1" dirty="0" smtClean="0">
                <a:solidFill>
                  <a:schemeClr val="bg1"/>
                </a:solidFill>
                <a:latin typeface="Calibri" pitchFamily="34" charset="0"/>
                <a:cs typeface="Arial" charset="0"/>
              </a:rPr>
              <a:t>periodic</a:t>
            </a:r>
            <a:r>
              <a:rPr lang="en-US" sz="1600" b="1" dirty="0">
                <a:solidFill>
                  <a:schemeClr val="bg1"/>
                </a:solidFill>
                <a:latin typeface="Calibri" pitchFamily="34" charset="0"/>
                <a:cs typeface="Arial" charset="0"/>
              </a:rPr>
              <a:t>,</a:t>
            </a:r>
          </a:p>
          <a:p>
            <a:pPr eaLnBrk="1" hangingPunct="1"/>
            <a:r>
              <a:rPr lang="en-US" sz="1600" b="1" dirty="0">
                <a:solidFill>
                  <a:schemeClr val="bg1"/>
                </a:solidFill>
                <a:latin typeface="Calibri" pitchFamily="34" charset="0"/>
                <a:cs typeface="Arial" charset="0"/>
              </a:rPr>
              <a:t>Not </a:t>
            </a:r>
            <a:r>
              <a:rPr lang="en-US" sz="1600" b="1" dirty="0" smtClean="0">
                <a:solidFill>
                  <a:schemeClr val="bg1"/>
                </a:solidFill>
                <a:latin typeface="Calibri" pitchFamily="34" charset="0"/>
                <a:cs typeface="Arial" charset="0"/>
              </a:rPr>
              <a:t>continuous</a:t>
            </a:r>
            <a:r>
              <a:rPr lang="en-US" sz="1600" b="1" dirty="0">
                <a:solidFill>
                  <a:schemeClr val="bg1"/>
                </a:solidFill>
                <a:latin typeface="Calibri" pitchFamily="34" charset="0"/>
                <a:cs typeface="Arial" charset="0"/>
              </a:rPr>
              <a:t>!</a:t>
            </a:r>
          </a:p>
          <a:p>
            <a:pPr eaLnBrk="1" hangingPunct="1"/>
            <a:endParaRPr lang="en-US" sz="1400" dirty="0" smtClean="0">
              <a:latin typeface="Calibri" pitchFamily="34" charset="0"/>
              <a:cs typeface="Arial" charset="0"/>
            </a:endParaRPr>
          </a:p>
          <a:p>
            <a:pPr eaLnBrk="1" hangingPunct="1"/>
            <a:r>
              <a:rPr lang="en-US" sz="2400" b="1" dirty="0">
                <a:solidFill>
                  <a:schemeClr val="bg1"/>
                </a:solidFill>
                <a:latin typeface="Calibri" pitchFamily="34" charset="0"/>
                <a:cs typeface="Arial" charset="0"/>
              </a:rPr>
              <a:t>S</a:t>
            </a:r>
            <a:r>
              <a:rPr lang="en-US" sz="2400" b="1" dirty="0" smtClean="0">
                <a:solidFill>
                  <a:schemeClr val="bg1"/>
                </a:solidFill>
                <a:latin typeface="Calibri" pitchFamily="34" charset="0"/>
                <a:cs typeface="Arial" charset="0"/>
              </a:rPr>
              <a:t>ixth</a:t>
            </a:r>
            <a:endParaRPr lang="en-US" sz="2400" b="1" dirty="0">
              <a:solidFill>
                <a:schemeClr val="bg1"/>
              </a:solidFill>
              <a:latin typeface="Calibri" pitchFamily="34" charset="0"/>
              <a:cs typeface="Arial" charset="0"/>
            </a:endParaRPr>
          </a:p>
        </p:txBody>
      </p:sp>
      <p:sp>
        <p:nvSpPr>
          <p:cNvPr id="52236" name="Text Box 10"/>
          <p:cNvSpPr txBox="1">
            <a:spLocks noChangeArrowheads="1"/>
          </p:cNvSpPr>
          <p:nvPr/>
        </p:nvSpPr>
        <p:spPr bwMode="auto">
          <a:xfrm>
            <a:off x="2708633" y="2438400"/>
            <a:ext cx="1521699" cy="1015663"/>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Triggering</a:t>
            </a:r>
          </a:p>
          <a:p>
            <a:pPr algn="ctr" eaLnBrk="1" hangingPunct="1"/>
            <a:r>
              <a:rPr lang="en-US" sz="2000" b="1" dirty="0" smtClean="0">
                <a:latin typeface="Calibri" pitchFamily="34" charset="0"/>
                <a:cs typeface="Arial" charset="0"/>
              </a:rPr>
              <a:t>Antecedents</a:t>
            </a:r>
          </a:p>
          <a:p>
            <a:pPr algn="ctr" eaLnBrk="1" hangingPunct="1"/>
            <a:endParaRPr lang="en-US" sz="2000" b="1" dirty="0">
              <a:solidFill>
                <a:schemeClr val="bg1"/>
              </a:solidFill>
              <a:latin typeface="Calibri" pitchFamily="34" charset="0"/>
              <a:cs typeface="Arial" charset="0"/>
            </a:endParaRPr>
          </a:p>
        </p:txBody>
      </p:sp>
      <p:sp>
        <p:nvSpPr>
          <p:cNvPr id="52237" name="Text Box 11"/>
          <p:cNvSpPr txBox="1">
            <a:spLocks noChangeArrowheads="1"/>
          </p:cNvSpPr>
          <p:nvPr/>
        </p:nvSpPr>
        <p:spPr bwMode="auto">
          <a:xfrm>
            <a:off x="7121021" y="2411413"/>
            <a:ext cx="1548822" cy="646331"/>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b="1" dirty="0">
                <a:latin typeface="Calibri" pitchFamily="34" charset="0"/>
                <a:cs typeface="Arial" charset="0"/>
              </a:rPr>
              <a:t>Maintaining</a:t>
            </a:r>
          </a:p>
          <a:p>
            <a:pPr algn="ctr" eaLnBrk="1" hangingPunct="1"/>
            <a:r>
              <a:rPr lang="en-US" b="1" dirty="0">
                <a:latin typeface="Calibri" pitchFamily="34" charset="0"/>
                <a:cs typeface="Arial" charset="0"/>
              </a:rPr>
              <a:t>Consequences</a:t>
            </a:r>
          </a:p>
        </p:txBody>
      </p:sp>
      <p:sp>
        <p:nvSpPr>
          <p:cNvPr id="52238" name="Text Box 12"/>
          <p:cNvSpPr txBox="1">
            <a:spLocks noChangeArrowheads="1"/>
          </p:cNvSpPr>
          <p:nvPr/>
        </p:nvSpPr>
        <p:spPr bwMode="auto">
          <a:xfrm>
            <a:off x="5176838" y="2411413"/>
            <a:ext cx="1028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b="1">
                <a:latin typeface="Calibri" pitchFamily="34" charset="0"/>
                <a:cs typeface="Arial" charset="0"/>
              </a:rPr>
              <a:t>Problem</a:t>
            </a:r>
          </a:p>
          <a:p>
            <a:pPr algn="ctr" eaLnBrk="1" hangingPunct="1"/>
            <a:r>
              <a:rPr lang="en-US" b="1">
                <a:latin typeface="Calibri" pitchFamily="34" charset="0"/>
                <a:cs typeface="Arial" charset="0"/>
              </a:rPr>
              <a:t>Behavior</a:t>
            </a:r>
          </a:p>
        </p:txBody>
      </p:sp>
      <p:sp>
        <p:nvSpPr>
          <p:cNvPr id="52239" name="Rectangle 13"/>
          <p:cNvSpPr>
            <a:spLocks noChangeArrowheads="1"/>
          </p:cNvSpPr>
          <p:nvPr/>
        </p:nvSpPr>
        <p:spPr bwMode="auto">
          <a:xfrm>
            <a:off x="48656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0" name="Text Box 14"/>
          <p:cNvSpPr txBox="1">
            <a:spLocks noChangeArrowheads="1"/>
          </p:cNvSpPr>
          <p:nvPr/>
        </p:nvSpPr>
        <p:spPr bwMode="auto">
          <a:xfrm>
            <a:off x="5005682" y="304800"/>
            <a:ext cx="1371016" cy="707886"/>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Desired</a:t>
            </a:r>
          </a:p>
          <a:p>
            <a:pPr algn="ctr" eaLnBrk="1" hangingPunct="1"/>
            <a:r>
              <a:rPr lang="en-US" sz="2000" b="1" dirty="0">
                <a:latin typeface="Calibri" pitchFamily="34" charset="0"/>
                <a:cs typeface="Arial" charset="0"/>
              </a:rPr>
              <a:t>Alternative</a:t>
            </a:r>
          </a:p>
        </p:txBody>
      </p:sp>
      <p:sp>
        <p:nvSpPr>
          <p:cNvPr id="52241" name="Rectangle 15"/>
          <p:cNvSpPr>
            <a:spLocks noChangeArrowheads="1"/>
          </p:cNvSpPr>
          <p:nvPr/>
        </p:nvSpPr>
        <p:spPr bwMode="auto">
          <a:xfrm>
            <a:off x="70754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2" name="Text Box 16"/>
          <p:cNvSpPr txBox="1">
            <a:spLocks noChangeArrowheads="1"/>
          </p:cNvSpPr>
          <p:nvPr/>
        </p:nvSpPr>
        <p:spPr bwMode="auto">
          <a:xfrm>
            <a:off x="7096120" y="304800"/>
            <a:ext cx="16097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Typical</a:t>
            </a:r>
          </a:p>
          <a:p>
            <a:pPr algn="ctr" eaLnBrk="1" hangingPunct="1"/>
            <a:r>
              <a:rPr lang="en-US" sz="2000" b="1" dirty="0">
                <a:latin typeface="Calibri" pitchFamily="34" charset="0"/>
                <a:cs typeface="Arial" charset="0"/>
              </a:rPr>
              <a:t>Consequence</a:t>
            </a:r>
          </a:p>
        </p:txBody>
      </p:sp>
      <p:sp>
        <p:nvSpPr>
          <p:cNvPr id="52243" name="AutoShape 17"/>
          <p:cNvSpPr>
            <a:spLocks noChangeArrowheads="1"/>
          </p:cNvSpPr>
          <p:nvPr/>
        </p:nvSpPr>
        <p:spPr bwMode="auto">
          <a:xfrm>
            <a:off x="6542088" y="9906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4" name="AutoShape 18"/>
          <p:cNvSpPr>
            <a:spLocks noChangeArrowheads="1"/>
          </p:cNvSpPr>
          <p:nvPr/>
        </p:nvSpPr>
        <p:spPr bwMode="auto">
          <a:xfrm rot="2251036">
            <a:off x="3875088" y="48768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5" name="AutoShape 19"/>
          <p:cNvSpPr>
            <a:spLocks noChangeArrowheads="1"/>
          </p:cNvSpPr>
          <p:nvPr/>
        </p:nvSpPr>
        <p:spPr bwMode="auto">
          <a:xfrm rot="-2027260">
            <a:off x="6618288" y="49530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6" name="AutoShape 20"/>
          <p:cNvSpPr>
            <a:spLocks noChangeArrowheads="1"/>
          </p:cNvSpPr>
          <p:nvPr/>
        </p:nvSpPr>
        <p:spPr bwMode="auto">
          <a:xfrm rot="-2027260">
            <a:off x="3798888" y="16764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7" name="Text Box 21"/>
          <p:cNvSpPr txBox="1">
            <a:spLocks noChangeArrowheads="1"/>
          </p:cNvSpPr>
          <p:nvPr/>
        </p:nvSpPr>
        <p:spPr bwMode="auto">
          <a:xfrm>
            <a:off x="369888" y="566738"/>
            <a:ext cx="45415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Trebuchet MS" pitchFamily="34" charset="0"/>
                <a:cs typeface="Arial" charset="0"/>
              </a:rPr>
              <a:t>Summary Statement</a:t>
            </a:r>
          </a:p>
          <a:p>
            <a:pPr eaLnBrk="1" hangingPunct="1"/>
            <a:r>
              <a:rPr lang="en-US" sz="2400" b="1" dirty="0">
                <a:latin typeface="Trebuchet MS" pitchFamily="34" charset="0"/>
                <a:cs typeface="Arial" charset="0"/>
              </a:rPr>
              <a:t>Order of  Team Discussion </a:t>
            </a:r>
          </a:p>
        </p:txBody>
      </p:sp>
      <p:sp>
        <p:nvSpPr>
          <p:cNvPr id="52248" name="Rectangle 25"/>
          <p:cNvSpPr>
            <a:spLocks noChangeArrowheads="1"/>
          </p:cNvSpPr>
          <p:nvPr/>
        </p:nvSpPr>
        <p:spPr bwMode="auto">
          <a:xfrm>
            <a:off x="4865688" y="4648200"/>
            <a:ext cx="1600200" cy="1981200"/>
          </a:xfrm>
          <a:prstGeom prst="rect">
            <a:avLst/>
          </a:prstGeom>
          <a:noFill/>
          <a:ln w="9525">
            <a:solidFill>
              <a:schemeClr val="tx1"/>
            </a:solidFill>
            <a:miter lim="800000"/>
            <a:headEnd/>
            <a:tailEnd/>
          </a:ln>
        </p:spPr>
        <p:txBody>
          <a:bodyPr wrap="none" anchor="ctr"/>
          <a:lstStyle/>
          <a:p>
            <a:pPr eaLnBrk="1" hangingPunct="1"/>
            <a:r>
              <a:rPr lang="en-US" sz="2400" b="1" dirty="0">
                <a:solidFill>
                  <a:schemeClr val="bg1"/>
                </a:solidFill>
                <a:latin typeface="Calibri" pitchFamily="34" charset="0"/>
                <a:cs typeface="Arial" charset="0"/>
              </a:rPr>
              <a:t>seventh</a:t>
            </a:r>
          </a:p>
        </p:txBody>
      </p:sp>
      <p:sp>
        <p:nvSpPr>
          <p:cNvPr id="52249" name="Text Box 26"/>
          <p:cNvSpPr txBox="1">
            <a:spLocks noChangeArrowheads="1"/>
          </p:cNvSpPr>
          <p:nvPr/>
        </p:nvSpPr>
        <p:spPr bwMode="auto">
          <a:xfrm>
            <a:off x="5001711" y="4697413"/>
            <a:ext cx="1371016" cy="70788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solidFill>
                  <a:schemeClr val="bg1"/>
                </a:solidFill>
                <a:latin typeface="Calibri" pitchFamily="34" charset="0"/>
                <a:cs typeface="Arial" charset="0"/>
              </a:rPr>
              <a:t>Acceptable</a:t>
            </a:r>
          </a:p>
          <a:p>
            <a:pPr algn="ctr" eaLnBrk="1" hangingPunct="1"/>
            <a:r>
              <a:rPr lang="en-US" sz="2000" b="1" dirty="0">
                <a:solidFill>
                  <a:schemeClr val="bg1"/>
                </a:solidFill>
                <a:latin typeface="Calibri" pitchFamily="34" charset="0"/>
                <a:cs typeface="Arial" charset="0"/>
              </a:rPr>
              <a:t>Alternative</a:t>
            </a:r>
          </a:p>
        </p:txBody>
      </p:sp>
      <p:sp>
        <p:nvSpPr>
          <p:cNvPr id="52250" name="TextBox 26"/>
          <p:cNvSpPr txBox="1">
            <a:spLocks noChangeArrowheads="1"/>
          </p:cNvSpPr>
          <p:nvPr/>
        </p:nvSpPr>
        <p:spPr bwMode="auto">
          <a:xfrm>
            <a:off x="5278438" y="1196975"/>
            <a:ext cx="10856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Calibri" pitchFamily="34" charset="0"/>
                <a:cs typeface="Arial" charset="0"/>
              </a:rPr>
              <a:t>second</a:t>
            </a:r>
          </a:p>
        </p:txBody>
      </p:sp>
      <p:sp>
        <p:nvSpPr>
          <p:cNvPr id="52251" name="TextBox 27"/>
          <p:cNvSpPr txBox="1">
            <a:spLocks noChangeArrowheads="1"/>
          </p:cNvSpPr>
          <p:nvPr/>
        </p:nvSpPr>
        <p:spPr bwMode="auto">
          <a:xfrm>
            <a:off x="7304088" y="1219200"/>
            <a:ext cx="8028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Calibri" pitchFamily="34" charset="0"/>
                <a:cs typeface="Arial" charset="0"/>
              </a:rPr>
              <a:t>third</a:t>
            </a:r>
          </a:p>
        </p:txBody>
      </p:sp>
      <p:sp>
        <p:nvSpPr>
          <p:cNvPr id="52252" name="TextBox 28"/>
          <p:cNvSpPr txBox="1">
            <a:spLocks noChangeArrowheads="1"/>
          </p:cNvSpPr>
          <p:nvPr/>
        </p:nvSpPr>
        <p:spPr bwMode="auto">
          <a:xfrm>
            <a:off x="2708633" y="3429000"/>
            <a:ext cx="1521699" cy="830997"/>
          </a:xfrm>
          <a:prstGeom prst="rect">
            <a:avLst/>
          </a:prstGeom>
          <a:no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Calibri" pitchFamily="34" charset="0"/>
                <a:cs typeface="Arial" charset="0"/>
              </a:rPr>
              <a:t>f</a:t>
            </a:r>
            <a:r>
              <a:rPr lang="en-US" sz="2400" b="1" dirty="0" smtClean="0">
                <a:latin typeface="Calibri" pitchFamily="34" charset="0"/>
                <a:cs typeface="Arial" charset="0"/>
              </a:rPr>
              <a:t>ourth</a:t>
            </a:r>
            <a:endParaRPr lang="en-US" sz="2400" b="1" dirty="0">
              <a:latin typeface="Calibri" pitchFamily="34" charset="0"/>
              <a:cs typeface="Arial" charset="0"/>
            </a:endParaRPr>
          </a:p>
          <a:p>
            <a:pPr eaLnBrk="1" hangingPunct="1"/>
            <a:endParaRPr lang="en-US" sz="2400" b="1" dirty="0">
              <a:solidFill>
                <a:schemeClr val="bg1"/>
              </a:solidFill>
              <a:latin typeface="Calibri" pitchFamily="34" charset="0"/>
              <a:cs typeface="Arial" charset="0"/>
            </a:endParaRPr>
          </a:p>
        </p:txBody>
      </p:sp>
      <p:sp>
        <p:nvSpPr>
          <p:cNvPr id="52253" name="AutoShape 6"/>
          <p:cNvSpPr>
            <a:spLocks noChangeArrowheads="1"/>
          </p:cNvSpPr>
          <p:nvPr/>
        </p:nvSpPr>
        <p:spPr bwMode="auto">
          <a:xfrm rot="-5400000">
            <a:off x="2084388" y="17145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vert="eaVert" wrap="none" anchor="ctr"/>
          <a:lstStyle/>
          <a:p>
            <a:pPr eaLnBrk="1" hangingPunct="1"/>
            <a:endParaRPr lang="en-US">
              <a:latin typeface="Calibri" pitchFamily="34" charset="0"/>
              <a:cs typeface="Arial" charset="0"/>
            </a:endParaRPr>
          </a:p>
        </p:txBody>
      </p:sp>
    </p:spTree>
    <p:extLst>
      <p:ext uri="{BB962C8B-B14F-4D97-AF65-F5344CB8AC3E}">
        <p14:creationId xmlns:p14="http://schemas.microsoft.com/office/powerpoint/2010/main" val="79564006"/>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Setting Events</a:t>
            </a:r>
            <a:endParaRPr lang="en-US" dirty="0"/>
          </a:p>
        </p:txBody>
      </p:sp>
      <p:sp>
        <p:nvSpPr>
          <p:cNvPr id="3" name="Content Placeholder 2"/>
          <p:cNvSpPr>
            <a:spLocks noGrp="1"/>
          </p:cNvSpPr>
          <p:nvPr>
            <p:ph idx="1"/>
          </p:nvPr>
        </p:nvSpPr>
        <p:spPr/>
        <p:txBody>
          <a:bodyPr>
            <a:normAutofit/>
          </a:bodyPr>
          <a:lstStyle/>
          <a:p>
            <a:r>
              <a:rPr lang="en-US" sz="3200" dirty="0" smtClean="0"/>
              <a:t>Not something that happens all the time</a:t>
            </a:r>
          </a:p>
          <a:p>
            <a:r>
              <a:rPr lang="en-US" sz="3200" dirty="0" smtClean="0"/>
              <a:t>Special events that may ADD TO the likelihood a behavior will occur</a:t>
            </a:r>
            <a:endParaRPr lang="en-US" sz="3200" dirty="0"/>
          </a:p>
        </p:txBody>
      </p:sp>
    </p:spTree>
    <p:extLst>
      <p:ext uri="{BB962C8B-B14F-4D97-AF65-F5344CB8AC3E}">
        <p14:creationId xmlns:p14="http://schemas.microsoft.com/office/powerpoint/2010/main" val="106856911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6"/>
          <p:cNvSpPr>
            <a:spLocks noChangeArrowheads="1"/>
          </p:cNvSpPr>
          <p:nvPr/>
        </p:nvSpPr>
        <p:spPr bwMode="auto">
          <a:xfrm>
            <a:off x="8729663" y="3124200"/>
            <a:ext cx="304800" cy="381000"/>
          </a:xfrm>
          <a:prstGeom prst="rightArrow">
            <a:avLst>
              <a:gd name="adj1" fmla="val 50000"/>
              <a:gd name="adj2" fmla="val 25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15362" name="Footer Placeholder 1"/>
          <p:cNvSpPr txBox="1">
            <a:spLocks noGrp="1"/>
          </p:cNvSpPr>
          <p:nvPr/>
        </p:nvSpPr>
        <p:spPr>
          <a:xfrm>
            <a:off x="369888" y="6280150"/>
            <a:ext cx="2133600" cy="365125"/>
          </a:xfrm>
          <a:prstGeom prst="rect">
            <a:avLst/>
          </a:prstGeom>
          <a:noFill/>
        </p:spPr>
        <p:txBody>
          <a:bodyPr anchor="ctr"/>
          <a:lstStyle/>
          <a:p>
            <a:pPr eaLnBrk="1" fontAlgn="auto" hangingPunct="1">
              <a:spcBef>
                <a:spcPts val="0"/>
              </a:spcBef>
              <a:spcAft>
                <a:spcPts val="0"/>
              </a:spcAft>
              <a:defRPr/>
            </a:pPr>
            <a:r>
              <a:rPr lang="en-US" sz="1200">
                <a:solidFill>
                  <a:schemeClr val="tx1">
                    <a:tint val="75000"/>
                  </a:schemeClr>
                </a:solidFill>
                <a:latin typeface="+mn-lt"/>
              </a:rPr>
              <a:t>Advanced Behavior Management</a:t>
            </a:r>
          </a:p>
        </p:txBody>
      </p:sp>
      <p:sp>
        <p:nvSpPr>
          <p:cNvPr id="52228" name="Rectangle 2"/>
          <p:cNvSpPr>
            <a:spLocks noChangeArrowheads="1"/>
          </p:cNvSpPr>
          <p:nvPr/>
        </p:nvSpPr>
        <p:spPr bwMode="auto">
          <a:xfrm>
            <a:off x="369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29" name="Rectangle 3"/>
          <p:cNvSpPr>
            <a:spLocks noChangeArrowheads="1"/>
          </p:cNvSpPr>
          <p:nvPr/>
        </p:nvSpPr>
        <p:spPr bwMode="auto">
          <a:xfrm>
            <a:off x="2655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30" name="Rectangle 4"/>
          <p:cNvSpPr>
            <a:spLocks noChangeArrowheads="1"/>
          </p:cNvSpPr>
          <p:nvPr/>
        </p:nvSpPr>
        <p:spPr bwMode="auto">
          <a:xfrm>
            <a:off x="4865688" y="2362200"/>
            <a:ext cx="1600200" cy="2133600"/>
          </a:xfrm>
          <a:prstGeom prst="rect">
            <a:avLst/>
          </a:prstGeom>
          <a:noFill/>
          <a:ln w="9525">
            <a:solidFill>
              <a:schemeClr val="tx1"/>
            </a:solidFill>
            <a:miter lim="800000"/>
            <a:headEnd/>
            <a:tailEnd/>
          </a:ln>
        </p:spPr>
        <p:txBody>
          <a:bodyPr wrap="none" anchor="ctr"/>
          <a:lstStyle/>
          <a:p>
            <a:pPr eaLnBrk="1" hangingPunct="1"/>
            <a:r>
              <a:rPr lang="en-US" sz="2400" b="1">
                <a:latin typeface="Calibri" pitchFamily="34" charset="0"/>
                <a:cs typeface="Arial" charset="0"/>
              </a:rPr>
              <a:t>first</a:t>
            </a:r>
          </a:p>
        </p:txBody>
      </p:sp>
      <p:sp>
        <p:nvSpPr>
          <p:cNvPr id="52231" name="Rectangle 5"/>
          <p:cNvSpPr>
            <a:spLocks noChangeArrowheads="1"/>
          </p:cNvSpPr>
          <p:nvPr/>
        </p:nvSpPr>
        <p:spPr bwMode="auto">
          <a:xfrm>
            <a:off x="7075488" y="2362200"/>
            <a:ext cx="1600200" cy="2133600"/>
          </a:xfrm>
          <a:prstGeom prst="rect">
            <a:avLst/>
          </a:prstGeom>
          <a:noFill/>
          <a:ln w="9525">
            <a:solidFill>
              <a:schemeClr val="tx1"/>
            </a:solidFill>
            <a:miter lim="800000"/>
            <a:headEnd/>
            <a:tailEnd/>
          </a:ln>
        </p:spPr>
        <p:txBody>
          <a:bodyPr wrap="none" anchor="ctr"/>
          <a:lstStyle/>
          <a:p>
            <a:pPr eaLnBrk="1" hangingPunct="1"/>
            <a:r>
              <a:rPr lang="en-US" dirty="0">
                <a:latin typeface="Calibri" pitchFamily="34" charset="0"/>
                <a:cs typeface="Arial" charset="0"/>
              </a:rPr>
              <a:t> </a:t>
            </a:r>
            <a:r>
              <a:rPr lang="en-US" sz="2400" b="1" dirty="0">
                <a:latin typeface="Calibri" pitchFamily="34" charset="0"/>
                <a:cs typeface="Arial" charset="0"/>
              </a:rPr>
              <a:t>fifth</a:t>
            </a:r>
          </a:p>
        </p:txBody>
      </p:sp>
      <p:sp>
        <p:nvSpPr>
          <p:cNvPr id="52232" name="AutoShape 6"/>
          <p:cNvSpPr>
            <a:spLocks noChangeArrowheads="1"/>
          </p:cNvSpPr>
          <p:nvPr/>
        </p:nvSpPr>
        <p:spPr bwMode="auto">
          <a:xfrm>
            <a:off x="21224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3" name="AutoShape 7"/>
          <p:cNvSpPr>
            <a:spLocks noChangeArrowheads="1"/>
          </p:cNvSpPr>
          <p:nvPr/>
        </p:nvSpPr>
        <p:spPr bwMode="auto">
          <a:xfrm>
            <a:off x="65420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4" name="AutoShape 8"/>
          <p:cNvSpPr>
            <a:spLocks noChangeArrowheads="1"/>
          </p:cNvSpPr>
          <p:nvPr/>
        </p:nvSpPr>
        <p:spPr bwMode="auto">
          <a:xfrm>
            <a:off x="43322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5" name="Text Box 9"/>
          <p:cNvSpPr txBox="1">
            <a:spLocks noChangeArrowheads="1"/>
          </p:cNvSpPr>
          <p:nvPr/>
        </p:nvSpPr>
        <p:spPr bwMode="auto">
          <a:xfrm>
            <a:off x="369888" y="2438400"/>
            <a:ext cx="220328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000" b="1" dirty="0">
                <a:latin typeface="Calibri" pitchFamily="34" charset="0"/>
                <a:cs typeface="Arial" charset="0"/>
              </a:rPr>
              <a:t>Setting Events</a:t>
            </a:r>
          </a:p>
          <a:p>
            <a:pPr eaLnBrk="1" hangingPunct="1"/>
            <a:r>
              <a:rPr lang="en-US" b="1" dirty="0">
                <a:latin typeface="Calibri" pitchFamily="34" charset="0"/>
                <a:cs typeface="Arial" charset="0"/>
              </a:rPr>
              <a:t>Must be </a:t>
            </a:r>
            <a:endParaRPr lang="en-US" b="1" dirty="0" smtClean="0">
              <a:latin typeface="Calibri" pitchFamily="34" charset="0"/>
              <a:cs typeface="Arial" charset="0"/>
            </a:endParaRPr>
          </a:p>
          <a:p>
            <a:pPr eaLnBrk="1" hangingPunct="1"/>
            <a:r>
              <a:rPr lang="en-US" b="1" dirty="0" smtClean="0">
                <a:latin typeface="Calibri" pitchFamily="34" charset="0"/>
                <a:cs typeface="Arial" charset="0"/>
              </a:rPr>
              <a:t>periodic</a:t>
            </a:r>
            <a:r>
              <a:rPr lang="en-US" b="1" dirty="0">
                <a:latin typeface="Calibri" pitchFamily="34" charset="0"/>
                <a:cs typeface="Arial" charset="0"/>
              </a:rPr>
              <a:t>,</a:t>
            </a:r>
          </a:p>
          <a:p>
            <a:pPr eaLnBrk="1" hangingPunct="1"/>
            <a:r>
              <a:rPr lang="en-US" b="1" dirty="0">
                <a:latin typeface="Calibri" pitchFamily="34" charset="0"/>
                <a:cs typeface="Arial" charset="0"/>
              </a:rPr>
              <a:t>Not </a:t>
            </a:r>
            <a:r>
              <a:rPr lang="en-US" b="1" dirty="0" smtClean="0">
                <a:latin typeface="Calibri" pitchFamily="34" charset="0"/>
                <a:cs typeface="Arial" charset="0"/>
              </a:rPr>
              <a:t>continuous</a:t>
            </a:r>
            <a:r>
              <a:rPr lang="en-US" b="1" dirty="0">
                <a:latin typeface="Calibri" pitchFamily="34" charset="0"/>
                <a:cs typeface="Arial" charset="0"/>
              </a:rPr>
              <a:t>!</a:t>
            </a:r>
          </a:p>
          <a:p>
            <a:pPr eaLnBrk="1" hangingPunct="1"/>
            <a:endParaRPr lang="en-US" sz="1400" dirty="0" smtClean="0">
              <a:latin typeface="Calibri" pitchFamily="34" charset="0"/>
              <a:cs typeface="Arial" charset="0"/>
            </a:endParaRPr>
          </a:p>
          <a:p>
            <a:pPr eaLnBrk="1" hangingPunct="1"/>
            <a:r>
              <a:rPr lang="en-US" sz="2400" b="1" dirty="0" smtClean="0">
                <a:latin typeface="Calibri" pitchFamily="34" charset="0"/>
                <a:cs typeface="Arial" charset="0"/>
              </a:rPr>
              <a:t>sixth</a:t>
            </a:r>
            <a:endParaRPr lang="en-US" sz="2400" b="1" dirty="0">
              <a:latin typeface="Calibri" pitchFamily="34" charset="0"/>
              <a:cs typeface="Arial" charset="0"/>
            </a:endParaRPr>
          </a:p>
        </p:txBody>
      </p:sp>
      <p:sp>
        <p:nvSpPr>
          <p:cNvPr id="52236" name="Text Box 10"/>
          <p:cNvSpPr txBox="1">
            <a:spLocks noChangeArrowheads="1"/>
          </p:cNvSpPr>
          <p:nvPr/>
        </p:nvSpPr>
        <p:spPr bwMode="auto">
          <a:xfrm>
            <a:off x="2708633" y="2438400"/>
            <a:ext cx="1521699" cy="1015663"/>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Triggering</a:t>
            </a:r>
          </a:p>
          <a:p>
            <a:pPr algn="ctr" eaLnBrk="1" hangingPunct="1"/>
            <a:r>
              <a:rPr lang="en-US" sz="2000" b="1" dirty="0" smtClean="0">
                <a:latin typeface="Calibri" pitchFamily="34" charset="0"/>
                <a:cs typeface="Arial" charset="0"/>
              </a:rPr>
              <a:t>Antecedents</a:t>
            </a:r>
          </a:p>
          <a:p>
            <a:pPr algn="ctr" eaLnBrk="1" hangingPunct="1"/>
            <a:endParaRPr lang="en-US" sz="2000" b="1" dirty="0">
              <a:solidFill>
                <a:schemeClr val="bg1"/>
              </a:solidFill>
              <a:latin typeface="Calibri" pitchFamily="34" charset="0"/>
              <a:cs typeface="Arial" charset="0"/>
            </a:endParaRPr>
          </a:p>
        </p:txBody>
      </p:sp>
      <p:sp>
        <p:nvSpPr>
          <p:cNvPr id="52237" name="Text Box 11"/>
          <p:cNvSpPr txBox="1">
            <a:spLocks noChangeArrowheads="1"/>
          </p:cNvSpPr>
          <p:nvPr/>
        </p:nvSpPr>
        <p:spPr bwMode="auto">
          <a:xfrm>
            <a:off x="7121021" y="2411413"/>
            <a:ext cx="1548822" cy="646331"/>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b="1" dirty="0">
                <a:latin typeface="Calibri" pitchFamily="34" charset="0"/>
                <a:cs typeface="Arial" charset="0"/>
              </a:rPr>
              <a:t>Maintaining</a:t>
            </a:r>
          </a:p>
          <a:p>
            <a:pPr algn="ctr" eaLnBrk="1" hangingPunct="1"/>
            <a:r>
              <a:rPr lang="en-US" b="1" dirty="0">
                <a:latin typeface="Calibri" pitchFamily="34" charset="0"/>
                <a:cs typeface="Arial" charset="0"/>
              </a:rPr>
              <a:t>Consequences</a:t>
            </a:r>
          </a:p>
        </p:txBody>
      </p:sp>
      <p:sp>
        <p:nvSpPr>
          <p:cNvPr id="52238" name="Text Box 12"/>
          <p:cNvSpPr txBox="1">
            <a:spLocks noChangeArrowheads="1"/>
          </p:cNvSpPr>
          <p:nvPr/>
        </p:nvSpPr>
        <p:spPr bwMode="auto">
          <a:xfrm>
            <a:off x="5176838" y="2411413"/>
            <a:ext cx="1028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b="1">
                <a:latin typeface="Calibri" pitchFamily="34" charset="0"/>
                <a:cs typeface="Arial" charset="0"/>
              </a:rPr>
              <a:t>Problem</a:t>
            </a:r>
          </a:p>
          <a:p>
            <a:pPr algn="ctr" eaLnBrk="1" hangingPunct="1"/>
            <a:r>
              <a:rPr lang="en-US" b="1">
                <a:latin typeface="Calibri" pitchFamily="34" charset="0"/>
                <a:cs typeface="Arial" charset="0"/>
              </a:rPr>
              <a:t>Behavior</a:t>
            </a:r>
          </a:p>
        </p:txBody>
      </p:sp>
      <p:sp>
        <p:nvSpPr>
          <p:cNvPr id="52239" name="Rectangle 13"/>
          <p:cNvSpPr>
            <a:spLocks noChangeArrowheads="1"/>
          </p:cNvSpPr>
          <p:nvPr/>
        </p:nvSpPr>
        <p:spPr bwMode="auto">
          <a:xfrm>
            <a:off x="48656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0" name="Text Box 14"/>
          <p:cNvSpPr txBox="1">
            <a:spLocks noChangeArrowheads="1"/>
          </p:cNvSpPr>
          <p:nvPr/>
        </p:nvSpPr>
        <p:spPr bwMode="auto">
          <a:xfrm>
            <a:off x="5005682" y="304800"/>
            <a:ext cx="1371016" cy="707886"/>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Desired</a:t>
            </a:r>
          </a:p>
          <a:p>
            <a:pPr algn="ctr" eaLnBrk="1" hangingPunct="1"/>
            <a:r>
              <a:rPr lang="en-US" sz="2000" b="1" dirty="0">
                <a:latin typeface="Calibri" pitchFamily="34" charset="0"/>
                <a:cs typeface="Arial" charset="0"/>
              </a:rPr>
              <a:t>Alternative</a:t>
            </a:r>
          </a:p>
        </p:txBody>
      </p:sp>
      <p:sp>
        <p:nvSpPr>
          <p:cNvPr id="52241" name="Rectangle 15"/>
          <p:cNvSpPr>
            <a:spLocks noChangeArrowheads="1"/>
          </p:cNvSpPr>
          <p:nvPr/>
        </p:nvSpPr>
        <p:spPr bwMode="auto">
          <a:xfrm>
            <a:off x="70754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2" name="Text Box 16"/>
          <p:cNvSpPr txBox="1">
            <a:spLocks noChangeArrowheads="1"/>
          </p:cNvSpPr>
          <p:nvPr/>
        </p:nvSpPr>
        <p:spPr bwMode="auto">
          <a:xfrm>
            <a:off x="7096120" y="304800"/>
            <a:ext cx="16097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Typical</a:t>
            </a:r>
          </a:p>
          <a:p>
            <a:pPr algn="ctr" eaLnBrk="1" hangingPunct="1"/>
            <a:r>
              <a:rPr lang="en-US" sz="2000" b="1" dirty="0">
                <a:latin typeface="Calibri" pitchFamily="34" charset="0"/>
                <a:cs typeface="Arial" charset="0"/>
              </a:rPr>
              <a:t>Consequence</a:t>
            </a:r>
          </a:p>
        </p:txBody>
      </p:sp>
      <p:sp>
        <p:nvSpPr>
          <p:cNvPr id="52243" name="AutoShape 17"/>
          <p:cNvSpPr>
            <a:spLocks noChangeArrowheads="1"/>
          </p:cNvSpPr>
          <p:nvPr/>
        </p:nvSpPr>
        <p:spPr bwMode="auto">
          <a:xfrm>
            <a:off x="6542088" y="9906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4" name="AutoShape 18"/>
          <p:cNvSpPr>
            <a:spLocks noChangeArrowheads="1"/>
          </p:cNvSpPr>
          <p:nvPr/>
        </p:nvSpPr>
        <p:spPr bwMode="auto">
          <a:xfrm rot="2251036">
            <a:off x="3875088" y="48768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5" name="AutoShape 19"/>
          <p:cNvSpPr>
            <a:spLocks noChangeArrowheads="1"/>
          </p:cNvSpPr>
          <p:nvPr/>
        </p:nvSpPr>
        <p:spPr bwMode="auto">
          <a:xfrm rot="-2027260">
            <a:off x="6618288" y="49530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6" name="AutoShape 20"/>
          <p:cNvSpPr>
            <a:spLocks noChangeArrowheads="1"/>
          </p:cNvSpPr>
          <p:nvPr/>
        </p:nvSpPr>
        <p:spPr bwMode="auto">
          <a:xfrm rot="-2027260">
            <a:off x="3798888" y="16764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7" name="Text Box 21"/>
          <p:cNvSpPr txBox="1">
            <a:spLocks noChangeArrowheads="1"/>
          </p:cNvSpPr>
          <p:nvPr/>
        </p:nvSpPr>
        <p:spPr bwMode="auto">
          <a:xfrm>
            <a:off x="369888" y="566738"/>
            <a:ext cx="45415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Trebuchet MS" pitchFamily="34" charset="0"/>
                <a:cs typeface="Arial" charset="0"/>
              </a:rPr>
              <a:t>Summary Statement</a:t>
            </a:r>
          </a:p>
          <a:p>
            <a:pPr eaLnBrk="1" hangingPunct="1"/>
            <a:r>
              <a:rPr lang="en-US" sz="2400" b="1" dirty="0">
                <a:latin typeface="Trebuchet MS" pitchFamily="34" charset="0"/>
                <a:cs typeface="Arial" charset="0"/>
              </a:rPr>
              <a:t>Order of  Team Discussion </a:t>
            </a:r>
          </a:p>
        </p:txBody>
      </p:sp>
      <p:sp>
        <p:nvSpPr>
          <p:cNvPr id="52248" name="Rectangle 25"/>
          <p:cNvSpPr>
            <a:spLocks noChangeArrowheads="1"/>
          </p:cNvSpPr>
          <p:nvPr/>
        </p:nvSpPr>
        <p:spPr bwMode="auto">
          <a:xfrm>
            <a:off x="4865688" y="4648200"/>
            <a:ext cx="1600200" cy="1981200"/>
          </a:xfrm>
          <a:prstGeom prst="rect">
            <a:avLst/>
          </a:prstGeom>
          <a:solidFill>
            <a:srgbClr val="FF0000"/>
          </a:solidFill>
          <a:ln w="9525">
            <a:solidFill>
              <a:schemeClr val="tx1"/>
            </a:solidFill>
            <a:miter lim="800000"/>
            <a:headEnd/>
            <a:tailEnd/>
          </a:ln>
        </p:spPr>
        <p:txBody>
          <a:bodyPr wrap="none" anchor="ctr"/>
          <a:lstStyle/>
          <a:p>
            <a:pPr eaLnBrk="1" hangingPunct="1"/>
            <a:r>
              <a:rPr lang="en-US" sz="2400" b="1" dirty="0">
                <a:solidFill>
                  <a:schemeClr val="bg1"/>
                </a:solidFill>
                <a:latin typeface="Calibri" pitchFamily="34" charset="0"/>
                <a:cs typeface="Arial" charset="0"/>
              </a:rPr>
              <a:t>S</a:t>
            </a:r>
            <a:r>
              <a:rPr lang="en-US" sz="2400" b="1" dirty="0" smtClean="0">
                <a:solidFill>
                  <a:schemeClr val="bg1"/>
                </a:solidFill>
                <a:latin typeface="Calibri" pitchFamily="34" charset="0"/>
                <a:cs typeface="Arial" charset="0"/>
              </a:rPr>
              <a:t>eventh</a:t>
            </a:r>
            <a:endParaRPr lang="en-US" sz="2400" b="1" dirty="0">
              <a:solidFill>
                <a:schemeClr val="bg1"/>
              </a:solidFill>
              <a:latin typeface="Calibri" pitchFamily="34" charset="0"/>
              <a:cs typeface="Arial" charset="0"/>
            </a:endParaRPr>
          </a:p>
        </p:txBody>
      </p:sp>
      <p:sp>
        <p:nvSpPr>
          <p:cNvPr id="52249" name="Text Box 26"/>
          <p:cNvSpPr txBox="1">
            <a:spLocks noChangeArrowheads="1"/>
          </p:cNvSpPr>
          <p:nvPr/>
        </p:nvSpPr>
        <p:spPr bwMode="auto">
          <a:xfrm>
            <a:off x="5001711" y="4697413"/>
            <a:ext cx="1371016" cy="707886"/>
          </a:xfrm>
          <a:prstGeom prst="rect">
            <a:avLst/>
          </a:prstGeom>
          <a:solidFill>
            <a:srgbClr val="FF0000">
              <a:alpha val="0"/>
            </a:srgbClr>
          </a:solid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solidFill>
                  <a:schemeClr val="bg1"/>
                </a:solidFill>
                <a:latin typeface="Calibri" pitchFamily="34" charset="0"/>
                <a:cs typeface="Arial" charset="0"/>
              </a:rPr>
              <a:t>Acceptable</a:t>
            </a:r>
          </a:p>
          <a:p>
            <a:pPr algn="ctr" eaLnBrk="1" hangingPunct="1"/>
            <a:r>
              <a:rPr lang="en-US" sz="2000" b="1" dirty="0">
                <a:solidFill>
                  <a:schemeClr val="bg1"/>
                </a:solidFill>
                <a:latin typeface="Calibri" pitchFamily="34" charset="0"/>
                <a:cs typeface="Arial" charset="0"/>
              </a:rPr>
              <a:t>Alternative</a:t>
            </a:r>
          </a:p>
        </p:txBody>
      </p:sp>
      <p:sp>
        <p:nvSpPr>
          <p:cNvPr id="52250" name="TextBox 26"/>
          <p:cNvSpPr txBox="1">
            <a:spLocks noChangeArrowheads="1"/>
          </p:cNvSpPr>
          <p:nvPr/>
        </p:nvSpPr>
        <p:spPr bwMode="auto">
          <a:xfrm>
            <a:off x="5278438" y="1196975"/>
            <a:ext cx="10856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Calibri" pitchFamily="34" charset="0"/>
                <a:cs typeface="Arial" charset="0"/>
              </a:rPr>
              <a:t>second</a:t>
            </a:r>
          </a:p>
        </p:txBody>
      </p:sp>
      <p:sp>
        <p:nvSpPr>
          <p:cNvPr id="52251" name="TextBox 27"/>
          <p:cNvSpPr txBox="1">
            <a:spLocks noChangeArrowheads="1"/>
          </p:cNvSpPr>
          <p:nvPr/>
        </p:nvSpPr>
        <p:spPr bwMode="auto">
          <a:xfrm>
            <a:off x="7304088" y="1219200"/>
            <a:ext cx="8028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Calibri" pitchFamily="34" charset="0"/>
                <a:cs typeface="Arial" charset="0"/>
              </a:rPr>
              <a:t>third</a:t>
            </a:r>
          </a:p>
        </p:txBody>
      </p:sp>
      <p:sp>
        <p:nvSpPr>
          <p:cNvPr id="52252" name="TextBox 28"/>
          <p:cNvSpPr txBox="1">
            <a:spLocks noChangeArrowheads="1"/>
          </p:cNvSpPr>
          <p:nvPr/>
        </p:nvSpPr>
        <p:spPr bwMode="auto">
          <a:xfrm>
            <a:off x="2708633" y="3429000"/>
            <a:ext cx="1521699" cy="830997"/>
          </a:xfrm>
          <a:prstGeom prst="rect">
            <a:avLst/>
          </a:prstGeom>
          <a:no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Calibri" pitchFamily="34" charset="0"/>
                <a:cs typeface="Arial" charset="0"/>
              </a:rPr>
              <a:t>f</a:t>
            </a:r>
            <a:r>
              <a:rPr lang="en-US" sz="2400" b="1" dirty="0" smtClean="0">
                <a:latin typeface="Calibri" pitchFamily="34" charset="0"/>
                <a:cs typeface="Arial" charset="0"/>
              </a:rPr>
              <a:t>ourth</a:t>
            </a:r>
            <a:endParaRPr lang="en-US" sz="2400" b="1" dirty="0">
              <a:latin typeface="Calibri" pitchFamily="34" charset="0"/>
              <a:cs typeface="Arial" charset="0"/>
            </a:endParaRPr>
          </a:p>
          <a:p>
            <a:pPr eaLnBrk="1" hangingPunct="1"/>
            <a:endParaRPr lang="en-US" sz="2400" b="1" dirty="0">
              <a:solidFill>
                <a:schemeClr val="bg1"/>
              </a:solidFill>
              <a:latin typeface="Calibri" pitchFamily="34" charset="0"/>
              <a:cs typeface="Arial" charset="0"/>
            </a:endParaRPr>
          </a:p>
        </p:txBody>
      </p:sp>
      <p:sp>
        <p:nvSpPr>
          <p:cNvPr id="52253" name="AutoShape 6"/>
          <p:cNvSpPr>
            <a:spLocks noChangeArrowheads="1"/>
          </p:cNvSpPr>
          <p:nvPr/>
        </p:nvSpPr>
        <p:spPr bwMode="auto">
          <a:xfrm rot="-5400000">
            <a:off x="2084388" y="17145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vert="eaVert" wrap="none" anchor="ctr"/>
          <a:lstStyle/>
          <a:p>
            <a:pPr eaLnBrk="1" hangingPunct="1"/>
            <a:endParaRPr lang="en-US">
              <a:latin typeface="Calibri" pitchFamily="34" charset="0"/>
              <a:cs typeface="Arial" charset="0"/>
            </a:endParaRPr>
          </a:p>
        </p:txBody>
      </p:sp>
    </p:spTree>
    <p:extLst>
      <p:ext uri="{BB962C8B-B14F-4D97-AF65-F5344CB8AC3E}">
        <p14:creationId xmlns:p14="http://schemas.microsoft.com/office/powerpoint/2010/main" val="599501385"/>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95238" cy="1143000"/>
          </a:xfrm>
        </p:spPr>
        <p:txBody>
          <a:bodyPr>
            <a:normAutofit/>
          </a:bodyPr>
          <a:lstStyle/>
          <a:p>
            <a:r>
              <a:rPr lang="en-US" dirty="0" smtClean="0"/>
              <a:t>#7  Functionally Equivalent  Replacement Behavior (FERB)</a:t>
            </a:r>
            <a:endParaRPr lang="en-US" dirty="0"/>
          </a:p>
        </p:txBody>
      </p:sp>
      <p:sp>
        <p:nvSpPr>
          <p:cNvPr id="3" name="Content Placeholder 2"/>
          <p:cNvSpPr>
            <a:spLocks noGrp="1"/>
          </p:cNvSpPr>
          <p:nvPr>
            <p:ph idx="1"/>
          </p:nvPr>
        </p:nvSpPr>
        <p:spPr>
          <a:xfrm>
            <a:off x="228601" y="1807361"/>
            <a:ext cx="6934200" cy="4822039"/>
          </a:xfrm>
        </p:spPr>
        <p:txBody>
          <a:bodyPr>
            <a:normAutofit/>
          </a:bodyPr>
          <a:lstStyle/>
          <a:p>
            <a:pPr>
              <a:lnSpc>
                <a:spcPct val="90000"/>
              </a:lnSpc>
            </a:pPr>
            <a:r>
              <a:rPr lang="en-US" sz="2400" b="1" i="1" dirty="0" smtClean="0"/>
              <a:t>FERB =What </a:t>
            </a:r>
            <a:r>
              <a:rPr lang="en-US" sz="2400" b="1" i="1" dirty="0"/>
              <a:t>student should do instead of the problem behavior</a:t>
            </a:r>
            <a:r>
              <a:rPr lang="en-US" sz="2400" b="1" i="1" dirty="0" smtClean="0"/>
              <a:t>?</a:t>
            </a:r>
          </a:p>
          <a:p>
            <a:pPr>
              <a:lnSpc>
                <a:spcPct val="90000"/>
              </a:lnSpc>
            </a:pPr>
            <a:endParaRPr lang="en-US" sz="2400" b="1" i="1" dirty="0"/>
          </a:p>
          <a:p>
            <a:pPr>
              <a:lnSpc>
                <a:spcPct val="90000"/>
              </a:lnSpc>
            </a:pPr>
            <a:r>
              <a:rPr lang="en-US" sz="2400" b="1" i="1" dirty="0" smtClean="0"/>
              <a:t>The FERB </a:t>
            </a:r>
            <a:r>
              <a:rPr lang="en-US" sz="2400" b="1" i="1" dirty="0" smtClean="0">
                <a:solidFill>
                  <a:srgbClr val="FFC000"/>
                </a:solidFill>
              </a:rPr>
              <a:t>is </a:t>
            </a:r>
            <a:r>
              <a:rPr lang="en-US" sz="2400" b="1" i="1" dirty="0">
                <a:solidFill>
                  <a:srgbClr val="FFC000"/>
                </a:solidFill>
              </a:rPr>
              <a:t>a positive alternative </a:t>
            </a:r>
            <a:r>
              <a:rPr lang="en-US" sz="2400" b="1" i="1" dirty="0"/>
              <a:t>that allows the student to obtain the same outcome that the problem behavior provided.</a:t>
            </a:r>
          </a:p>
          <a:p>
            <a:pPr>
              <a:lnSpc>
                <a:spcPct val="90000"/>
              </a:lnSpc>
            </a:pPr>
            <a:endParaRPr lang="en-US" sz="2400" b="1" i="1" dirty="0"/>
          </a:p>
          <a:p>
            <a:pPr>
              <a:lnSpc>
                <a:spcPct val="90000"/>
              </a:lnSpc>
            </a:pPr>
            <a:r>
              <a:rPr lang="en-US" sz="2400" b="1" i="1" dirty="0"/>
              <a:t>The FERB must be as easily performed as the problem behavior.</a:t>
            </a:r>
          </a:p>
          <a:p>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2438" y="0"/>
            <a:ext cx="1791562"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9856987"/>
      </p:ext>
    </p:extLst>
  </p:cSld>
  <p:clrMapOvr>
    <a:masterClrMapping/>
  </p:clrMapOvr>
  <p:timing>
    <p:tnLst>
      <p:par>
        <p:cTn id="1" dur="indefinite" restart="never" nodeType="tmRoot"/>
      </p:par>
    </p:tnLst>
  </p:timing>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Winter</Template>
  <TotalTime>996</TotalTime>
  <Words>4664</Words>
  <Application>Microsoft Office PowerPoint</Application>
  <PresentationFormat>On-screen Show (4:3)</PresentationFormat>
  <Paragraphs>1120</Paragraphs>
  <Slides>123</Slides>
  <Notes>26</Notes>
  <HiddenSlides>0</HiddenSlides>
  <MMClips>0</MMClips>
  <ScaleCrop>false</ScaleCrop>
  <HeadingPairs>
    <vt:vector size="4" baseType="variant">
      <vt:variant>
        <vt:lpstr>Theme</vt:lpstr>
      </vt:variant>
      <vt:variant>
        <vt:i4>1</vt:i4>
      </vt:variant>
      <vt:variant>
        <vt:lpstr>Slide Titles</vt:lpstr>
      </vt:variant>
      <vt:variant>
        <vt:i4>123</vt:i4>
      </vt:variant>
    </vt:vector>
  </HeadingPairs>
  <TitlesOfParts>
    <vt:vector size="124" baseType="lpstr">
      <vt:lpstr>Winter</vt:lpstr>
      <vt:lpstr>Writing Positive and Effective Behavior Support Plans</vt:lpstr>
      <vt:lpstr>Who are you?</vt:lpstr>
      <vt:lpstr>Thank you Diana Browning Wright !</vt:lpstr>
      <vt:lpstr>Goal For the Morning</vt:lpstr>
      <vt:lpstr>Our Cuing System</vt:lpstr>
      <vt:lpstr>You should have… </vt:lpstr>
      <vt:lpstr>   The Behavior Plan Process</vt:lpstr>
      <vt:lpstr>What We Can Give You Is..</vt:lpstr>
      <vt:lpstr>The Facts:</vt:lpstr>
      <vt:lpstr> Traditional Discipline vs Positive Supports </vt:lpstr>
      <vt:lpstr>Bring Carl and Fred into your classroom</vt:lpstr>
      <vt:lpstr>Some Tips on Behavior Impedes Learning on the IEP: </vt:lpstr>
      <vt:lpstr>Students with Behavior Eligibility   </vt:lpstr>
      <vt:lpstr>Students without Behavior Eligibility</vt:lpstr>
      <vt:lpstr>What should BIL section contain?</vt:lpstr>
      <vt:lpstr>REMEMBER!!</vt:lpstr>
      <vt:lpstr>Basic Needs</vt:lpstr>
      <vt:lpstr>Examples of Behavior Supports</vt:lpstr>
      <vt:lpstr>Before You Can Help a Kid Change…</vt:lpstr>
      <vt:lpstr>Planned Discussion</vt:lpstr>
      <vt:lpstr>Consider This:</vt:lpstr>
      <vt:lpstr>Before You Can Work on Changing a Behavior</vt:lpstr>
      <vt:lpstr>Examples of Positive Supports: Taking a Break</vt:lpstr>
      <vt:lpstr>Examples of Positive Supports: Do Later File</vt:lpstr>
      <vt:lpstr>Examples of Positive Supports: Build Momentum</vt:lpstr>
      <vt:lpstr>Examples of Positive Supports: Cueing System </vt:lpstr>
      <vt:lpstr>Examples of Positive Supports: Sandwich Method</vt:lpstr>
      <vt:lpstr>Example of Positive Supports</vt:lpstr>
      <vt:lpstr>Example of Positive Support: Schedules</vt:lpstr>
      <vt:lpstr>Examples of Positive Supports: Teaching Expectations,  Can’t Do vs. Won’t Do</vt:lpstr>
      <vt:lpstr>PowerPoint Presentation</vt:lpstr>
      <vt:lpstr>Examples of Positive Supports: Set Kids Up for Success</vt:lpstr>
      <vt:lpstr>Examples of Positive Supports: Reinforcement/Recognize Systems </vt:lpstr>
      <vt:lpstr>Examples of Positive Support: Focus on Behaviors You Want to Increase</vt:lpstr>
      <vt:lpstr>Examples of Positive Supports:  Classroom Strategies  </vt:lpstr>
      <vt:lpstr>More Classroom Strategies   </vt:lpstr>
      <vt:lpstr>Questions on Supports?</vt:lpstr>
      <vt:lpstr>BREAK</vt:lpstr>
      <vt:lpstr>PowerPoint Presentation</vt:lpstr>
      <vt:lpstr>Think of it as a Doctor Visit</vt:lpstr>
      <vt:lpstr>Tools needed</vt:lpstr>
      <vt:lpstr>Where Do You Start? Data Collection</vt:lpstr>
      <vt:lpstr>PowerPoint Presentation</vt:lpstr>
      <vt:lpstr>PowerPoint Presentation</vt:lpstr>
      <vt:lpstr>PowerPoint Presentation</vt:lpstr>
      <vt:lpstr>PowerPoint Presentation</vt:lpstr>
      <vt:lpstr>Once you have your data…</vt:lpstr>
      <vt:lpstr>Why use the Pathways chart?</vt:lpstr>
      <vt:lpstr>  Competing Pathways </vt:lpstr>
      <vt:lpstr>PowerPoint Presentation</vt:lpstr>
      <vt:lpstr>Reminder!  Expectations for Rest of the Morning </vt:lpstr>
      <vt:lpstr>Meet Our Example Student Brian</vt:lpstr>
      <vt:lpstr>PowerPoint Presentation</vt:lpstr>
      <vt:lpstr>The Competing Behaviors Pathway Process</vt:lpstr>
      <vt:lpstr>PowerPoint Presentation</vt:lpstr>
      <vt:lpstr>1.  Define Problem Behavior</vt:lpstr>
      <vt:lpstr>Examples for #1</vt:lpstr>
      <vt:lpstr>PowerPoint Presentation</vt:lpstr>
      <vt:lpstr>PowerPoint Presentation</vt:lpstr>
      <vt:lpstr>2.  Desired Alternative Behavior</vt:lpstr>
      <vt:lpstr>Examples for #2</vt:lpstr>
      <vt:lpstr>PowerPoint Presentation</vt:lpstr>
      <vt:lpstr>PowerPoint Presentation</vt:lpstr>
      <vt:lpstr>#3  Typical Consequence for #2</vt:lpstr>
      <vt:lpstr>Examples for #3 </vt:lpstr>
      <vt:lpstr>PowerPoint Presentation</vt:lpstr>
      <vt:lpstr>PowerPoint Presentation</vt:lpstr>
      <vt:lpstr>#4 Triggering Antecedents </vt:lpstr>
      <vt:lpstr>Examples for #4</vt:lpstr>
      <vt:lpstr>PowerPoint Presentation</vt:lpstr>
      <vt:lpstr>PowerPoint Presentation</vt:lpstr>
      <vt:lpstr>#5 Maintaining Consequences </vt:lpstr>
      <vt:lpstr>Examples for #5</vt:lpstr>
      <vt:lpstr>PowerPoint Presentation</vt:lpstr>
      <vt:lpstr>PowerPoint Presentation</vt:lpstr>
      <vt:lpstr>#6  Setting Events</vt:lpstr>
      <vt:lpstr>Examples #6</vt:lpstr>
      <vt:lpstr>PowerPoint Presentation</vt:lpstr>
      <vt:lpstr>PowerPoint Presentation</vt:lpstr>
      <vt:lpstr>PowerPoint Presentation</vt:lpstr>
      <vt:lpstr>#7  Functionally Equivalent  Replacement Behavior (FERB)</vt:lpstr>
      <vt:lpstr>Examples for #7 </vt:lpstr>
      <vt:lpstr>PowerPoint Presentation</vt:lpstr>
      <vt:lpstr>Remember!!!!</vt:lpstr>
      <vt:lpstr>Form a team of  2-3</vt:lpstr>
      <vt:lpstr>PowerPoint Presentation</vt:lpstr>
      <vt:lpstr>1.  Define Problem Behavior</vt:lpstr>
      <vt:lpstr>PowerPoint Presentation</vt:lpstr>
      <vt:lpstr>2.  Desired Alternative Behavior</vt:lpstr>
      <vt:lpstr>PowerPoint Presentation</vt:lpstr>
      <vt:lpstr>#3  Typical Consequence for #2</vt:lpstr>
      <vt:lpstr>PowerPoint Presentation</vt:lpstr>
      <vt:lpstr>#4 Triggering Antecedents </vt:lpstr>
      <vt:lpstr>PowerPoint Presentation</vt:lpstr>
      <vt:lpstr>#5 Maintaining Consequences </vt:lpstr>
      <vt:lpstr>PowerPoint Presentation</vt:lpstr>
      <vt:lpstr>#6  Setting Events</vt:lpstr>
      <vt:lpstr>PowerPoint Presentation</vt:lpstr>
      <vt:lpstr>#7  Functionally Equivalent  Replacement Behavior (FERB)</vt:lpstr>
      <vt:lpstr>Break time!!</vt:lpstr>
      <vt:lpstr>The Behavior Plan</vt:lpstr>
      <vt:lpstr>PowerPoint Presentation</vt:lpstr>
      <vt:lpstr>….why is it important to change</vt:lpstr>
      <vt:lpstr>Examples for why it is important to change</vt:lpstr>
      <vt:lpstr>#2. Previous Interventions</vt:lpstr>
      <vt:lpstr>#3 Baseline Data (frequency, duration, intensity, graphs)</vt:lpstr>
      <vt:lpstr>#4.  Hypothesis (What is the function of the behavior?) * On CBP</vt:lpstr>
      <vt:lpstr>#5 Identified Antecedents (triggers) to the behavior *Done on CBP</vt:lpstr>
      <vt:lpstr>#6 Antecedent Modifications and staff responsible (changes needed to the environment) </vt:lpstr>
      <vt:lpstr>#7 Functionally Equivalent Replacement Behavior (FERB What student should do instead of the problem behavior?) *Done on CPB</vt:lpstr>
      <vt:lpstr>#8 List teaching strategies/necessary curriculum materials needed to teach FERB and staff responsible. </vt:lpstr>
      <vt:lpstr>#9 Positive reinforcement strategies for displaying appropriate behavior and staff responsible</vt:lpstr>
      <vt:lpstr>Rules for Reinforcers </vt:lpstr>
      <vt:lpstr>#10 Reactive Strategies and staff responsible (What to do when the problem behaviors occur, including Crisis Management Plan)</vt:lpstr>
      <vt:lpstr>Examples for #10</vt:lpstr>
      <vt:lpstr>PowerPoint Presentation</vt:lpstr>
      <vt:lpstr>#11 Collections (Methods and frequency of monitoring the progress of the plan)</vt:lpstr>
      <vt:lpstr>#12 Team Communication and Staff Responsible </vt:lpstr>
      <vt:lpstr>The student will follow the standard District Discipline Policy/What adaptations will be made?</vt:lpstr>
      <vt:lpstr>How Long Should We Give it to Work?</vt:lpstr>
      <vt:lpstr>Wrap up</vt:lpstr>
      <vt:lpstr>PowerPoint Presentation</vt:lpstr>
      <vt:lpstr>Resources  </vt:lpstr>
    </vt:vector>
  </TitlesOfParts>
  <Company>State of South Dakota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Cain, Rebecca</dc:creator>
  <cp:lastModifiedBy>Cain, Rebecca</cp:lastModifiedBy>
  <cp:revision>54</cp:revision>
  <dcterms:created xsi:type="dcterms:W3CDTF">2013-01-16T22:06:26Z</dcterms:created>
  <dcterms:modified xsi:type="dcterms:W3CDTF">2016-09-09T17:34:25Z</dcterms:modified>
</cp:coreProperties>
</file>