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57" r:id="rId3"/>
    <p:sldId id="458" r:id="rId4"/>
    <p:sldId id="459" r:id="rId5"/>
    <p:sldId id="460" r:id="rId6"/>
    <p:sldId id="461" r:id="rId7"/>
    <p:sldId id="463"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597" r:id="rId38"/>
    <p:sldId id="494" r:id="rId39"/>
    <p:sldId id="495" r:id="rId40"/>
    <p:sldId id="496" r:id="rId41"/>
    <p:sldId id="497" r:id="rId42"/>
    <p:sldId id="498" r:id="rId43"/>
    <p:sldId id="499" r:id="rId44"/>
    <p:sldId id="568" r:id="rId45"/>
    <p:sldId id="502" r:id="rId46"/>
    <p:sldId id="598" r:id="rId47"/>
    <p:sldId id="599" r:id="rId48"/>
    <p:sldId id="504" r:id="rId49"/>
    <p:sldId id="505" r:id="rId50"/>
    <p:sldId id="507" r:id="rId51"/>
    <p:sldId id="603" r:id="rId52"/>
    <p:sldId id="509" r:id="rId53"/>
    <p:sldId id="510" r:id="rId54"/>
    <p:sldId id="511" r:id="rId55"/>
    <p:sldId id="512" r:id="rId56"/>
    <p:sldId id="513" r:id="rId57"/>
    <p:sldId id="514" r:id="rId58"/>
    <p:sldId id="516" r:id="rId59"/>
    <p:sldId id="517" r:id="rId60"/>
    <p:sldId id="518" r:id="rId61"/>
    <p:sldId id="519" r:id="rId62"/>
    <p:sldId id="614" r:id="rId63"/>
    <p:sldId id="443" r:id="rId64"/>
    <p:sldId id="39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E22BC-DC74-4E6E-AE00-9B6310443EE3}" type="datetimeFigureOut">
              <a:rPr lang="en-US" smtClean="0"/>
              <a:t>06/26/2019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AEB33-156D-4CC3-8CA2-61281F7D6A31}" type="slidenum">
              <a:rPr lang="en-US" smtClean="0"/>
              <a:t>‹#›</a:t>
            </a:fld>
            <a:endParaRPr lang="en-US"/>
          </a:p>
        </p:txBody>
      </p:sp>
    </p:spTree>
    <p:extLst>
      <p:ext uri="{BB962C8B-B14F-4D97-AF65-F5344CB8AC3E}">
        <p14:creationId xmlns:p14="http://schemas.microsoft.com/office/powerpoint/2010/main" val="349879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BA5DBA-E5E6-499A-A606-47083EC4C25D}" type="slidenum">
              <a:rPr lang="en-US"/>
              <a:pPr/>
              <a:t>9</a:t>
            </a:fld>
            <a:endParaRPr lang="en-US"/>
          </a:p>
        </p:txBody>
      </p:sp>
      <p:sp>
        <p:nvSpPr>
          <p:cNvPr id="5120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1203" name="Notes Placeholder 2"/>
          <p:cNvSpPr>
            <a:spLocks noGrp="1"/>
          </p:cNvSpPr>
          <p:nvPr>
            <p:ph type="body" idx="1"/>
          </p:nvPr>
        </p:nvSpPr>
        <p:spPr/>
        <p:txBody>
          <a:bodyPr/>
          <a:lstStyle/>
          <a:p>
            <a:pPr>
              <a:spcBef>
                <a:spcPct val="0"/>
              </a:spcBef>
            </a:pPr>
            <a:endParaRPr lang="en-US"/>
          </a:p>
        </p:txBody>
      </p:sp>
      <p:sp>
        <p:nvSpPr>
          <p:cNvPr id="125956"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eaLnBrk="1" hangingPunct="1">
              <a:defRPr/>
            </a:pPr>
            <a:fld id="{CB570E2F-57B0-48E3-BF10-7A3094AA6310}" type="slidenum">
              <a:rPr lang="en-US" sz="1200"/>
              <a:pPr algn="r" eaLnBrk="1" hangingPunct="1">
                <a:defRPr/>
              </a:pPr>
              <a:t>9</a:t>
            </a:fld>
            <a:endParaRPr lang="en-US" sz="1200"/>
          </a:p>
        </p:txBody>
      </p:sp>
    </p:spTree>
    <p:extLst>
      <p:ext uri="{BB962C8B-B14F-4D97-AF65-F5344CB8AC3E}">
        <p14:creationId xmlns:p14="http://schemas.microsoft.com/office/powerpoint/2010/main" val="152189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29</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29</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31041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30</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30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144719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33</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33</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82647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34</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34</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14521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39</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39</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355425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40</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40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724939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C3DA63-3B2B-4C24-865B-11A2004B2294}" type="slidenum">
              <a:rPr lang="en-US" smtClean="0"/>
              <a:t>41</a:t>
            </a:fld>
            <a:endParaRPr lang="en-US"/>
          </a:p>
        </p:txBody>
      </p:sp>
    </p:spTree>
    <p:extLst>
      <p:ext uri="{BB962C8B-B14F-4D97-AF65-F5344CB8AC3E}">
        <p14:creationId xmlns:p14="http://schemas.microsoft.com/office/powerpoint/2010/main" val="340536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43</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43</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350328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10</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10</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29593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14</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14</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389585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17</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17</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64042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18</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18</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29382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21</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21</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72779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22</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22</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95176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25</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25</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217562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93F011-3F68-479B-92C8-58AFC195BE0C}" type="slidenum">
              <a:rPr lang="en-US"/>
              <a:pPr/>
              <a:t>26</a:t>
            </a:fld>
            <a:endParaRPr lang="en-US"/>
          </a:p>
        </p:txBody>
      </p:sp>
      <p:sp>
        <p:nvSpPr>
          <p:cNvPr id="53250" name="Rectangle 7"/>
          <p:cNvSpPr txBox="1">
            <a:spLocks noGrp="1" noChangeArrowheads="1"/>
          </p:cNvSpPr>
          <p:nvPr/>
        </p:nvSpPr>
        <p:spPr bwMode="auto">
          <a:xfrm>
            <a:off x="3970938" y="8831580"/>
            <a:ext cx="3037840" cy="46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E1794C0-2E56-4761-958E-D9C778D98A34}" type="slidenum">
              <a:rPr lang="en-US" altLang="en-US" sz="1300">
                <a:latin typeface="Calibri" pitchFamily="34" charset="0"/>
                <a:cs typeface="Arial" charset="0"/>
              </a:rPr>
              <a:pPr algn="r" eaLnBrk="1" hangingPunct="1"/>
              <a:t>26</a:t>
            </a:fld>
            <a:endParaRPr lang="en-US" altLang="en-US" sz="1300">
              <a:latin typeface="Calibri" pitchFamily="34" charset="0"/>
              <a:cs typeface="Arial" charset="0"/>
            </a:endParaRPr>
          </a:p>
        </p:txBody>
      </p:sp>
      <p:sp>
        <p:nvSpPr>
          <p:cNvPr id="53251" name="Rectangle 2"/>
          <p:cNvSpPr>
            <a:spLocks noGrp="1" noRot="1" noChangeAspect="1" noChangeArrowheads="1" noTextEdit="1"/>
          </p:cNvSpPr>
          <p:nvPr>
            <p:ph type="sldImg"/>
          </p:nvPr>
        </p:nvSpPr>
        <p:spPr>
          <a:xfrm>
            <a:off x="1181100" y="698500"/>
            <a:ext cx="4648200" cy="3486150"/>
          </a:xfrm>
          <a:ln/>
          <a:extLst>
            <a:ext uri="{909E8E84-426E-40DD-AFC4-6F175D3DCCD1}">
              <a14:hiddenFill xmlns:a14="http://schemas.microsoft.com/office/drawing/2010/main">
                <a:noFill/>
              </a14:hiddenFill>
            </a:ext>
          </a:extLst>
        </p:spPr>
      </p:sp>
      <p:sp>
        <p:nvSpPr>
          <p:cNvPr id="53252" name="Rectangle 3"/>
          <p:cNvSpPr>
            <a:spLocks noGrp="1" noChangeArrowheads="1"/>
          </p:cNvSpPr>
          <p:nvPr>
            <p:ph type="body" idx="1"/>
          </p:nvPr>
        </p:nvSpPr>
        <p:spPr>
          <a:xfrm>
            <a:off x="701040" y="4415790"/>
            <a:ext cx="5608320" cy="4181767"/>
          </a:xfrm>
        </p:spPr>
        <p:txBody>
          <a:bodyPr lIns="93167" tIns="46584" rIns="93167" bIns="46584"/>
          <a:lstStyle/>
          <a:p>
            <a:pPr>
              <a:spcBef>
                <a:spcPct val="0"/>
              </a:spcBef>
            </a:pPr>
            <a:endParaRPr lang="en-US"/>
          </a:p>
        </p:txBody>
      </p:sp>
    </p:spTree>
    <p:extLst>
      <p:ext uri="{BB962C8B-B14F-4D97-AF65-F5344CB8AC3E}">
        <p14:creationId xmlns:p14="http://schemas.microsoft.com/office/powerpoint/2010/main" val="39064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8C0F-AD59-43C8-9FE2-EA10597890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5646E1-D6A7-4B28-92FB-D008140D2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1FB75-4183-483C-AF4D-56156AFE14B6}"/>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A4EF7EDE-D2FA-42FE-98B1-93CFBF7DA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E537E-13F7-46A3-B0DB-0DF4222E8447}"/>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258375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CFF2-BA5C-4F8B-B78B-AAFFEB6A3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D1AC4E-80EE-4809-8F44-715A439F21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EA116-E1FE-4D18-BC84-695F082F0A66}"/>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0EB96E04-B17C-4CE3-9E7F-31C583FB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78216-6D24-42DA-AB82-34925EDA089F}"/>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387398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850A4-3FBD-47E5-9D3C-8F2597861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F416F9-3778-4AA2-B008-CFB3A83BA8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4841D-90C4-4D6B-8A09-DDDB26B096AE}"/>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850DC4FF-715D-454B-B2FA-8DB078105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3198D-2A8C-4D0A-AC15-67A302C4E7F5}"/>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22183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70A6-5910-424F-83C0-A7957B51B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1DC67-A44B-482A-B522-065436B96E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15A88-F377-44EB-9FCF-A9CDAB73083F}"/>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266A9E18-CE34-441D-9B8D-1CEEDB45D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C9AA-B807-45C2-A95D-EE597DFCBE59}"/>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44022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AE6A-4B67-422C-9446-EE8F74431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C70A3-9E8B-45A0-BBFF-71C1F6463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9AC9D9-9736-4280-ACF8-A4BEE82C9B50}"/>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66DAE987-90CC-4F12-AF25-421F8AB99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D2D0A-3B74-485C-8C66-59CAE2ECC9D2}"/>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302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0613-4C54-40AE-A7B3-4B96931CE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1231-635B-45D0-B12E-BB39710E76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7AED33-BD30-4E8F-BFF4-62B59593EA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B9C16-90D9-4954-9493-ABD7466302FB}"/>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6" name="Footer Placeholder 5">
            <a:extLst>
              <a:ext uri="{FF2B5EF4-FFF2-40B4-BE49-F238E27FC236}">
                <a16:creationId xmlns:a16="http://schemas.microsoft.com/office/drawing/2014/main" id="{D7939FC9-E257-45EF-8B9B-E539A4113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1A127-5785-4FBB-A04D-7C10DFF5197D}"/>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65046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108B-FBC4-46A3-B7BC-FDE74F6C97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4A55E-2696-42C0-B8F8-B51621820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1CB2A-B306-4BA4-9355-94163D946D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314E9-27AC-47A2-BE7B-F5B337F68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FD5296-6181-4132-B8BF-58CDF649B8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38E7E-0DED-4A07-AD55-1AA10BE11EDF}"/>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8" name="Footer Placeholder 7">
            <a:extLst>
              <a:ext uri="{FF2B5EF4-FFF2-40B4-BE49-F238E27FC236}">
                <a16:creationId xmlns:a16="http://schemas.microsoft.com/office/drawing/2014/main" id="{2E3B8D6F-9D2E-4F82-9B18-E1AD4D0824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1E71CF-778E-4033-A6C6-3CED3579F832}"/>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354955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FFC9-E3F4-4A18-861D-8CE856E795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041805-638B-4899-961C-C2E02EE1B0BF}"/>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4" name="Footer Placeholder 3">
            <a:extLst>
              <a:ext uri="{FF2B5EF4-FFF2-40B4-BE49-F238E27FC236}">
                <a16:creationId xmlns:a16="http://schemas.microsoft.com/office/drawing/2014/main" id="{6A235815-45C1-4423-A594-A4C45B980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C5381-17AE-4067-BAE1-D643A88BC8E0}"/>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3784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099F8-33A4-456C-AA49-7F8C7F9092F3}"/>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3" name="Footer Placeholder 2">
            <a:extLst>
              <a:ext uri="{FF2B5EF4-FFF2-40B4-BE49-F238E27FC236}">
                <a16:creationId xmlns:a16="http://schemas.microsoft.com/office/drawing/2014/main" id="{3E4F8D31-66B9-4526-8F46-F15ACF1A4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8B99B1-511E-4C5F-96F1-D6998786CC02}"/>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67429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E352-BEA4-4CA0-AEA6-E0D63F5B4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81DBDC-46AD-4ACB-BDBA-AB2D71B4F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8BA29-B73B-41F8-A3C5-E8D994E92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7F3013-E99E-4665-810E-DB000F5D6114}"/>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6" name="Footer Placeholder 5">
            <a:extLst>
              <a:ext uri="{FF2B5EF4-FFF2-40B4-BE49-F238E27FC236}">
                <a16:creationId xmlns:a16="http://schemas.microsoft.com/office/drawing/2014/main" id="{33A02E60-8A86-4105-8714-D4AFD41E7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2CB4B-5ADE-4486-A93C-67BEEDC35AE4}"/>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41162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DD47-2564-45EB-91E3-36CC80A12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BFC44-F794-43A5-9E9F-1C641923C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917F22-22F0-40BB-BA5B-6654EFC2A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A1AA7E-6704-48C4-897B-50A4F395385D}"/>
              </a:ext>
            </a:extLst>
          </p:cNvPr>
          <p:cNvSpPr>
            <a:spLocks noGrp="1"/>
          </p:cNvSpPr>
          <p:nvPr>
            <p:ph type="dt" sz="half" idx="10"/>
          </p:nvPr>
        </p:nvSpPr>
        <p:spPr/>
        <p:txBody>
          <a:bodyPr/>
          <a:lstStyle/>
          <a:p>
            <a:fld id="{7B38BF6F-00D4-4F8B-8CB6-003AA93D7D44}" type="datetimeFigureOut">
              <a:rPr lang="en-US" smtClean="0"/>
              <a:t>06/26/2019</a:t>
            </a:fld>
            <a:endParaRPr lang="en-US"/>
          </a:p>
        </p:txBody>
      </p:sp>
      <p:sp>
        <p:nvSpPr>
          <p:cNvPr id="6" name="Footer Placeholder 5">
            <a:extLst>
              <a:ext uri="{FF2B5EF4-FFF2-40B4-BE49-F238E27FC236}">
                <a16:creationId xmlns:a16="http://schemas.microsoft.com/office/drawing/2014/main" id="{DBD23286-A3FE-45CB-8A1E-17B4DEC15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A5EEC-A056-4A24-A889-60944AEEDB97}"/>
              </a:ext>
            </a:extLst>
          </p:cNvPr>
          <p:cNvSpPr>
            <a:spLocks noGrp="1"/>
          </p:cNvSpPr>
          <p:nvPr>
            <p:ph type="sldNum" sz="quarter" idx="12"/>
          </p:nvPr>
        </p:nvSpPr>
        <p:spPr/>
        <p:txBody>
          <a:bodyPr/>
          <a:lstStyle/>
          <a:p>
            <a:fld id="{01E2F58B-B1F4-4633-9F6E-10369CD81D58}" type="slidenum">
              <a:rPr lang="en-US" smtClean="0"/>
              <a:t>‹#›</a:t>
            </a:fld>
            <a:endParaRPr lang="en-US"/>
          </a:p>
        </p:txBody>
      </p:sp>
    </p:spTree>
    <p:extLst>
      <p:ext uri="{BB962C8B-B14F-4D97-AF65-F5344CB8AC3E}">
        <p14:creationId xmlns:p14="http://schemas.microsoft.com/office/powerpoint/2010/main" val="135367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231EF-FA97-4D65-9CF0-C58B742BD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3139E-9D7C-4E96-AADE-15C4F8CD8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73B80-C1A2-474B-9FEF-4FFEE84D8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8BF6F-00D4-4F8B-8CB6-003AA93D7D44}" type="datetimeFigureOut">
              <a:rPr lang="en-US" smtClean="0"/>
              <a:t>06/26/2019</a:t>
            </a:fld>
            <a:endParaRPr lang="en-US"/>
          </a:p>
        </p:txBody>
      </p:sp>
      <p:sp>
        <p:nvSpPr>
          <p:cNvPr id="5" name="Footer Placeholder 4">
            <a:extLst>
              <a:ext uri="{FF2B5EF4-FFF2-40B4-BE49-F238E27FC236}">
                <a16:creationId xmlns:a16="http://schemas.microsoft.com/office/drawing/2014/main" id="{6B0F9BD5-65D0-442E-B0E4-55E66070E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78829-1276-4351-AD94-EFBBD0C9D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2F58B-B1F4-4633-9F6E-10369CD81D58}" type="slidenum">
              <a:rPr lang="en-US" smtClean="0"/>
              <a:t>‹#›</a:t>
            </a:fld>
            <a:endParaRPr lang="en-US"/>
          </a:p>
        </p:txBody>
      </p:sp>
    </p:spTree>
    <p:extLst>
      <p:ext uri="{BB962C8B-B14F-4D97-AF65-F5344CB8AC3E}">
        <p14:creationId xmlns:p14="http://schemas.microsoft.com/office/powerpoint/2010/main" val="2254286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DBF7-A73E-4FEE-8408-4E1F1C930C65}"/>
              </a:ext>
            </a:extLst>
          </p:cNvPr>
          <p:cNvSpPr>
            <a:spLocks noGrp="1"/>
          </p:cNvSpPr>
          <p:nvPr>
            <p:ph type="ctrTitle"/>
          </p:nvPr>
        </p:nvSpPr>
        <p:spPr/>
        <p:txBody>
          <a:bodyPr>
            <a:normAutofit fontScale="90000"/>
          </a:bodyPr>
          <a:lstStyle/>
          <a:p>
            <a:r>
              <a:rPr lang="en-US" dirty="0"/>
              <a:t>Competing Behaviors Pathways and Behavior </a:t>
            </a:r>
            <a:r>
              <a:rPr lang="en-US"/>
              <a:t>Support Plans</a:t>
            </a:r>
          </a:p>
        </p:txBody>
      </p:sp>
      <p:sp>
        <p:nvSpPr>
          <p:cNvPr id="3" name="Subtitle 2">
            <a:extLst>
              <a:ext uri="{FF2B5EF4-FFF2-40B4-BE49-F238E27FC236}">
                <a16:creationId xmlns:a16="http://schemas.microsoft.com/office/drawing/2014/main" id="{C87CC213-28E0-46D5-B49B-82A0BFD51F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930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7118854" y="4697413"/>
            <a:ext cx="184731" cy="40011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US" sz="2000" b="1" dirty="0">
              <a:solidFill>
                <a:schemeClr val="bg1"/>
              </a:solidFill>
              <a:latin typeface="Calibri" pitchFamily="34" charset="0"/>
              <a:cs typeface="Arial" charset="0"/>
            </a:endParaRPr>
          </a:p>
        </p:txBody>
      </p:sp>
      <p:sp>
        <p:nvSpPr>
          <p:cNvPr id="2" name="TextBox 1"/>
          <p:cNvSpPr txBox="1"/>
          <p:nvPr/>
        </p:nvSpPr>
        <p:spPr>
          <a:xfrm>
            <a:off x="6700839" y="685800"/>
            <a:ext cx="3185937" cy="369332"/>
          </a:xfrm>
          <a:prstGeom prst="rect">
            <a:avLst/>
          </a:prstGeom>
          <a:solidFill>
            <a:srgbClr val="FFFF00"/>
          </a:solidFill>
        </p:spPr>
        <p:txBody>
          <a:bodyPr wrap="none" rtlCol="0">
            <a:spAutoFit/>
          </a:bodyPr>
          <a:lstStyle/>
          <a:p>
            <a:r>
              <a:rPr lang="en-US" dirty="0"/>
              <a:t>What other students are doing</a:t>
            </a:r>
          </a:p>
        </p:txBody>
      </p:sp>
      <p:sp>
        <p:nvSpPr>
          <p:cNvPr id="4" name="TextBox 3"/>
          <p:cNvSpPr txBox="1"/>
          <p:nvPr/>
        </p:nvSpPr>
        <p:spPr>
          <a:xfrm>
            <a:off x="2438400" y="2743200"/>
            <a:ext cx="4343400" cy="523220"/>
          </a:xfrm>
          <a:prstGeom prst="rect">
            <a:avLst/>
          </a:prstGeom>
          <a:solidFill>
            <a:srgbClr val="FF0000"/>
          </a:solidFill>
        </p:spPr>
        <p:txBody>
          <a:bodyPr wrap="square" rtlCol="0">
            <a:spAutoFit/>
          </a:bodyPr>
          <a:lstStyle/>
          <a:p>
            <a:r>
              <a:rPr lang="en-US" sz="2800" dirty="0"/>
              <a:t>What is currently going  on </a:t>
            </a:r>
          </a:p>
        </p:txBody>
      </p:sp>
      <p:sp>
        <p:nvSpPr>
          <p:cNvPr id="5" name="TextBox 4"/>
          <p:cNvSpPr txBox="1"/>
          <p:nvPr/>
        </p:nvSpPr>
        <p:spPr>
          <a:xfrm>
            <a:off x="6519005" y="5638801"/>
            <a:ext cx="3798219" cy="646331"/>
          </a:xfrm>
          <a:prstGeom prst="rect">
            <a:avLst/>
          </a:prstGeom>
          <a:solidFill>
            <a:srgbClr val="006C31"/>
          </a:solidFill>
        </p:spPr>
        <p:txBody>
          <a:bodyPr wrap="none" rtlCol="0">
            <a:spAutoFit/>
          </a:bodyPr>
          <a:lstStyle/>
          <a:p>
            <a:r>
              <a:rPr lang="en-US" dirty="0"/>
              <a:t>What can we accept while working on </a:t>
            </a:r>
          </a:p>
          <a:p>
            <a:r>
              <a:rPr lang="en-US" dirty="0"/>
              <a:t>the behavior? </a:t>
            </a:r>
          </a:p>
        </p:txBody>
      </p:sp>
    </p:spTree>
    <p:extLst>
      <p:ext uri="{BB962C8B-B14F-4D97-AF65-F5344CB8AC3E}">
        <p14:creationId xmlns:p14="http://schemas.microsoft.com/office/powerpoint/2010/main" val="2831286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Please read the next slide to yourself</a:t>
            </a:r>
          </a:p>
          <a:p>
            <a:r>
              <a:rPr lang="en-US" sz="2400" dirty="0"/>
              <a:t>On a piece of paper please write down</a:t>
            </a:r>
          </a:p>
          <a:p>
            <a:pPr lvl="1"/>
            <a:r>
              <a:rPr lang="en-US" dirty="0"/>
              <a:t>Main behavior</a:t>
            </a:r>
          </a:p>
          <a:p>
            <a:pPr lvl="1"/>
            <a:r>
              <a:rPr lang="en-US" dirty="0"/>
              <a:t>Antecedents</a:t>
            </a:r>
          </a:p>
          <a:p>
            <a:pPr lvl="1"/>
            <a:r>
              <a:rPr lang="en-US" dirty="0"/>
              <a:t>Consequences  </a:t>
            </a:r>
          </a:p>
        </p:txBody>
      </p:sp>
      <p:sp>
        <p:nvSpPr>
          <p:cNvPr id="2" name="Title 1"/>
          <p:cNvSpPr>
            <a:spLocks noGrp="1"/>
          </p:cNvSpPr>
          <p:nvPr>
            <p:ph type="title"/>
          </p:nvPr>
        </p:nvSpPr>
        <p:spPr/>
        <p:txBody>
          <a:bodyPr>
            <a:normAutofit/>
          </a:bodyPr>
          <a:lstStyle/>
          <a:p>
            <a:r>
              <a:rPr lang="en-US" dirty="0"/>
              <a:t>Meet Our Example Student Brian</a:t>
            </a:r>
          </a:p>
        </p:txBody>
      </p:sp>
    </p:spTree>
    <p:extLst>
      <p:ext uri="{BB962C8B-B14F-4D97-AF65-F5344CB8AC3E}">
        <p14:creationId xmlns:p14="http://schemas.microsoft.com/office/powerpoint/2010/main" val="89702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00200" y="152400"/>
            <a:ext cx="9067800" cy="6553200"/>
          </a:xfrm>
          <a:solidFill>
            <a:schemeClr val="accent1">
              <a:lumMod val="60000"/>
              <a:lumOff val="40000"/>
            </a:schemeClr>
          </a:solidFill>
        </p:spPr>
        <p:txBody>
          <a:bodyPr>
            <a:noAutofit/>
          </a:bodyPr>
          <a:lstStyle/>
          <a:p>
            <a:pPr marL="0" indent="0">
              <a:buNone/>
            </a:pPr>
            <a:r>
              <a:rPr lang="en-US" sz="2400" b="1" dirty="0"/>
              <a:t>Brian is a kindergartener on IEP for speech</a:t>
            </a:r>
          </a:p>
          <a:p>
            <a:pPr marL="0" indent="0">
              <a:buNone/>
            </a:pPr>
            <a:r>
              <a:rPr lang="en-US" sz="2400" b="1" dirty="0">
                <a:solidFill>
                  <a:srgbClr val="C00000"/>
                </a:solidFill>
              </a:rPr>
              <a:t>Has many features suggestive of autism</a:t>
            </a:r>
          </a:p>
          <a:p>
            <a:pPr marL="0" indent="0">
              <a:buNone/>
            </a:pPr>
            <a:r>
              <a:rPr lang="en-US" sz="2400" b="1" dirty="0"/>
              <a:t>He is verbal, and uses 3-4 word sentences routinely to express needs and wants, but never to comment on something in the environment. </a:t>
            </a:r>
          </a:p>
          <a:p>
            <a:pPr marL="0" indent="0">
              <a:buNone/>
            </a:pPr>
            <a:r>
              <a:rPr lang="en-US" sz="2400" b="1" dirty="0">
                <a:solidFill>
                  <a:srgbClr val="C00000"/>
                </a:solidFill>
              </a:rPr>
              <a:t>Brian likes routines, and becomes very upset if the bus is late, or if the bus driver is not the expected one. On those days, when Brian’s bus routine has changed, staff members say they “know he will have problems.” </a:t>
            </a:r>
          </a:p>
          <a:p>
            <a:pPr marL="0" indent="0">
              <a:buNone/>
            </a:pPr>
            <a:r>
              <a:rPr lang="en-US" sz="2400" b="1" dirty="0"/>
              <a:t>Each school day Brian puts his coat away, and goes to circle time. After going to circle, on many days, Brian will run away, and kick and head butt if captured after running away, if the activity at circle time lasts more than five minutes. </a:t>
            </a:r>
          </a:p>
          <a:p>
            <a:pPr marL="0" indent="0">
              <a:buNone/>
            </a:pPr>
            <a:r>
              <a:rPr lang="en-US" sz="2400" b="1" dirty="0">
                <a:solidFill>
                  <a:srgbClr val="C00000"/>
                </a:solidFill>
              </a:rPr>
              <a:t>Brian is more likely to leave circle by running away, on days when the bus routine has changed from the typical bus routine</a:t>
            </a:r>
          </a:p>
        </p:txBody>
      </p:sp>
    </p:spTree>
    <p:extLst>
      <p:ext uri="{BB962C8B-B14F-4D97-AF65-F5344CB8AC3E}">
        <p14:creationId xmlns:p14="http://schemas.microsoft.com/office/powerpoint/2010/main" val="193549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1" y="1807362"/>
            <a:ext cx="8839199" cy="4051437"/>
          </a:xfrm>
        </p:spPr>
        <p:txBody>
          <a:bodyPr/>
          <a:lstStyle/>
          <a:p>
            <a:pPr marL="45720" indent="0">
              <a:buNone/>
            </a:pPr>
            <a:r>
              <a:rPr lang="en-US" dirty="0"/>
              <a:t>Look at the boxes one by one</a:t>
            </a:r>
          </a:p>
          <a:p>
            <a:pPr marL="365760" lvl="1" indent="0">
              <a:buNone/>
            </a:pPr>
            <a:r>
              <a:rPr lang="en-US" dirty="0"/>
              <a:t>*Very important to fill the boxes out in the order the are numbered*</a:t>
            </a:r>
          </a:p>
          <a:p>
            <a:pPr marL="45720" indent="0">
              <a:buNone/>
            </a:pPr>
            <a:r>
              <a:rPr lang="en-US" dirty="0">
                <a:solidFill>
                  <a:srgbClr val="C00000"/>
                </a:solidFill>
              </a:rPr>
              <a:t>Look at the information that should go there</a:t>
            </a:r>
          </a:p>
          <a:p>
            <a:pPr marL="45720" indent="0">
              <a:buNone/>
            </a:pPr>
            <a:r>
              <a:rPr lang="en-US" dirty="0"/>
              <a:t>Look at some examples</a:t>
            </a:r>
          </a:p>
          <a:p>
            <a:pPr marL="45720" indent="0">
              <a:buNone/>
            </a:pPr>
            <a:r>
              <a:rPr lang="en-US" dirty="0">
                <a:solidFill>
                  <a:srgbClr val="C00000"/>
                </a:solidFill>
              </a:rPr>
              <a:t>Decide what should go there for Brian</a:t>
            </a:r>
          </a:p>
        </p:txBody>
      </p:sp>
      <p:sp>
        <p:nvSpPr>
          <p:cNvPr id="2" name="Title 1"/>
          <p:cNvSpPr>
            <a:spLocks noGrp="1"/>
          </p:cNvSpPr>
          <p:nvPr>
            <p:ph type="title"/>
          </p:nvPr>
        </p:nvSpPr>
        <p:spPr/>
        <p:txBody>
          <a:bodyPr>
            <a:normAutofit/>
          </a:bodyPr>
          <a:lstStyle/>
          <a:p>
            <a:r>
              <a:rPr lang="en-US" dirty="0"/>
              <a:t>The process:</a:t>
            </a:r>
          </a:p>
        </p:txBody>
      </p:sp>
    </p:spTree>
    <p:extLst>
      <p:ext uri="{BB962C8B-B14F-4D97-AF65-F5344CB8AC3E}">
        <p14:creationId xmlns:p14="http://schemas.microsoft.com/office/powerpoint/2010/main" val="410896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415090" y="2367280"/>
            <a:ext cx="1600200" cy="2133600"/>
          </a:xfrm>
          <a:prstGeom prst="rect">
            <a:avLst/>
          </a:prstGeom>
          <a:solidFill>
            <a:srgbClr val="FF0000">
              <a:alpha val="70195"/>
            </a:srgbClr>
          </a:solidFill>
          <a:ln w="9525">
            <a:solidFill>
              <a:schemeClr val="tx1"/>
            </a:solidFill>
            <a:miter lim="800000"/>
            <a:headEnd/>
            <a:tailEnd/>
          </a:ln>
        </p:spPr>
        <p:txBody>
          <a:bodyPr wrap="none" anchor="ctr"/>
          <a:lstStyle/>
          <a:p>
            <a:pPr eaLnBrk="1" hangingPunct="1"/>
            <a:r>
              <a:rPr lang="en-US" sz="2400" b="1" dirty="0">
                <a:latin typeface="Calibri" pitchFamily="34" charset="0"/>
                <a:cs typeface="Arial" charset="0"/>
              </a:rPr>
              <a:t> </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0"/>
            <a:ext cx="2203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a:t>
            </a:r>
          </a:p>
          <a:p>
            <a:pPr eaLnBrk="1" hangingPunct="1"/>
            <a:r>
              <a:rPr lang="en-US" sz="2000" b="1" dirty="0">
                <a:latin typeface="Calibri" pitchFamily="34" charset="0"/>
                <a:cs typeface="Arial" charset="0"/>
              </a:rPr>
              <a:t> 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55285" y="2411413"/>
            <a:ext cx="17282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6322874" y="4697414"/>
            <a:ext cx="1776704" cy="132343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eaLnBrk="1" hangingPunct="1"/>
            <a:r>
              <a:rPr lang="en-US" sz="2000" b="1" dirty="0">
                <a:latin typeface="Calibri" pitchFamily="34" charset="0"/>
                <a:cs typeface="Arial" charset="0"/>
              </a:rPr>
              <a:t> (Replacement </a:t>
            </a:r>
          </a:p>
          <a:p>
            <a:pPr algn="ctr" eaLnBrk="1" hangingPunct="1"/>
            <a:r>
              <a:rPr lang="en-US" sz="2000" b="1" dirty="0">
                <a:latin typeface="Calibri" pitchFamily="34" charset="0"/>
                <a:cs typeface="Arial" charset="0"/>
              </a:rPr>
              <a:t>Behavior)</a:t>
            </a: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6079071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1" y="1807362"/>
            <a:ext cx="8839199" cy="4669639"/>
          </a:xfrm>
        </p:spPr>
        <p:txBody>
          <a:bodyPr>
            <a:normAutofit/>
          </a:bodyPr>
          <a:lstStyle/>
          <a:p>
            <a:endParaRPr lang="en-US" sz="2400" dirty="0"/>
          </a:p>
          <a:p>
            <a:endParaRPr lang="en-US" dirty="0"/>
          </a:p>
        </p:txBody>
      </p:sp>
      <p:sp>
        <p:nvSpPr>
          <p:cNvPr id="2" name="Title 1"/>
          <p:cNvSpPr>
            <a:spLocks noGrp="1"/>
          </p:cNvSpPr>
          <p:nvPr>
            <p:ph type="title"/>
          </p:nvPr>
        </p:nvSpPr>
        <p:spPr/>
        <p:txBody>
          <a:bodyPr/>
          <a:lstStyle/>
          <a:p>
            <a:r>
              <a:rPr lang="en-US" dirty="0"/>
              <a:t>1.  Define Problem Behavior</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048000"/>
            <a:ext cx="381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5676900" y="1924050"/>
            <a:ext cx="3429000" cy="22479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3200" b="1" dirty="0">
                <a:solidFill>
                  <a:srgbClr val="0070C0"/>
                </a:solidFill>
              </a:rPr>
              <a:t>M</a:t>
            </a:r>
            <a:r>
              <a:rPr lang="en-US" sz="2800" dirty="0">
                <a:solidFill>
                  <a:srgbClr val="00B0F0"/>
                </a:solidFill>
              </a:rPr>
              <a:t>easurable</a:t>
            </a:r>
          </a:p>
          <a:p>
            <a:pPr algn="ctr"/>
            <a:r>
              <a:rPr lang="en-US" sz="2800" dirty="0">
                <a:solidFill>
                  <a:srgbClr val="C00000"/>
                </a:solidFill>
              </a:rPr>
              <a:t>   </a:t>
            </a:r>
            <a:r>
              <a:rPr lang="en-US" sz="3200" b="1" dirty="0">
                <a:solidFill>
                  <a:srgbClr val="0070C0"/>
                </a:solidFill>
              </a:rPr>
              <a:t>O</a:t>
            </a:r>
            <a:r>
              <a:rPr lang="en-US" sz="2800" dirty="0">
                <a:solidFill>
                  <a:srgbClr val="00B0F0"/>
                </a:solidFill>
              </a:rPr>
              <a:t>bservable </a:t>
            </a:r>
          </a:p>
          <a:p>
            <a:pPr algn="ctr"/>
            <a:r>
              <a:rPr lang="en-US" sz="3200" b="1" dirty="0">
                <a:solidFill>
                  <a:srgbClr val="0070C0"/>
                </a:solidFill>
              </a:rPr>
              <a:t>O</a:t>
            </a:r>
            <a:r>
              <a:rPr lang="en-US" sz="2800" dirty="0">
                <a:solidFill>
                  <a:srgbClr val="00B0F0"/>
                </a:solidFill>
              </a:rPr>
              <a:t>bjective </a:t>
            </a:r>
            <a:r>
              <a:rPr lang="en-US" sz="2800" dirty="0"/>
              <a:t>  </a:t>
            </a:r>
          </a:p>
        </p:txBody>
      </p:sp>
    </p:spTree>
    <p:extLst>
      <p:ext uri="{BB962C8B-B14F-4D97-AF65-F5344CB8AC3E}">
        <p14:creationId xmlns:p14="http://schemas.microsoft.com/office/powerpoint/2010/main" val="93814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1752600" y="1600201"/>
            <a:ext cx="4495800" cy="4525963"/>
          </a:xfrm>
          <a:prstGeom prst="rect">
            <a:avLst/>
          </a:prstGeom>
          <a:noFill/>
        </p:spPr>
        <p:txBody>
          <a:bodyPr>
            <a:normAutofit fontScale="70000" lnSpcReduction="20000"/>
          </a:bodyPr>
          <a:lstStyle/>
          <a:p>
            <a:pPr eaLnBrk="1" hangingPunct="1"/>
            <a:endParaRPr lang="en-US" sz="2400" dirty="0"/>
          </a:p>
          <a:p>
            <a:pPr eaLnBrk="1" hangingPunct="1"/>
            <a:r>
              <a:rPr lang="en-US" sz="2400" dirty="0">
                <a:solidFill>
                  <a:srgbClr val="C00000"/>
                </a:solidFill>
              </a:rPr>
              <a:t>Off task:</a:t>
            </a:r>
          </a:p>
          <a:p>
            <a:pPr eaLnBrk="1" hangingPunct="1"/>
            <a:endParaRPr lang="en-US" sz="2400" dirty="0"/>
          </a:p>
          <a:p>
            <a:pPr eaLnBrk="1" hangingPunct="1"/>
            <a:r>
              <a:rPr lang="en-US" sz="2400" dirty="0"/>
              <a:t>Poor organization </a:t>
            </a:r>
          </a:p>
          <a:p>
            <a:pPr eaLnBrk="1" hangingPunct="1">
              <a:buFont typeface="Wingdings" pitchFamily="2" charset="2"/>
              <a:buNone/>
            </a:pPr>
            <a:r>
              <a:rPr lang="en-US" sz="2400" dirty="0"/>
              <a:t>and planning:</a:t>
            </a:r>
          </a:p>
          <a:p>
            <a:pPr eaLnBrk="1" hangingPunct="1">
              <a:buFont typeface="Wingdings" pitchFamily="2" charset="2"/>
              <a:buNone/>
            </a:pPr>
            <a:endParaRPr lang="en-US" sz="2400" dirty="0"/>
          </a:p>
          <a:p>
            <a:pPr eaLnBrk="1" hangingPunct="1"/>
            <a:r>
              <a:rPr lang="en-US" sz="2400" dirty="0">
                <a:solidFill>
                  <a:srgbClr val="C00000"/>
                </a:solidFill>
              </a:rPr>
              <a:t>Tantrums:</a:t>
            </a:r>
          </a:p>
          <a:p>
            <a:pPr eaLnBrk="1" hangingPunct="1">
              <a:buFont typeface="Wingdings" pitchFamily="2" charset="2"/>
              <a:buNone/>
            </a:pPr>
            <a:r>
              <a:rPr lang="en-US" sz="2400" dirty="0">
                <a:solidFill>
                  <a:srgbClr val="C00000"/>
                </a:solidFill>
              </a:rPr>
              <a:t>Outbursts/Rage/</a:t>
            </a:r>
          </a:p>
          <a:p>
            <a:pPr eaLnBrk="1" hangingPunct="1">
              <a:buFont typeface="Wingdings" pitchFamily="2" charset="2"/>
              <a:buNone/>
            </a:pPr>
            <a:r>
              <a:rPr lang="en-US" sz="2400" dirty="0">
                <a:solidFill>
                  <a:srgbClr val="C00000"/>
                </a:solidFill>
              </a:rPr>
              <a:t>Explosive Reactions</a:t>
            </a:r>
          </a:p>
          <a:p>
            <a:r>
              <a:rPr lang="en-US" sz="2400" dirty="0"/>
              <a:t>“Naughty”</a:t>
            </a:r>
          </a:p>
          <a:p>
            <a:endParaRPr lang="en-US" sz="2400" dirty="0"/>
          </a:p>
          <a:p>
            <a:r>
              <a:rPr lang="en-US" sz="2400" dirty="0">
                <a:solidFill>
                  <a:srgbClr val="C00000"/>
                </a:solidFill>
              </a:rPr>
              <a:t>“Bullies others”</a:t>
            </a:r>
          </a:p>
          <a:p>
            <a:endParaRPr lang="en-US" sz="2400" dirty="0"/>
          </a:p>
          <a:p>
            <a:r>
              <a:rPr lang="en-US" sz="2400" dirty="0"/>
              <a:t>“Wastes time”</a:t>
            </a:r>
          </a:p>
          <a:p>
            <a:pPr eaLnBrk="1" hangingPunct="1"/>
            <a:endParaRPr lang="en-US" sz="2400" dirty="0">
              <a:solidFill>
                <a:srgbClr val="800080"/>
              </a:solidFill>
            </a:endParaRPr>
          </a:p>
        </p:txBody>
      </p:sp>
      <p:sp>
        <p:nvSpPr>
          <p:cNvPr id="21508" name="Rectangle 4"/>
          <p:cNvSpPr>
            <a:spLocks noGrp="1" noChangeArrowheads="1"/>
          </p:cNvSpPr>
          <p:nvPr>
            <p:ph sz="half" idx="2"/>
          </p:nvPr>
        </p:nvSpPr>
        <p:spPr>
          <a:xfrm>
            <a:off x="5562600" y="1828801"/>
            <a:ext cx="4876800" cy="4297363"/>
          </a:xfrm>
          <a:prstGeom prst="rect">
            <a:avLst/>
          </a:prstGeom>
        </p:spPr>
        <p:txBody>
          <a:bodyPr>
            <a:normAutofit fontScale="70000" lnSpcReduction="20000"/>
          </a:bodyPr>
          <a:lstStyle/>
          <a:p>
            <a:pPr eaLnBrk="1" hangingPunct="1"/>
            <a:r>
              <a:rPr lang="en-US" sz="1800" dirty="0">
                <a:solidFill>
                  <a:srgbClr val="C00000"/>
                </a:solidFill>
              </a:rPr>
              <a:t>crawls on the floor; plays with objects in desk; attempts  play with others</a:t>
            </a:r>
          </a:p>
          <a:p>
            <a:pPr eaLnBrk="1" hangingPunct="1">
              <a:buFont typeface="Wingdings" pitchFamily="2" charset="2"/>
              <a:buNone/>
            </a:pPr>
            <a:endParaRPr lang="en-US" sz="1600" dirty="0"/>
          </a:p>
          <a:p>
            <a:pPr eaLnBrk="1" hangingPunct="1"/>
            <a:r>
              <a:rPr lang="en-US" sz="1800" dirty="0"/>
              <a:t>rushes to complete assignment without planning each phase; waits until the final work period to begin a long term assignment</a:t>
            </a:r>
          </a:p>
          <a:p>
            <a:pPr eaLnBrk="1" hangingPunct="1"/>
            <a:endParaRPr lang="en-US" sz="1800" dirty="0"/>
          </a:p>
          <a:p>
            <a:pPr marL="0" indent="0">
              <a:buNone/>
            </a:pPr>
            <a:endParaRPr lang="en-US" sz="1800" dirty="0"/>
          </a:p>
          <a:p>
            <a:pPr eaLnBrk="1" hangingPunct="1"/>
            <a:r>
              <a:rPr lang="en-US" sz="1800" dirty="0">
                <a:solidFill>
                  <a:srgbClr val="C00000"/>
                </a:solidFill>
              </a:rPr>
              <a:t>student throws materials; student crawls under the desk and screams with high volume.</a:t>
            </a:r>
          </a:p>
          <a:p>
            <a:pPr eaLnBrk="1" hangingPunct="1"/>
            <a:endParaRPr lang="en-US" sz="1800" dirty="0">
              <a:solidFill>
                <a:schemeClr val="bg1"/>
              </a:solidFill>
            </a:endParaRPr>
          </a:p>
          <a:p>
            <a:r>
              <a:rPr lang="en-US" sz="1600" dirty="0"/>
              <a:t>Uses profane language</a:t>
            </a:r>
          </a:p>
          <a:p>
            <a:endParaRPr lang="en-US" sz="1600" dirty="0"/>
          </a:p>
          <a:p>
            <a:r>
              <a:rPr lang="en-US" sz="1600" dirty="0">
                <a:solidFill>
                  <a:srgbClr val="C00000"/>
                </a:solidFill>
              </a:rPr>
              <a:t>Shoves, pushes students, calls names</a:t>
            </a:r>
          </a:p>
          <a:p>
            <a:endParaRPr lang="en-US" sz="1600" dirty="0">
              <a:solidFill>
                <a:srgbClr val="FFC000"/>
              </a:solidFill>
            </a:endParaRPr>
          </a:p>
          <a:p>
            <a:r>
              <a:rPr lang="en-US" sz="1600" dirty="0"/>
              <a:t>Fiddles with things in desk during independent work time</a:t>
            </a:r>
          </a:p>
          <a:p>
            <a:endParaRPr lang="en-US" sz="1600" dirty="0"/>
          </a:p>
          <a:p>
            <a:pPr eaLnBrk="1" hangingPunct="1"/>
            <a:endParaRPr lang="en-US" sz="1600" dirty="0">
              <a:solidFill>
                <a:srgbClr val="800080"/>
              </a:solidFill>
            </a:endParaRPr>
          </a:p>
          <a:p>
            <a:pPr eaLnBrk="1" hangingPunct="1"/>
            <a:endParaRPr lang="en-US" sz="1600" dirty="0"/>
          </a:p>
          <a:p>
            <a:pPr eaLnBrk="1" hangingPunct="1"/>
            <a:endParaRPr lang="en-US" sz="1600" dirty="0"/>
          </a:p>
          <a:p>
            <a:pPr eaLnBrk="1" hangingPunct="1"/>
            <a:endParaRPr lang="en-US" sz="1600" dirty="0"/>
          </a:p>
          <a:p>
            <a:pPr eaLnBrk="1" hangingPunct="1"/>
            <a:endParaRPr lang="en-US" sz="1600" dirty="0"/>
          </a:p>
        </p:txBody>
      </p:sp>
      <p:sp>
        <p:nvSpPr>
          <p:cNvPr id="21506" name="AutoShape 2"/>
          <p:cNvSpPr>
            <a:spLocks noGrp="1" noChangeArrowheads="1"/>
          </p:cNvSpPr>
          <p:nvPr>
            <p:ph type="title"/>
          </p:nvPr>
        </p:nvSpPr>
        <p:spPr/>
        <p:txBody>
          <a:bodyPr/>
          <a:lstStyle/>
          <a:p>
            <a:pPr eaLnBrk="1" hangingPunct="1"/>
            <a:r>
              <a:rPr lang="en-US" dirty="0"/>
              <a:t>Examples for define problem Behavior</a:t>
            </a:r>
          </a:p>
        </p:txBody>
      </p:sp>
    </p:spTree>
    <p:extLst>
      <p:ext uri="{BB962C8B-B14F-4D97-AF65-F5344CB8AC3E}">
        <p14:creationId xmlns:p14="http://schemas.microsoft.com/office/powerpoint/2010/main" val="14028376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solidFill>
            <a:srgbClr val="FF0000">
              <a:alpha val="70195"/>
            </a:srgbClr>
          </a:solidFill>
          <a:ln w="9525">
            <a:solidFill>
              <a:schemeClr val="tx1"/>
            </a:solidFill>
            <a:miter lim="800000"/>
            <a:headEnd/>
            <a:tailEnd/>
          </a:ln>
        </p:spPr>
        <p:txBody>
          <a:bodyPr wrap="none" anchor="ctr"/>
          <a:lstStyle/>
          <a:p>
            <a:pPr eaLnBrk="1" hangingPunct="1"/>
            <a:endParaRPr lang="en-US" b="1" dirty="0">
              <a:latin typeface="Calibri" pitchFamily="34" charset="0"/>
              <a:cs typeface="Arial" charset="0"/>
            </a:endParaRPr>
          </a:p>
          <a:p>
            <a:pPr eaLnBrk="1" hangingPunct="1"/>
            <a:endParaRPr lang="en-US" b="1" dirty="0">
              <a:latin typeface="Calibri" pitchFamily="34" charset="0"/>
              <a:cs typeface="Arial" charset="0"/>
            </a:endParaRPr>
          </a:p>
          <a:p>
            <a:pPr eaLnBrk="1" hangingPunct="1"/>
            <a:r>
              <a:rPr lang="en-US" b="1" dirty="0">
                <a:latin typeface="Calibri" pitchFamily="34" charset="0"/>
                <a:cs typeface="Arial" charset="0"/>
              </a:rPr>
              <a:t>Gets up and</a:t>
            </a:r>
          </a:p>
          <a:p>
            <a:pPr eaLnBrk="1" hangingPunct="1"/>
            <a:r>
              <a:rPr lang="en-US" b="1" dirty="0">
                <a:latin typeface="Calibri" pitchFamily="34" charset="0"/>
                <a:cs typeface="Arial" charset="0"/>
              </a:rPr>
              <a:t>Runs into the</a:t>
            </a:r>
          </a:p>
          <a:p>
            <a:pPr eaLnBrk="1" hangingPunct="1"/>
            <a:r>
              <a:rPr lang="en-US" b="1" dirty="0">
                <a:latin typeface="Calibri" pitchFamily="34" charset="0"/>
                <a:cs typeface="Arial" charset="0"/>
              </a:rPr>
              <a:t>Hallway during </a:t>
            </a:r>
          </a:p>
          <a:p>
            <a:pPr eaLnBrk="1" hangingPunct="1"/>
            <a:r>
              <a:rPr lang="en-US"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1535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sz="2000" b="1" dirty="0">
                <a:latin typeface="Calibri" pitchFamily="34" charset="0"/>
                <a:cs typeface="Arial" charset="0"/>
              </a:rPr>
              <a:t>Not </a:t>
            </a:r>
          </a:p>
          <a:p>
            <a:pPr eaLnBrk="1" hangingPunct="1"/>
            <a:r>
              <a:rPr lang="en-US" sz="2000" b="1" dirty="0">
                <a:latin typeface="Calibri" pitchFamily="34" charset="0"/>
                <a:cs typeface="Arial" charset="0"/>
              </a:rPr>
              <a:t>continuous</a:t>
            </a:r>
            <a:endParaRPr lang="en-US" sz="1400" dirty="0">
              <a:latin typeface="Calibri" pitchFamily="34" charset="0"/>
              <a:cs typeface="Arial" charset="0"/>
            </a:endParaRP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629739" y="2411414"/>
            <a:ext cx="1170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8083863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r>
              <a:rPr lang="en-US" sz="1600" b="1" dirty="0">
                <a:latin typeface="Calibri" pitchFamily="34" charset="0"/>
                <a:cs typeface="Arial" charset="0"/>
              </a:rPr>
              <a:t>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59047" y="2386014"/>
            <a:ext cx="220328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sz="2000" b="1" dirty="0">
                <a:latin typeface="Calibri" pitchFamily="34" charset="0"/>
                <a:cs typeface="Arial" charset="0"/>
              </a:rPr>
              <a:t>Not </a:t>
            </a:r>
          </a:p>
          <a:p>
            <a:pPr eaLnBrk="1" hangingPunct="1"/>
            <a:r>
              <a:rPr lang="en-US" sz="2000" b="1" dirty="0">
                <a:latin typeface="Calibri" pitchFamily="34" charset="0"/>
                <a:cs typeface="Arial" charset="0"/>
              </a:rPr>
              <a:t>continuous</a:t>
            </a:r>
          </a:p>
          <a:p>
            <a:pPr eaLnBrk="1" hangingPunct="1"/>
            <a:endParaRPr lang="en-US" sz="1400" dirty="0">
              <a:latin typeface="Calibri" pitchFamily="34" charset="0"/>
              <a:cs typeface="Arial" charset="0"/>
            </a:endParaRP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435392" y="304801"/>
            <a:ext cx="1554496" cy="1015663"/>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a:p>
            <a:pPr algn="ctr" eaLnBrk="1" hangingPunct="1"/>
            <a:endParaRPr lang="en-US" sz="2000" b="1" dirty="0">
              <a:solidFill>
                <a:schemeClr val="bg1"/>
              </a:solidFill>
              <a:latin typeface="Calibri" pitchFamily="34" charset="0"/>
              <a:cs typeface="Arial" charset="0"/>
            </a:endParaRP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435392" y="1196976"/>
            <a:ext cx="1554496" cy="46166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6144948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600" dirty="0"/>
              <a:t>Supposed to do</a:t>
            </a:r>
          </a:p>
          <a:p>
            <a:r>
              <a:rPr lang="en-US" sz="3600" dirty="0"/>
              <a:t>Other students doing</a:t>
            </a:r>
          </a:p>
        </p:txBody>
      </p:sp>
      <p:sp>
        <p:nvSpPr>
          <p:cNvPr id="5" name="Title 4"/>
          <p:cNvSpPr>
            <a:spLocks noGrp="1"/>
          </p:cNvSpPr>
          <p:nvPr>
            <p:ph type="title"/>
          </p:nvPr>
        </p:nvSpPr>
        <p:spPr/>
        <p:txBody>
          <a:bodyPr>
            <a:normAutofit/>
          </a:bodyPr>
          <a:lstStyle/>
          <a:p>
            <a:r>
              <a:rPr lang="en-US" dirty="0"/>
              <a:t>2.  Desired Alternative Behavior</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352800"/>
            <a:ext cx="5105400" cy="275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25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1" y="1676400"/>
            <a:ext cx="8407893" cy="4407408"/>
          </a:xfrm>
        </p:spPr>
        <p:txBody>
          <a:bodyPr>
            <a:normAutofit/>
          </a:bodyPr>
          <a:lstStyle/>
          <a:p>
            <a:r>
              <a:rPr lang="en-US" sz="3200" dirty="0"/>
              <a:t>You need to know </a:t>
            </a:r>
            <a:r>
              <a:rPr lang="en-US" sz="3200" dirty="0">
                <a:solidFill>
                  <a:srgbClr val="00B0F0"/>
                </a:solidFill>
              </a:rPr>
              <a:t>WHY</a:t>
            </a:r>
          </a:p>
          <a:p>
            <a:pPr lvl="1"/>
            <a:r>
              <a:rPr lang="en-US" sz="3000" dirty="0"/>
              <a:t>You can make a behavior </a:t>
            </a:r>
            <a:r>
              <a:rPr lang="en-US" sz="3000" dirty="0">
                <a:solidFill>
                  <a:srgbClr val="00B0F0"/>
                </a:solidFill>
              </a:rPr>
              <a:t>worse</a:t>
            </a:r>
            <a:r>
              <a:rPr lang="en-US" sz="3000" dirty="0"/>
              <a:t> </a:t>
            </a:r>
          </a:p>
          <a:p>
            <a:r>
              <a:rPr lang="en-US" sz="3200" dirty="0"/>
              <a:t>Need to know the </a:t>
            </a:r>
            <a:r>
              <a:rPr lang="en-US" sz="3200" dirty="0">
                <a:solidFill>
                  <a:srgbClr val="00B0F0"/>
                </a:solidFill>
              </a:rPr>
              <a:t>function</a:t>
            </a:r>
            <a:r>
              <a:rPr lang="en-US" sz="3200" dirty="0"/>
              <a:t> of the behavior</a:t>
            </a:r>
          </a:p>
          <a:p>
            <a:pPr lvl="1"/>
            <a:r>
              <a:rPr lang="en-US" sz="3000" dirty="0">
                <a:solidFill>
                  <a:srgbClr val="00B0F0"/>
                </a:solidFill>
              </a:rPr>
              <a:t>Gain</a:t>
            </a:r>
            <a:r>
              <a:rPr lang="en-US" sz="3000" dirty="0"/>
              <a:t> something or </a:t>
            </a:r>
            <a:r>
              <a:rPr lang="en-US" sz="3000" dirty="0">
                <a:solidFill>
                  <a:srgbClr val="00B0F0"/>
                </a:solidFill>
              </a:rPr>
              <a:t>avoid </a:t>
            </a:r>
            <a:r>
              <a:rPr lang="en-US" sz="3000" dirty="0"/>
              <a:t>something?  </a:t>
            </a:r>
          </a:p>
        </p:txBody>
      </p:sp>
      <p:sp>
        <p:nvSpPr>
          <p:cNvPr id="2" name="Title 1"/>
          <p:cNvSpPr>
            <a:spLocks noGrp="1"/>
          </p:cNvSpPr>
          <p:nvPr>
            <p:ph type="title"/>
          </p:nvPr>
        </p:nvSpPr>
        <p:spPr>
          <a:xfrm>
            <a:off x="1905370" y="457200"/>
            <a:ext cx="8381260" cy="1054394"/>
          </a:xfrm>
        </p:spPr>
        <p:txBody>
          <a:bodyPr>
            <a:normAutofit fontScale="90000"/>
          </a:bodyPr>
          <a:lstStyle/>
          <a:p>
            <a:r>
              <a:rPr lang="en-US" dirty="0"/>
              <a:t>Before You Can Work on Changing a Behavior</a:t>
            </a:r>
          </a:p>
        </p:txBody>
      </p:sp>
    </p:spTree>
    <p:extLst>
      <p:ext uri="{BB962C8B-B14F-4D97-AF65-F5344CB8AC3E}">
        <p14:creationId xmlns:p14="http://schemas.microsoft.com/office/powerpoint/2010/main" val="177535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Sit at desk</a:t>
            </a:r>
          </a:p>
          <a:p>
            <a:r>
              <a:rPr lang="en-US" sz="2400" dirty="0">
                <a:solidFill>
                  <a:srgbClr val="FF0000"/>
                </a:solidFill>
              </a:rPr>
              <a:t>Complete assignment during class time</a:t>
            </a:r>
          </a:p>
          <a:p>
            <a:r>
              <a:rPr lang="en-US" sz="2400" dirty="0"/>
              <a:t>Turn in neat completed homework on time</a:t>
            </a:r>
          </a:p>
          <a:p>
            <a:r>
              <a:rPr lang="en-US" sz="2400" dirty="0">
                <a:solidFill>
                  <a:srgbClr val="FF0000"/>
                </a:solidFill>
              </a:rPr>
              <a:t>Use language that does not contain swear words while talking to peers and teachers</a:t>
            </a:r>
          </a:p>
          <a:p>
            <a:r>
              <a:rPr lang="en-US" sz="2400" dirty="0"/>
              <a:t>Keep hands and feet to self while in the lunch room</a:t>
            </a:r>
          </a:p>
          <a:p>
            <a:endParaRPr lang="en-US" sz="2400" dirty="0"/>
          </a:p>
        </p:txBody>
      </p:sp>
      <p:sp>
        <p:nvSpPr>
          <p:cNvPr id="2" name="Title 1"/>
          <p:cNvSpPr>
            <a:spLocks noGrp="1"/>
          </p:cNvSpPr>
          <p:nvPr>
            <p:ph type="title"/>
          </p:nvPr>
        </p:nvSpPr>
        <p:spPr/>
        <p:txBody>
          <a:bodyPr/>
          <a:lstStyle/>
          <a:p>
            <a:r>
              <a:rPr lang="en-US" dirty="0"/>
              <a:t>Examples for desired alternative behavior</a:t>
            </a:r>
          </a:p>
        </p:txBody>
      </p:sp>
    </p:spTree>
    <p:extLst>
      <p:ext uri="{BB962C8B-B14F-4D97-AF65-F5344CB8AC3E}">
        <p14:creationId xmlns:p14="http://schemas.microsoft.com/office/powerpoint/2010/main" val="127906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endParaRPr lang="en-US" b="1" dirty="0">
              <a:latin typeface="Calibri" pitchFamily="34" charset="0"/>
              <a:cs typeface="Arial" charset="0"/>
            </a:endParaRPr>
          </a:p>
          <a:p>
            <a:endParaRPr lang="en-US" b="1" dirty="0">
              <a:latin typeface="Calibri" pitchFamily="34" charset="0"/>
              <a:cs typeface="Arial" charset="0"/>
            </a:endParaRPr>
          </a:p>
          <a:p>
            <a:r>
              <a:rPr lang="en-US" b="1" dirty="0">
                <a:latin typeface="Calibri" pitchFamily="34" charset="0"/>
                <a:cs typeface="Arial" charset="0"/>
              </a:rPr>
              <a:t> </a:t>
            </a:r>
          </a:p>
          <a:p>
            <a:r>
              <a:rPr lang="en-US" sz="1600" b="1" dirty="0">
                <a:latin typeface="Calibri" pitchFamily="34" charset="0"/>
                <a:cs typeface="Arial" charset="0"/>
              </a:rPr>
              <a:t>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a:p>
            <a:pPr eaLnBrk="1" hangingPunct="1"/>
            <a:endParaRPr lang="en-US"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220328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sz="2000" b="1" dirty="0">
                <a:latin typeface="Calibri" pitchFamily="34" charset="0"/>
                <a:cs typeface="Arial" charset="0"/>
              </a:rPr>
              <a:t>Not </a:t>
            </a:r>
          </a:p>
          <a:p>
            <a:pPr eaLnBrk="1" hangingPunct="1"/>
            <a:r>
              <a:rPr lang="en-US" sz="2000" b="1" dirty="0">
                <a:latin typeface="Calibri" pitchFamily="34" charset="0"/>
                <a:cs typeface="Arial" charset="0"/>
              </a:rPr>
              <a:t>continuous</a:t>
            </a:r>
          </a:p>
          <a:p>
            <a:pPr eaLnBrk="1" hangingPunct="1"/>
            <a:endParaRPr lang="en-US" sz="1400" dirty="0">
              <a:latin typeface="Calibri" pitchFamily="34" charset="0"/>
              <a:cs typeface="Arial" charset="0"/>
            </a:endParaRPr>
          </a:p>
          <a:p>
            <a:pPr eaLnBrk="1" hangingPunct="1"/>
            <a:r>
              <a:rPr lang="en-US" sz="2400" b="1" dirty="0">
                <a:solidFill>
                  <a:schemeClr val="bg1"/>
                </a:solidFill>
                <a:latin typeface="Calibri" pitchFamily="34" charset="0"/>
                <a:cs typeface="Arial" charset="0"/>
              </a:rPr>
              <a:t>.</a:t>
            </a: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544140" y="2411413"/>
            <a:ext cx="1342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1. Problem</a:t>
            </a:r>
          </a:p>
          <a:p>
            <a:pPr algn="ctr" eaLnBrk="1" hangingPunct="1"/>
            <a:r>
              <a:rPr lang="en-US" sz="2000"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662011" y="206375"/>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435392" y="1196976"/>
            <a:ext cx="1475170" cy="830997"/>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a:latin typeface="Calibri" pitchFamily="34" charset="0"/>
                <a:cs typeface="Arial" charset="0"/>
              </a:rPr>
              <a:t>Sit in circle time and listen to the lesson</a:t>
            </a: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0310619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endParaRPr lang="en-US" sz="1600" b="1" dirty="0">
              <a:latin typeface="Calibri" pitchFamily="34" charset="0"/>
              <a:cs typeface="Arial" charset="0"/>
            </a:endParaRPr>
          </a:p>
          <a:p>
            <a:r>
              <a:rPr lang="en-US" sz="1600" b="1" dirty="0">
                <a:latin typeface="Calibri" pitchFamily="34" charset="0"/>
                <a:cs typeface="Arial" charset="0"/>
              </a:rPr>
              <a:t> 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220328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sz="2000" b="1" dirty="0">
                <a:latin typeface="Calibri" pitchFamily="34" charset="0"/>
                <a:cs typeface="Arial" charset="0"/>
              </a:rPr>
              <a:t>Not </a:t>
            </a:r>
          </a:p>
          <a:p>
            <a:pPr eaLnBrk="1" hangingPunct="1"/>
            <a:r>
              <a:rPr lang="en-US" sz="2000" b="1" dirty="0">
                <a:latin typeface="Calibri" pitchFamily="34" charset="0"/>
                <a:cs typeface="Arial" charset="0"/>
              </a:rPr>
              <a:t>continuous</a:t>
            </a:r>
            <a:endParaRPr lang="en-US" b="1" dirty="0">
              <a:latin typeface="Calibri" pitchFamily="34" charset="0"/>
              <a:cs typeface="Arial" charset="0"/>
            </a:endParaRP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1"/>
            <a:ext cx="1579568" cy="98488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Typical</a:t>
            </a:r>
          </a:p>
          <a:p>
            <a:pPr algn="ctr" eaLnBrk="1" hangingPunct="1"/>
            <a:r>
              <a:rPr lang="en-US" b="1" dirty="0">
                <a:latin typeface="Calibri" pitchFamily="34" charset="0"/>
                <a:cs typeface="Arial" charset="0"/>
              </a:rPr>
              <a:t>Consequence</a:t>
            </a:r>
          </a:p>
          <a:p>
            <a:pPr algn="ctr" eaLnBrk="1" hangingPunct="1"/>
            <a:endParaRPr lang="en-US" sz="2000" b="1" dirty="0">
              <a:solidFill>
                <a:schemeClr val="bg1"/>
              </a:solidFill>
              <a:latin typeface="Calibri" pitchFamily="34" charset="0"/>
              <a:cs typeface="Arial" charset="0"/>
            </a:endParaRP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435393" y="1196976"/>
            <a:ext cx="14653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dirty="0">
                <a:latin typeface="Calibri" pitchFamily="34" charset="0"/>
                <a:cs typeface="Arial" charset="0"/>
              </a:rPr>
              <a:t> </a:t>
            </a:r>
            <a:r>
              <a:rPr lang="en-US" sz="1600" b="1" dirty="0">
                <a:latin typeface="Calibri" pitchFamily="34" charset="0"/>
                <a:cs typeface="Arial" charset="0"/>
              </a:rPr>
              <a:t>Sit in circle time and listen to the lesson</a:t>
            </a:r>
          </a:p>
          <a:p>
            <a:pPr eaLnBrk="1" hangingPunct="1"/>
            <a:endParaRPr lang="en-US" sz="2400" b="1" dirty="0">
              <a:latin typeface="Calibri" pitchFamily="34" charset="0"/>
              <a:cs typeface="Arial" charset="0"/>
            </a:endParaRPr>
          </a:p>
        </p:txBody>
      </p:sp>
      <p:sp>
        <p:nvSpPr>
          <p:cNvPr id="52251" name="TextBox 27"/>
          <p:cNvSpPr txBox="1">
            <a:spLocks noChangeArrowheads="1"/>
          </p:cNvSpPr>
          <p:nvPr/>
        </p:nvSpPr>
        <p:spPr bwMode="auto">
          <a:xfrm>
            <a:off x="8629648" y="1219201"/>
            <a:ext cx="1579568"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Calibri" pitchFamily="34" charset="0"/>
                <a:cs typeface="Arial" charset="0"/>
              </a:rPr>
              <a:t>3.</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33409167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t>What happens when the student or all the other students exhibit the desired behavior written in #2?</a:t>
            </a:r>
          </a:p>
        </p:txBody>
      </p:sp>
      <p:sp>
        <p:nvSpPr>
          <p:cNvPr id="2" name="Title 1"/>
          <p:cNvSpPr>
            <a:spLocks noGrp="1"/>
          </p:cNvSpPr>
          <p:nvPr>
            <p:ph type="title"/>
          </p:nvPr>
        </p:nvSpPr>
        <p:spPr/>
        <p:txBody>
          <a:bodyPr>
            <a:normAutofit/>
          </a:bodyPr>
          <a:lstStyle/>
          <a:p>
            <a:r>
              <a:rPr lang="en-US" dirty="0"/>
              <a:t>#3  Typical Consequence for #2</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1"/>
            <a:ext cx="39624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qual 3"/>
          <p:cNvSpPr/>
          <p:nvPr/>
        </p:nvSpPr>
        <p:spPr>
          <a:xfrm>
            <a:off x="6172200" y="4419600"/>
            <a:ext cx="1447800" cy="914400"/>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081" y="3810000"/>
            <a:ext cx="24669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89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1" y="1807362"/>
            <a:ext cx="8381999" cy="4051437"/>
          </a:xfrm>
        </p:spPr>
        <p:txBody>
          <a:bodyPr/>
          <a:lstStyle/>
          <a:p>
            <a:r>
              <a:rPr lang="en-US" sz="2400" dirty="0"/>
              <a:t>Students are allowed access to the computer</a:t>
            </a:r>
          </a:p>
          <a:p>
            <a:r>
              <a:rPr lang="en-US" sz="2400" dirty="0">
                <a:solidFill>
                  <a:srgbClr val="C00000"/>
                </a:solidFill>
              </a:rPr>
              <a:t>Students learn the material</a:t>
            </a:r>
          </a:p>
          <a:p>
            <a:r>
              <a:rPr lang="en-US" sz="2400" dirty="0"/>
              <a:t>Students are able to move on to the next lesson in the book</a:t>
            </a:r>
          </a:p>
          <a:p>
            <a:r>
              <a:rPr lang="en-US" sz="2400" dirty="0">
                <a:solidFill>
                  <a:srgbClr val="C00000"/>
                </a:solidFill>
              </a:rPr>
              <a:t>Students are able to stay in the classroom and participate in class</a:t>
            </a:r>
          </a:p>
          <a:p>
            <a:r>
              <a:rPr lang="en-US" sz="2400" dirty="0"/>
              <a:t>Students are able to play on the playground</a:t>
            </a:r>
          </a:p>
          <a:p>
            <a:r>
              <a:rPr lang="en-US" sz="2400" dirty="0">
                <a:solidFill>
                  <a:srgbClr val="C00000"/>
                </a:solidFill>
              </a:rPr>
              <a:t>Students are able to sit where they want at lunch</a:t>
            </a:r>
          </a:p>
        </p:txBody>
      </p:sp>
      <p:sp>
        <p:nvSpPr>
          <p:cNvPr id="2" name="Title 1"/>
          <p:cNvSpPr>
            <a:spLocks noGrp="1"/>
          </p:cNvSpPr>
          <p:nvPr>
            <p:ph type="title"/>
          </p:nvPr>
        </p:nvSpPr>
        <p:spPr/>
        <p:txBody>
          <a:bodyPr/>
          <a:lstStyle/>
          <a:p>
            <a:r>
              <a:rPr lang="en-US" dirty="0"/>
              <a:t>Examples for typical consequences	</a:t>
            </a:r>
          </a:p>
        </p:txBody>
      </p:sp>
    </p:spTree>
    <p:extLst>
      <p:ext uri="{BB962C8B-B14F-4D97-AF65-F5344CB8AC3E}">
        <p14:creationId xmlns:p14="http://schemas.microsoft.com/office/powerpoint/2010/main" val="218146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endParaRPr lang="en-US" b="1" dirty="0">
              <a:latin typeface="Calibri" pitchFamily="34" charset="0"/>
              <a:cs typeface="Arial" charset="0"/>
            </a:endParaRPr>
          </a:p>
          <a:p>
            <a:r>
              <a:rPr lang="en-US" b="1" dirty="0">
                <a:latin typeface="Calibri" pitchFamily="34" charset="0"/>
                <a:cs typeface="Arial" charset="0"/>
              </a:rPr>
              <a:t> </a:t>
            </a:r>
            <a:r>
              <a:rPr lang="en-US" sz="1600" b="1" dirty="0">
                <a:latin typeface="Calibri" pitchFamily="34" charset="0"/>
                <a:cs typeface="Arial" charset="0"/>
              </a:rPr>
              <a:t>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220328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0"/>
            <a:ext cx="1521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550552" y="2411413"/>
            <a:ext cx="1329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a:t>
            </a:r>
            <a:r>
              <a:rPr lang="en-US" sz="2000" b="1" dirty="0">
                <a:latin typeface="Calibri" pitchFamily="34" charset="0"/>
                <a:cs typeface="Arial" charset="0"/>
              </a:rPr>
              <a:t>. Problem</a:t>
            </a:r>
          </a:p>
          <a:p>
            <a:pPr algn="ctr" eaLnBrk="1" hangingPunct="1"/>
            <a:r>
              <a:rPr lang="en-US" sz="2000"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1"/>
            <a:ext cx="1579568" cy="98488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b="1" dirty="0">
                <a:latin typeface="Calibri" pitchFamily="34" charset="0"/>
                <a:cs typeface="Arial" charset="0"/>
              </a:rPr>
              <a:t>Consequence</a:t>
            </a:r>
          </a:p>
          <a:p>
            <a:pPr algn="ctr" eaLnBrk="1" hangingPunct="1"/>
            <a:endParaRPr lang="en-US" sz="2000" b="1" dirty="0">
              <a:solidFill>
                <a:schemeClr val="bg1"/>
              </a:solidFill>
              <a:latin typeface="Calibri" pitchFamily="34" charset="0"/>
              <a:cs typeface="Arial" charset="0"/>
            </a:endParaRP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9389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525711" y="1196976"/>
            <a:ext cx="14641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dirty="0">
                <a:latin typeface="Calibri" pitchFamily="34" charset="0"/>
                <a:cs typeface="Arial" charset="0"/>
              </a:rPr>
              <a:t> </a:t>
            </a:r>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20120" y="1219201"/>
            <a:ext cx="1785943" cy="1200329"/>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a:latin typeface="Calibri" pitchFamily="34" charset="0"/>
                <a:cs typeface="Arial" charset="0"/>
              </a:rPr>
              <a:t>Learn the information the teacher is sharing verbal praise</a:t>
            </a:r>
            <a:r>
              <a:rPr lang="en-US" sz="2400" b="1" dirty="0">
                <a:latin typeface="Calibri" pitchFamily="34" charset="0"/>
                <a:cs typeface="Arial" charset="0"/>
              </a:rPr>
              <a:t> </a:t>
            </a: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4217209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220328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544140" y="2411413"/>
            <a:ext cx="1342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1. Problem</a:t>
            </a:r>
          </a:p>
          <a:p>
            <a:pPr algn="ctr" eaLnBrk="1" hangingPunct="1"/>
            <a:r>
              <a:rPr lang="en-US" sz="2000"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629401" y="1085296"/>
            <a:ext cx="11998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20120" y="1128236"/>
            <a:ext cx="15795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dirty="0">
                <a:latin typeface="Calibri" pitchFamily="34" charset="0"/>
                <a:cs typeface="Arial" charset="0"/>
              </a:rPr>
              <a:t>  </a:t>
            </a:r>
            <a:r>
              <a:rPr lang="en-US" sz="1400" b="1" dirty="0">
                <a:latin typeface="Calibri" pitchFamily="34" charset="0"/>
                <a:cs typeface="Arial" charset="0"/>
              </a:rPr>
              <a:t>Learn the information the teacher is sharing verbal praise </a:t>
            </a:r>
          </a:p>
          <a:p>
            <a:pPr eaLnBrk="1" hangingPunct="1"/>
            <a:endParaRPr lang="en-US" sz="2400" b="1" dirty="0">
              <a:latin typeface="Calibri" pitchFamily="34" charset="0"/>
              <a:cs typeface="Arial" charset="0"/>
            </a:endParaRPr>
          </a:p>
        </p:txBody>
      </p:sp>
      <p:sp>
        <p:nvSpPr>
          <p:cNvPr id="52252" name="TextBox 28"/>
          <p:cNvSpPr txBox="1">
            <a:spLocks noChangeArrowheads="1"/>
          </p:cNvSpPr>
          <p:nvPr/>
        </p:nvSpPr>
        <p:spPr bwMode="auto">
          <a:xfrm>
            <a:off x="4232634" y="3429001"/>
            <a:ext cx="1521699" cy="830997"/>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endParaRPr lang="en-US" sz="2400" b="1" dirty="0">
              <a:latin typeface="Calibri" pitchFamily="34" charset="0"/>
              <a:cs typeface="Arial" charset="0"/>
            </a:endParaRP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629400" y="2828836"/>
            <a:ext cx="1752600" cy="1569660"/>
          </a:xfrm>
          <a:prstGeom prst="rect">
            <a:avLst/>
          </a:prstGeom>
        </p:spPr>
        <p:txBody>
          <a:bodyPr wrap="square">
            <a:spAutoFit/>
          </a:bodyPr>
          <a:lstStyle/>
          <a:p>
            <a:r>
              <a:rPr lang="en-US" sz="1600" dirty="0"/>
              <a:t> </a:t>
            </a:r>
          </a:p>
          <a:p>
            <a:endParaRPr lang="en-US" sz="1600" dirty="0"/>
          </a:p>
          <a:p>
            <a:r>
              <a:rPr lang="en-US" sz="1600" b="1" dirty="0">
                <a:latin typeface="Calibri" panose="020F0502020204030204" pitchFamily="34" charset="0"/>
              </a:rPr>
              <a:t>Gets up and</a:t>
            </a:r>
          </a:p>
          <a:p>
            <a:r>
              <a:rPr lang="en-US" sz="1600" b="1" dirty="0">
                <a:latin typeface="Calibri" panose="020F0502020204030204" pitchFamily="34" charset="0"/>
              </a:rPr>
              <a:t>Runs into the</a:t>
            </a:r>
          </a:p>
          <a:p>
            <a:r>
              <a:rPr lang="en-US" sz="1600" b="1" dirty="0">
                <a:latin typeface="Calibri" panose="020F0502020204030204" pitchFamily="34" charset="0"/>
              </a:rPr>
              <a:t>Hallway during </a:t>
            </a:r>
          </a:p>
          <a:p>
            <a:r>
              <a:rPr lang="en-US" sz="1600" b="1" dirty="0">
                <a:latin typeface="Calibri" panose="020F0502020204030204" pitchFamily="34" charset="0"/>
              </a:rPr>
              <a:t>Circle time</a:t>
            </a:r>
          </a:p>
        </p:txBody>
      </p:sp>
    </p:spTree>
    <p:extLst>
      <p:ext uri="{BB962C8B-B14F-4D97-AF65-F5344CB8AC3E}">
        <p14:creationId xmlns:p14="http://schemas.microsoft.com/office/powerpoint/2010/main" val="20155323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solidFill>
                  <a:srgbClr val="00B0F0"/>
                </a:solidFill>
              </a:rPr>
              <a:t>Situations </a:t>
            </a:r>
          </a:p>
          <a:p>
            <a:r>
              <a:rPr lang="en-US" sz="3600" dirty="0"/>
              <a:t>People</a:t>
            </a:r>
          </a:p>
          <a:p>
            <a:r>
              <a:rPr lang="en-US" sz="3600" dirty="0">
                <a:solidFill>
                  <a:srgbClr val="00B0F0"/>
                </a:solidFill>
              </a:rPr>
              <a:t>Time</a:t>
            </a:r>
          </a:p>
          <a:p>
            <a:r>
              <a:rPr lang="en-US" sz="3600" dirty="0"/>
              <a:t>Place</a:t>
            </a:r>
          </a:p>
          <a:p>
            <a:r>
              <a:rPr lang="en-US" sz="3600" dirty="0">
                <a:solidFill>
                  <a:srgbClr val="00B0F0"/>
                </a:solidFill>
              </a:rPr>
              <a:t>Object</a:t>
            </a:r>
          </a:p>
          <a:p>
            <a:r>
              <a:rPr lang="en-US" sz="3600" dirty="0"/>
              <a:t>Etc.</a:t>
            </a:r>
          </a:p>
          <a:p>
            <a:pPr marL="0" indent="0">
              <a:buNone/>
            </a:pPr>
            <a:endParaRPr lang="en-US" dirty="0"/>
          </a:p>
        </p:txBody>
      </p:sp>
      <p:sp>
        <p:nvSpPr>
          <p:cNvPr id="2" name="Title 1"/>
          <p:cNvSpPr>
            <a:spLocks noGrp="1"/>
          </p:cNvSpPr>
          <p:nvPr>
            <p:ph type="title"/>
          </p:nvPr>
        </p:nvSpPr>
        <p:spPr/>
        <p:txBody>
          <a:bodyPr/>
          <a:lstStyle/>
          <a:p>
            <a:r>
              <a:rPr lang="en-US" dirty="0"/>
              <a:t>#4 Triggering Antecedents </a:t>
            </a:r>
          </a:p>
        </p:txBody>
      </p:sp>
    </p:spTree>
    <p:extLst>
      <p:ext uri="{BB962C8B-B14F-4D97-AF65-F5344CB8AC3E}">
        <p14:creationId xmlns:p14="http://schemas.microsoft.com/office/powerpoint/2010/main" val="1999921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1905000" y="1447800"/>
            <a:ext cx="3810000" cy="5181600"/>
          </a:xfrm>
          <a:prstGeom prst="rect">
            <a:avLst/>
          </a:prstGeom>
        </p:spPr>
        <p:txBody>
          <a:bodyPr>
            <a:normAutofit/>
          </a:bodyPr>
          <a:lstStyle/>
          <a:p>
            <a:pPr eaLnBrk="1" hangingPunct="1">
              <a:lnSpc>
                <a:spcPct val="80000"/>
              </a:lnSpc>
            </a:pPr>
            <a:endParaRPr lang="en-US" sz="2000" dirty="0">
              <a:solidFill>
                <a:srgbClr val="C00000"/>
              </a:solidFill>
            </a:endParaRPr>
          </a:p>
          <a:p>
            <a:pPr eaLnBrk="1" hangingPunct="1">
              <a:lnSpc>
                <a:spcPct val="80000"/>
              </a:lnSpc>
            </a:pPr>
            <a:r>
              <a:rPr lang="en-US" sz="2000" dirty="0">
                <a:solidFill>
                  <a:srgbClr val="C00000"/>
                </a:solidFill>
              </a:rPr>
              <a:t>Physical Setting</a:t>
            </a:r>
          </a:p>
          <a:p>
            <a:pPr eaLnBrk="1" hangingPunct="1">
              <a:lnSpc>
                <a:spcPct val="80000"/>
              </a:lnSpc>
            </a:pPr>
            <a:endParaRPr lang="en-US" sz="2000" dirty="0">
              <a:solidFill>
                <a:srgbClr val="33CC33"/>
              </a:solidFill>
            </a:endParaRPr>
          </a:p>
          <a:p>
            <a:pPr eaLnBrk="1" hangingPunct="1">
              <a:lnSpc>
                <a:spcPct val="80000"/>
              </a:lnSpc>
              <a:buFont typeface="Wingdings" pitchFamily="2" charset="2"/>
              <a:buNone/>
            </a:pPr>
            <a:endParaRPr lang="en-US" sz="2000" dirty="0">
              <a:solidFill>
                <a:srgbClr val="33CC33"/>
              </a:solidFill>
            </a:endParaRPr>
          </a:p>
          <a:p>
            <a:pPr eaLnBrk="1" hangingPunct="1">
              <a:lnSpc>
                <a:spcPct val="80000"/>
              </a:lnSpc>
            </a:pPr>
            <a:r>
              <a:rPr lang="en-US" sz="2000" dirty="0"/>
              <a:t>Social Setting</a:t>
            </a:r>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r>
              <a:rPr lang="en-US" sz="2000" dirty="0">
                <a:solidFill>
                  <a:srgbClr val="C00000"/>
                </a:solidFill>
              </a:rPr>
              <a:t>Instructional </a:t>
            </a:r>
          </a:p>
          <a:p>
            <a:pPr marL="0" indent="0">
              <a:lnSpc>
                <a:spcPct val="80000"/>
              </a:lnSpc>
              <a:buNone/>
            </a:pPr>
            <a:r>
              <a:rPr lang="en-US" sz="2000" dirty="0">
                <a:solidFill>
                  <a:srgbClr val="C00000"/>
                </a:solidFill>
              </a:rPr>
              <a:t>   Strategies</a:t>
            </a:r>
          </a:p>
          <a:p>
            <a:pPr eaLnBrk="1" hangingPunct="1">
              <a:lnSpc>
                <a:spcPct val="80000"/>
              </a:lnSpc>
            </a:pPr>
            <a:endParaRPr lang="en-US" sz="2000" dirty="0">
              <a:solidFill>
                <a:srgbClr val="FFFF66"/>
              </a:solidFill>
            </a:endParaRPr>
          </a:p>
          <a:p>
            <a:pPr eaLnBrk="1" hangingPunct="1">
              <a:lnSpc>
                <a:spcPct val="80000"/>
              </a:lnSpc>
            </a:pPr>
            <a:r>
              <a:rPr lang="en-US" sz="2000" dirty="0"/>
              <a:t>Scheduling </a:t>
            </a:r>
          </a:p>
          <a:p>
            <a:pPr eaLnBrk="1" hangingPunct="1">
              <a:lnSpc>
                <a:spcPct val="80000"/>
              </a:lnSpc>
              <a:buFont typeface="Wingdings" pitchFamily="2" charset="2"/>
              <a:buNone/>
            </a:pPr>
            <a:r>
              <a:rPr lang="en-US" sz="2000" dirty="0"/>
              <a:t>	Factors</a:t>
            </a:r>
          </a:p>
          <a:p>
            <a:pPr eaLnBrk="1" hangingPunct="1">
              <a:lnSpc>
                <a:spcPct val="80000"/>
              </a:lnSpc>
            </a:pPr>
            <a:endParaRPr lang="en-US" sz="700" dirty="0"/>
          </a:p>
        </p:txBody>
      </p:sp>
      <p:sp>
        <p:nvSpPr>
          <p:cNvPr id="29700" name="Rectangle 4"/>
          <p:cNvSpPr>
            <a:spLocks noGrp="1" noChangeArrowheads="1"/>
          </p:cNvSpPr>
          <p:nvPr>
            <p:ph sz="half" idx="2"/>
          </p:nvPr>
        </p:nvSpPr>
        <p:spPr>
          <a:xfrm>
            <a:off x="4953000" y="1447800"/>
            <a:ext cx="5715000" cy="5410200"/>
          </a:xfrm>
          <a:prstGeom prst="rect">
            <a:avLst/>
          </a:prstGeom>
        </p:spPr>
        <p:txBody>
          <a:bodyPr>
            <a:normAutofit/>
          </a:bodyPr>
          <a:lstStyle/>
          <a:p>
            <a:pPr eaLnBrk="1" hangingPunct="1">
              <a:lnSpc>
                <a:spcPct val="80000"/>
              </a:lnSpc>
            </a:pPr>
            <a:endParaRPr lang="en-US" sz="1800" b="1" dirty="0">
              <a:solidFill>
                <a:srgbClr val="C00000"/>
              </a:solidFill>
            </a:endParaRPr>
          </a:p>
          <a:p>
            <a:pPr eaLnBrk="1" hangingPunct="1">
              <a:lnSpc>
                <a:spcPct val="80000"/>
              </a:lnSpc>
            </a:pPr>
            <a:r>
              <a:rPr lang="en-US" sz="1800" b="1" dirty="0">
                <a:solidFill>
                  <a:srgbClr val="C00000"/>
                </a:solidFill>
              </a:rPr>
              <a:t>Sensory under or over stimulation: noise,  crowding, temperature, etc.; missing or present  materials, configurations of furniture; </a:t>
            </a:r>
          </a:p>
          <a:p>
            <a:pPr eaLnBrk="1" hangingPunct="1">
              <a:lnSpc>
                <a:spcPct val="80000"/>
              </a:lnSpc>
              <a:buFont typeface="Wingdings" pitchFamily="2" charset="2"/>
              <a:buNone/>
            </a:pPr>
            <a:endParaRPr lang="en-US" sz="1800" b="1" dirty="0">
              <a:solidFill>
                <a:srgbClr val="33CC33"/>
              </a:solidFill>
            </a:endParaRPr>
          </a:p>
          <a:p>
            <a:pPr eaLnBrk="1" hangingPunct="1">
              <a:lnSpc>
                <a:spcPct val="80000"/>
              </a:lnSpc>
            </a:pPr>
            <a:endParaRPr lang="en-US" sz="1800" b="1" dirty="0"/>
          </a:p>
          <a:p>
            <a:pPr eaLnBrk="1" hangingPunct="1">
              <a:lnSpc>
                <a:spcPct val="80000"/>
              </a:lnSpc>
            </a:pPr>
            <a:r>
              <a:rPr lang="en-US" sz="1800" b="1" dirty="0"/>
              <a:t>Interaction patterns in or around the student, people present or absent; substitute teacher</a:t>
            </a:r>
          </a:p>
          <a:p>
            <a:pPr eaLnBrk="1" hangingPunct="1">
              <a:lnSpc>
                <a:spcPct val="80000"/>
              </a:lnSpc>
            </a:pPr>
            <a:endParaRPr lang="en-US" sz="1800" b="1" dirty="0"/>
          </a:p>
          <a:p>
            <a:pPr eaLnBrk="1" hangingPunct="1">
              <a:lnSpc>
                <a:spcPct val="80000"/>
              </a:lnSpc>
            </a:pPr>
            <a:r>
              <a:rPr lang="en-US" sz="1800" b="1" dirty="0">
                <a:solidFill>
                  <a:srgbClr val="C00000"/>
                </a:solidFill>
              </a:rPr>
              <a:t>Mismatch between learner accommodation needs and instructional components. An accommodation plan may be necessary to increase student success.</a:t>
            </a:r>
          </a:p>
          <a:p>
            <a:pPr eaLnBrk="1" hangingPunct="1">
              <a:lnSpc>
                <a:spcPct val="80000"/>
              </a:lnSpc>
              <a:buFont typeface="Wingdings" pitchFamily="2" charset="2"/>
              <a:buNone/>
            </a:pPr>
            <a:endParaRPr lang="en-US" sz="1800" b="1" dirty="0">
              <a:solidFill>
                <a:srgbClr val="FFC000"/>
              </a:solidFill>
            </a:endParaRPr>
          </a:p>
          <a:p>
            <a:pPr eaLnBrk="1" hangingPunct="1">
              <a:lnSpc>
                <a:spcPct val="80000"/>
              </a:lnSpc>
            </a:pPr>
            <a:r>
              <a:rPr lang="en-US" sz="1800" b="1" dirty="0"/>
              <a:t>Specific times within the schedule; with or without sequencing and transition supports; absence of a visual schedule; unanticipated changes in routine.</a:t>
            </a:r>
            <a:endParaRPr lang="en-US" sz="1600" dirty="0"/>
          </a:p>
        </p:txBody>
      </p:sp>
      <p:sp>
        <p:nvSpPr>
          <p:cNvPr id="29698" name="AutoShape 2"/>
          <p:cNvSpPr>
            <a:spLocks noGrp="1" noChangeArrowheads="1"/>
          </p:cNvSpPr>
          <p:nvPr>
            <p:ph type="title"/>
          </p:nvPr>
        </p:nvSpPr>
        <p:spPr/>
        <p:txBody>
          <a:bodyPr/>
          <a:lstStyle/>
          <a:p>
            <a:pPr eaLnBrk="1" hangingPunct="1"/>
            <a:r>
              <a:rPr lang="en-US" dirty="0"/>
              <a:t>Examples for triggering antecedents</a:t>
            </a:r>
          </a:p>
        </p:txBody>
      </p:sp>
    </p:spTree>
    <p:extLst>
      <p:ext uri="{BB962C8B-B14F-4D97-AF65-F5344CB8AC3E}">
        <p14:creationId xmlns:p14="http://schemas.microsoft.com/office/powerpoint/2010/main" val="679944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endParaRPr lang="en-US" sz="1600" b="1" dirty="0">
              <a:latin typeface="Calibri" pitchFamily="34" charset="0"/>
              <a:cs typeface="Arial" charset="0"/>
            </a:endParaRPr>
          </a:p>
          <a:p>
            <a:r>
              <a:rPr lang="en-US" sz="1600" b="1" dirty="0">
                <a:latin typeface="Calibri" pitchFamily="34" charset="0"/>
                <a:cs typeface="Arial" charset="0"/>
              </a:rPr>
              <a:t> 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971518" y="2432368"/>
            <a:ext cx="2203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563268" y="2411413"/>
            <a:ext cx="171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5. Maintaining</a:t>
            </a:r>
          </a:p>
          <a:p>
            <a:pPr algn="ctr" eaLnBrk="1" hangingPunct="1"/>
            <a:r>
              <a:rPr lang="en-US" sz="2000"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solidFill>
                <a:schemeClr val="bg1"/>
              </a:solidFill>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767879" y="1188412"/>
            <a:ext cx="11328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66820" y="947322"/>
            <a:ext cx="142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32634" y="3429001"/>
            <a:ext cx="1521699" cy="1200329"/>
          </a:xfrm>
          <a:prstGeom prst="rect">
            <a:avLst/>
          </a:prstGeom>
          <a:solidFill>
            <a:srgbClr val="00B05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17562374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of it as a Doctor Visit</a:t>
            </a:r>
          </a:p>
        </p:txBody>
      </p:sp>
      <p:sp>
        <p:nvSpPr>
          <p:cNvPr id="3" name="Content Placeholder 2"/>
          <p:cNvSpPr>
            <a:spLocks noGrp="1"/>
          </p:cNvSpPr>
          <p:nvPr>
            <p:ph idx="1"/>
          </p:nvPr>
        </p:nvSpPr>
        <p:spPr>
          <a:xfrm>
            <a:off x="2667000" y="1681831"/>
            <a:ext cx="7125112" cy="4051437"/>
          </a:xfrm>
        </p:spPr>
        <p:txBody>
          <a:bodyPr>
            <a:normAutofit fontScale="92500" lnSpcReduction="10000"/>
          </a:bodyPr>
          <a:lstStyle/>
          <a:p>
            <a:r>
              <a:rPr lang="en-US" dirty="0"/>
              <a:t>Look at the symptoms</a:t>
            </a:r>
          </a:p>
          <a:p>
            <a:r>
              <a:rPr lang="en-US" dirty="0">
                <a:solidFill>
                  <a:srgbClr val="C00000"/>
                </a:solidFill>
              </a:rPr>
              <a:t>Diagnose</a:t>
            </a:r>
          </a:p>
          <a:p>
            <a:r>
              <a:rPr lang="en-US" dirty="0"/>
              <a:t>Find the right level of care</a:t>
            </a:r>
          </a:p>
          <a:p>
            <a:r>
              <a:rPr lang="en-US" dirty="0">
                <a:solidFill>
                  <a:srgbClr val="C00000"/>
                </a:solidFill>
              </a:rPr>
              <a:t>If symptoms persist, may need to re-diagnose</a:t>
            </a:r>
          </a:p>
          <a:p>
            <a:endParaRPr lang="en-US" dirty="0"/>
          </a:p>
          <a:p>
            <a:endParaRPr lang="en-US" dirty="0"/>
          </a:p>
          <a:p>
            <a:endParaRPr lang="en-US" dirty="0"/>
          </a:p>
          <a:p>
            <a:endParaRPr lang="en-US" dirty="0"/>
          </a:p>
          <a:p>
            <a:pPr marL="0" indent="0">
              <a:buNone/>
            </a:pPr>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0"/>
            <a:ext cx="5486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solidFill>
            <a:srgbClr val="FF0000"/>
          </a:solid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endParaRPr lang="en-US" sz="2400" b="1" dirty="0">
              <a:solidFill>
                <a:schemeClr val="bg1"/>
              </a:solidFill>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941038" y="2438401"/>
            <a:ext cx="220328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635180" y="2411414"/>
            <a:ext cx="1568507" cy="646331"/>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5. 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1" name="TextBox 27"/>
          <p:cNvSpPr txBox="1">
            <a:spLocks noChangeArrowheads="1"/>
          </p:cNvSpPr>
          <p:nvPr/>
        </p:nvSpPr>
        <p:spPr bwMode="auto">
          <a:xfrm>
            <a:off x="8732522" y="982237"/>
            <a:ext cx="142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179889" y="3423285"/>
            <a:ext cx="1306512" cy="1446550"/>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435392" y="2960748"/>
            <a:ext cx="1452728" cy="1200329"/>
          </a:xfrm>
          <a:prstGeom prst="rect">
            <a:avLst/>
          </a:prstGeom>
        </p:spPr>
        <p:txBody>
          <a:bodyPr wrap="square">
            <a:spAutoFit/>
          </a:bodyPr>
          <a:lstStyle/>
          <a:p>
            <a:r>
              <a:rPr lang="en-US" sz="2400" dirty="0"/>
              <a:t> </a:t>
            </a:r>
            <a:r>
              <a:rPr lang="en-US" sz="1600" dirty="0"/>
              <a:t>Gets up and Runs into the Hallway during </a:t>
            </a:r>
          </a:p>
          <a:p>
            <a:r>
              <a:rPr lang="en-US" sz="1600" dirty="0"/>
              <a:t>Circle time</a:t>
            </a:r>
          </a:p>
        </p:txBody>
      </p:sp>
      <p:sp>
        <p:nvSpPr>
          <p:cNvPr id="3" name="Rectangle 2"/>
          <p:cNvSpPr/>
          <p:nvPr/>
        </p:nvSpPr>
        <p:spPr>
          <a:xfrm>
            <a:off x="6501784" y="1075136"/>
            <a:ext cx="1376009" cy="1077218"/>
          </a:xfrm>
          <a:prstGeom prst="rect">
            <a:avLst/>
          </a:prstGeom>
        </p:spPr>
        <p:txBody>
          <a:bodyPr wrap="square">
            <a:spAutoFit/>
          </a:bodyPr>
          <a:lstStyle/>
          <a:p>
            <a:r>
              <a:rPr lang="en-US" sz="1600" dirty="0"/>
              <a:t>Sit in circle time and listen to the lesson</a:t>
            </a:r>
          </a:p>
        </p:txBody>
      </p:sp>
    </p:spTree>
    <p:extLst>
      <p:ext uri="{BB962C8B-B14F-4D97-AF65-F5344CB8AC3E}">
        <p14:creationId xmlns:p14="http://schemas.microsoft.com/office/powerpoint/2010/main" val="7446407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en-US" sz="2400" dirty="0"/>
              <a:t>Why do they keep doing it? </a:t>
            </a:r>
            <a:endParaRPr lang="en-US" sz="2400" dirty="0">
              <a:solidFill>
                <a:srgbClr val="0070C0"/>
              </a:solidFill>
            </a:endParaRPr>
          </a:p>
          <a:p>
            <a:r>
              <a:rPr lang="en-US" sz="2400" dirty="0">
                <a:solidFill>
                  <a:srgbClr val="C00000"/>
                </a:solidFill>
              </a:rPr>
              <a:t>Also know as function of the behavior</a:t>
            </a:r>
          </a:p>
          <a:p>
            <a:r>
              <a:rPr lang="en-US" sz="2400" dirty="0"/>
              <a:t> </a:t>
            </a:r>
            <a:r>
              <a:rPr lang="en-US" sz="3200" b="1" dirty="0"/>
              <a:t>Gain</a:t>
            </a:r>
            <a:r>
              <a:rPr lang="en-US" sz="2400" dirty="0"/>
              <a:t>- object, attention, stimulation, acceptance from peers/adults</a:t>
            </a:r>
          </a:p>
          <a:p>
            <a:pPr marL="0" indent="0">
              <a:buNone/>
            </a:pPr>
            <a:endParaRPr lang="en-US" sz="2400" dirty="0"/>
          </a:p>
          <a:p>
            <a:r>
              <a:rPr lang="en-US" sz="3200" b="1" dirty="0"/>
              <a:t>Avoid</a:t>
            </a:r>
            <a:r>
              <a:rPr lang="en-US" sz="2400" dirty="0"/>
              <a:t>- avoid a situation, escape a location, protest something, protest someone </a:t>
            </a:r>
          </a:p>
          <a:p>
            <a:endParaRPr lang="en-US" sz="2400" dirty="0"/>
          </a:p>
          <a:p>
            <a:r>
              <a:rPr lang="en-US" sz="2400" dirty="0"/>
              <a:t>It can be </a:t>
            </a:r>
            <a:r>
              <a:rPr lang="en-US" sz="3200" b="1" dirty="0"/>
              <a:t>both</a:t>
            </a:r>
            <a:endParaRPr lang="en-US" sz="2400" dirty="0"/>
          </a:p>
          <a:p>
            <a:pPr marL="0" indent="0">
              <a:buNone/>
            </a:pPr>
            <a:endParaRPr lang="en-US" sz="2400" dirty="0"/>
          </a:p>
          <a:p>
            <a:r>
              <a:rPr lang="en-US" sz="2400" dirty="0"/>
              <a:t>Keep it </a:t>
            </a:r>
            <a:r>
              <a:rPr lang="en-US" sz="3200" b="1" dirty="0"/>
              <a:t>simple</a:t>
            </a:r>
            <a:r>
              <a:rPr lang="en-US" sz="2400" dirty="0"/>
              <a:t> </a:t>
            </a:r>
          </a:p>
          <a:p>
            <a:endParaRPr lang="en-US" sz="2400" dirty="0"/>
          </a:p>
          <a:p>
            <a:r>
              <a:rPr lang="en-US" sz="2400" dirty="0"/>
              <a:t>Usually if the behavior stops being reinforcing it will eventually stop</a:t>
            </a:r>
          </a:p>
          <a:p>
            <a:endParaRPr lang="en-US" sz="2400" dirty="0"/>
          </a:p>
          <a:p>
            <a:endParaRPr lang="en-US" sz="2400" dirty="0"/>
          </a:p>
        </p:txBody>
      </p:sp>
      <p:sp>
        <p:nvSpPr>
          <p:cNvPr id="5" name="Title 4"/>
          <p:cNvSpPr>
            <a:spLocks noGrp="1"/>
          </p:cNvSpPr>
          <p:nvPr>
            <p:ph type="title"/>
          </p:nvPr>
        </p:nvSpPr>
        <p:spPr/>
        <p:txBody>
          <a:bodyPr>
            <a:normAutofit/>
          </a:bodyPr>
          <a:lstStyle/>
          <a:p>
            <a:r>
              <a:rPr lang="en-US" dirty="0"/>
              <a:t>#5 </a:t>
            </a:r>
            <a:r>
              <a:rPr lang="en-US" dirty="0">
                <a:solidFill>
                  <a:srgbClr val="00B0F0"/>
                </a:solidFill>
              </a:rPr>
              <a:t>Maintaining Consequences </a:t>
            </a:r>
          </a:p>
        </p:txBody>
      </p:sp>
    </p:spTree>
    <p:extLst>
      <p:ext uri="{BB962C8B-B14F-4D97-AF65-F5344CB8AC3E}">
        <p14:creationId xmlns:p14="http://schemas.microsoft.com/office/powerpoint/2010/main" val="281488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362200" y="1600200"/>
            <a:ext cx="8326120" cy="5867400"/>
          </a:xfrm>
        </p:spPr>
        <p:txBody>
          <a:bodyPr>
            <a:normAutofit/>
          </a:bodyPr>
          <a:lstStyle/>
          <a:p>
            <a:pPr eaLnBrk="1" hangingPunct="1">
              <a:lnSpc>
                <a:spcPct val="80000"/>
              </a:lnSpc>
            </a:pPr>
            <a:r>
              <a:rPr lang="en-US" sz="2600" b="1" dirty="0"/>
              <a:t>Getting Examples</a:t>
            </a:r>
            <a:r>
              <a:rPr lang="en-US" sz="2500" b="1" dirty="0">
                <a:solidFill>
                  <a:schemeClr val="accent3">
                    <a:lumMod val="50000"/>
                  </a:schemeClr>
                </a:solidFill>
              </a:rPr>
              <a:t>:</a:t>
            </a:r>
          </a:p>
          <a:p>
            <a:pPr eaLnBrk="1" hangingPunct="1">
              <a:lnSpc>
                <a:spcPct val="80000"/>
              </a:lnSpc>
            </a:pPr>
            <a:r>
              <a:rPr lang="en-US" sz="2000" dirty="0"/>
              <a:t>To gain adult attention</a:t>
            </a:r>
          </a:p>
          <a:p>
            <a:pPr eaLnBrk="1" hangingPunct="1">
              <a:lnSpc>
                <a:spcPct val="80000"/>
              </a:lnSpc>
            </a:pPr>
            <a:r>
              <a:rPr lang="en-US" sz="2000" dirty="0"/>
              <a:t> To gain sustained peer attention and positive comments (use instead of “power”)</a:t>
            </a:r>
          </a:p>
          <a:p>
            <a:pPr eaLnBrk="1" hangingPunct="1">
              <a:lnSpc>
                <a:spcPct val="80000"/>
              </a:lnSpc>
            </a:pPr>
            <a:r>
              <a:rPr lang="en-US" sz="2000" dirty="0"/>
              <a:t>To gain a desired item or activity</a:t>
            </a:r>
          </a:p>
          <a:p>
            <a:pPr eaLnBrk="1" hangingPunct="1">
              <a:lnSpc>
                <a:spcPct val="80000"/>
              </a:lnSpc>
            </a:pPr>
            <a:r>
              <a:rPr lang="en-US" sz="2000" dirty="0"/>
              <a:t>To get a choice in the pacing of activities (use instead of “control”)</a:t>
            </a:r>
          </a:p>
          <a:p>
            <a:pPr eaLnBrk="1" hangingPunct="1">
              <a:lnSpc>
                <a:spcPct val="80000"/>
              </a:lnSpc>
            </a:pPr>
            <a:r>
              <a:rPr lang="en-US" sz="2600" b="1" dirty="0"/>
              <a:t>Reject: (Escape/Protest/Avoid) Examples</a:t>
            </a:r>
            <a:r>
              <a:rPr lang="en-US" sz="2500" b="1" dirty="0"/>
              <a:t>:</a:t>
            </a:r>
          </a:p>
          <a:p>
            <a:pPr eaLnBrk="1" hangingPunct="1">
              <a:lnSpc>
                <a:spcPct val="80000"/>
              </a:lnSpc>
            </a:pPr>
            <a:r>
              <a:rPr lang="en-US" sz="2000" dirty="0"/>
              <a:t> To escape or avoid a task student states is (a) too hard or (b) too long, or (c) not meaningful to the student or (d) to escape peer comments that the task is too easy</a:t>
            </a:r>
          </a:p>
          <a:p>
            <a:pPr eaLnBrk="1" hangingPunct="1">
              <a:lnSpc>
                <a:spcPct val="80000"/>
              </a:lnSpc>
            </a:pPr>
            <a:r>
              <a:rPr lang="en-US" sz="2000" dirty="0"/>
              <a:t> To avoid or protest a demand or request or reprimand</a:t>
            </a:r>
          </a:p>
          <a:p>
            <a:pPr eaLnBrk="1" hangingPunct="1">
              <a:lnSpc>
                <a:spcPct val="80000"/>
              </a:lnSpc>
            </a:pPr>
            <a:r>
              <a:rPr lang="en-US" sz="2000" dirty="0"/>
              <a:t> To escape an environment in which the student states negative comments from peers frequently occur</a:t>
            </a:r>
          </a:p>
          <a:p>
            <a:pPr eaLnBrk="1" hangingPunct="1">
              <a:lnSpc>
                <a:spcPct val="80000"/>
              </a:lnSpc>
            </a:pPr>
            <a:r>
              <a:rPr lang="en-US" sz="2000" dirty="0"/>
              <a:t>To escape or avoid specific people or activities</a:t>
            </a:r>
          </a:p>
          <a:p>
            <a:pPr eaLnBrk="1" hangingPunct="1">
              <a:lnSpc>
                <a:spcPct val="80000"/>
              </a:lnSpc>
            </a:pPr>
            <a:endParaRPr lang="en-US" sz="2000" dirty="0"/>
          </a:p>
        </p:txBody>
      </p:sp>
      <p:sp>
        <p:nvSpPr>
          <p:cNvPr id="27650" name="AutoShape 2"/>
          <p:cNvSpPr>
            <a:spLocks noGrp="1" noChangeArrowheads="1"/>
          </p:cNvSpPr>
          <p:nvPr>
            <p:ph type="title"/>
          </p:nvPr>
        </p:nvSpPr>
        <p:spPr>
          <a:xfrm>
            <a:off x="2286000" y="0"/>
            <a:ext cx="7924800" cy="1143000"/>
          </a:xfrm>
        </p:spPr>
        <p:txBody>
          <a:bodyPr>
            <a:normAutofit fontScale="90000"/>
          </a:bodyPr>
          <a:lstStyle/>
          <a:p>
            <a:pPr eaLnBrk="1" hangingPunct="1"/>
            <a:r>
              <a:rPr lang="en-US" dirty="0"/>
              <a:t>Examples for Maintaining Consequences</a:t>
            </a:r>
          </a:p>
        </p:txBody>
      </p:sp>
    </p:spTree>
    <p:extLst>
      <p:ext uri="{BB962C8B-B14F-4D97-AF65-F5344CB8AC3E}">
        <p14:creationId xmlns:p14="http://schemas.microsoft.com/office/powerpoint/2010/main" val="250776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3124200"/>
            <a:ext cx="1600200" cy="1371600"/>
          </a:xfrm>
          <a:prstGeom prst="rect">
            <a:avLst/>
          </a:prstGeom>
          <a:solidFill>
            <a:srgbClr val="00B050"/>
          </a:solidFill>
          <a:ln w="9525">
            <a:solidFill>
              <a:schemeClr val="tx1"/>
            </a:solidFill>
            <a:miter lim="800000"/>
            <a:headEnd/>
            <a:tailEnd/>
          </a:ln>
        </p:spPr>
        <p:txBody>
          <a:bodyPr wrap="none" anchor="ctr"/>
          <a:lstStyle/>
          <a:p>
            <a:pPr eaLnBrk="1" hangingPunct="1"/>
            <a:r>
              <a:rPr lang="en-US" dirty="0">
                <a:latin typeface="Calibri" pitchFamily="34" charset="0"/>
                <a:cs typeface="Arial" charset="0"/>
              </a:rPr>
              <a:t> </a:t>
            </a:r>
          </a:p>
          <a:p>
            <a:pPr eaLnBrk="1" hangingPunct="1"/>
            <a:r>
              <a:rPr lang="en-US" sz="1600" b="1" dirty="0">
                <a:latin typeface="Calibri" pitchFamily="34" charset="0"/>
                <a:cs typeface="Arial" charset="0"/>
              </a:rPr>
              <a:t>Does not </a:t>
            </a:r>
          </a:p>
          <a:p>
            <a:pPr eaLnBrk="1" hangingPunct="1"/>
            <a:r>
              <a:rPr lang="en-US" sz="1600" b="1" dirty="0">
                <a:latin typeface="Calibri" pitchFamily="34" charset="0"/>
                <a:cs typeface="Arial" charset="0"/>
              </a:rPr>
              <a:t>Have to </a:t>
            </a:r>
          </a:p>
          <a:p>
            <a:pPr eaLnBrk="1" hangingPunct="1"/>
            <a:r>
              <a:rPr lang="en-US" sz="1600" b="1" dirty="0">
                <a:latin typeface="Calibri" pitchFamily="34" charset="0"/>
                <a:cs typeface="Arial" charset="0"/>
              </a:rPr>
              <a:t>Participate</a:t>
            </a:r>
          </a:p>
          <a:p>
            <a:pPr eaLnBrk="1" hangingPunct="1"/>
            <a:r>
              <a:rPr lang="en-US" sz="1600" b="1" dirty="0">
                <a:latin typeface="Calibri" pitchFamily="34" charset="0"/>
                <a:cs typeface="Arial" charset="0"/>
              </a:rPr>
              <a:t>In circle time</a:t>
            </a: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220328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a:t>
            </a:r>
          </a:p>
          <a:p>
            <a:pPr eaLnBrk="1" hangingPunct="1"/>
            <a:r>
              <a:rPr lang="en-US" sz="2000" b="1" dirty="0">
                <a:latin typeface="Calibri" pitchFamily="34" charset="0"/>
                <a:cs typeface="Arial" charset="0"/>
              </a:rPr>
              <a:t> 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635180" y="2411414"/>
            <a:ext cx="1568507" cy="646331"/>
          </a:xfrm>
          <a:prstGeom prst="rect">
            <a:avLst/>
          </a:prstGeom>
          <a:solidFill>
            <a:srgbClr val="FF0000"/>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5. 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435393" y="1196975"/>
            <a:ext cx="14132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66819" y="982237"/>
            <a:ext cx="137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32634" y="3429001"/>
            <a:ext cx="1521699" cy="1323439"/>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dirty="0">
                <a:latin typeface="Calibri" pitchFamily="34" charset="0"/>
                <a:cs typeface="Arial" charset="0"/>
              </a:rPr>
              <a:t> </a:t>
            </a:r>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389688" y="2828837"/>
            <a:ext cx="1511010" cy="1354217"/>
          </a:xfrm>
          <a:prstGeom prst="rect">
            <a:avLst/>
          </a:prstGeom>
        </p:spPr>
        <p:txBody>
          <a:bodyPr wrap="square">
            <a:spAutoFit/>
          </a:bodyPr>
          <a:lstStyle/>
          <a:p>
            <a:endParaRPr lang="en-US" dirty="0"/>
          </a:p>
          <a:p>
            <a:r>
              <a:rPr lang="en-US" sz="1600" dirty="0"/>
              <a:t>Gets up and</a:t>
            </a:r>
          </a:p>
          <a:p>
            <a:r>
              <a:rPr lang="en-US" sz="1600" dirty="0"/>
              <a:t>Runs into the</a:t>
            </a:r>
          </a:p>
          <a:p>
            <a:r>
              <a:rPr lang="en-US" sz="1600" dirty="0"/>
              <a:t>Hallway during </a:t>
            </a:r>
          </a:p>
          <a:p>
            <a:r>
              <a:rPr lang="en-US" sz="1600" dirty="0"/>
              <a:t>Circle time</a:t>
            </a:r>
          </a:p>
        </p:txBody>
      </p:sp>
    </p:spTree>
    <p:extLst>
      <p:ext uri="{BB962C8B-B14F-4D97-AF65-F5344CB8AC3E}">
        <p14:creationId xmlns:p14="http://schemas.microsoft.com/office/powerpoint/2010/main" val="12027736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endParaRPr lang="en-US" sz="2400" b="1" dirty="0">
              <a:latin typeface="Calibri" pitchFamily="34" charset="0"/>
              <a:cs typeface="Arial" charset="0"/>
            </a:endParaRPr>
          </a:p>
          <a:p>
            <a:r>
              <a:rPr lang="en-US" sz="1600" b="1" dirty="0">
                <a:latin typeface="Calibri" pitchFamily="34" charset="0"/>
                <a:cs typeface="Arial" charset="0"/>
              </a:rPr>
              <a:t>Gets up and</a:t>
            </a:r>
          </a:p>
          <a:p>
            <a:r>
              <a:rPr lang="en-US" sz="1600" b="1" dirty="0">
                <a:latin typeface="Calibri" pitchFamily="34" charset="0"/>
                <a:cs typeface="Arial" charset="0"/>
              </a:rPr>
              <a:t>Runs into the</a:t>
            </a:r>
          </a:p>
          <a:p>
            <a:r>
              <a:rPr lang="en-US" sz="1600" b="1" dirty="0">
                <a:latin typeface="Calibri" pitchFamily="34" charset="0"/>
                <a:cs typeface="Arial" charset="0"/>
              </a:rPr>
              <a:t>Hallway during </a:t>
            </a:r>
          </a:p>
          <a:p>
            <a:r>
              <a:rPr lang="en-US" sz="1600" b="1" dirty="0">
                <a:latin typeface="Calibri" pitchFamily="34" charset="0"/>
                <a:cs typeface="Arial" charset="0"/>
              </a:rPr>
              <a:t>Circle time</a:t>
            </a: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r>
              <a:rPr lang="en-US" sz="1600" dirty="0">
                <a:latin typeface="Calibri" pitchFamily="34" charset="0"/>
                <a:cs typeface="Arial" charset="0"/>
              </a:rPr>
              <a:t> 5.  </a:t>
            </a:r>
          </a:p>
          <a:p>
            <a:r>
              <a:rPr lang="en-US" sz="2000" b="1" dirty="0">
                <a:latin typeface="Calibri" pitchFamily="34" charset="0"/>
                <a:cs typeface="Arial" charset="0"/>
              </a:rPr>
              <a:t>5. Maintaining </a:t>
            </a:r>
          </a:p>
          <a:p>
            <a:r>
              <a:rPr lang="en-US" sz="2000" b="1" dirty="0">
                <a:latin typeface="Calibri" pitchFamily="34" charset="0"/>
                <a:cs typeface="Arial" charset="0"/>
              </a:rPr>
              <a:t>Consequences </a:t>
            </a:r>
          </a:p>
          <a:p>
            <a:endParaRPr lang="en-US" sz="1600" b="1" dirty="0">
              <a:latin typeface="Calibri" pitchFamily="34" charset="0"/>
              <a:cs typeface="Arial" charset="0"/>
            </a:endParaRPr>
          </a:p>
          <a:p>
            <a:endParaRPr lang="en-US" sz="1600" b="1" dirty="0">
              <a:latin typeface="Calibri" pitchFamily="34" charset="0"/>
              <a:cs typeface="Arial" charset="0"/>
            </a:endParaRPr>
          </a:p>
          <a:p>
            <a:r>
              <a:rPr lang="en-US" sz="1600" b="1" dirty="0">
                <a:latin typeface="Calibri" pitchFamily="34" charset="0"/>
                <a:cs typeface="Arial" charset="0"/>
              </a:rPr>
              <a:t>Does not </a:t>
            </a:r>
          </a:p>
          <a:p>
            <a:r>
              <a:rPr lang="en-US" sz="1600" b="1" dirty="0">
                <a:latin typeface="Calibri" pitchFamily="34" charset="0"/>
                <a:cs typeface="Arial" charset="0"/>
              </a:rPr>
              <a:t>Have to </a:t>
            </a:r>
          </a:p>
          <a:p>
            <a:r>
              <a:rPr lang="en-US" sz="1600" b="1" dirty="0">
                <a:latin typeface="Calibri" pitchFamily="34" charset="0"/>
                <a:cs typeface="Arial" charset="0"/>
              </a:rPr>
              <a:t>Participate</a:t>
            </a:r>
          </a:p>
          <a:p>
            <a:r>
              <a:rPr lang="en-US" sz="1600" b="1" dirty="0">
                <a:latin typeface="Calibri" pitchFamily="34" charset="0"/>
                <a:cs typeface="Arial" charset="0"/>
              </a:rPr>
              <a:t>In circle time</a:t>
            </a:r>
          </a:p>
          <a:p>
            <a:pPr eaLnBrk="1" hangingPunct="1"/>
            <a:endParaRPr lang="en-US" sz="2400" b="1" dirty="0">
              <a:latin typeface="Calibri" pitchFamily="34" charset="0"/>
              <a:cs typeface="Arial" charset="0"/>
            </a:endParaRP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1600200" cy="2031325"/>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Events</a:t>
            </a:r>
          </a:p>
          <a:p>
            <a:pPr eaLnBrk="1" hangingPunct="1"/>
            <a:r>
              <a:rPr lang="en-US" sz="1600" b="1" dirty="0">
                <a:latin typeface="Calibri" pitchFamily="34" charset="0"/>
                <a:cs typeface="Arial" charset="0"/>
              </a:rPr>
              <a:t>Must be </a:t>
            </a:r>
          </a:p>
          <a:p>
            <a:pPr eaLnBrk="1" hangingPunct="1"/>
            <a:r>
              <a:rPr lang="en-US" sz="1600" b="1" dirty="0">
                <a:latin typeface="Calibri" pitchFamily="34" charset="0"/>
                <a:cs typeface="Arial" charset="0"/>
              </a:rPr>
              <a:t>periodic,</a:t>
            </a:r>
          </a:p>
          <a:p>
            <a:pPr eaLnBrk="1" hangingPunct="1"/>
            <a:r>
              <a:rPr lang="en-US" sz="1600" b="1" dirty="0">
                <a:latin typeface="Calibri" pitchFamily="34" charset="0"/>
                <a:cs typeface="Arial" charset="0"/>
              </a:rPr>
              <a:t>Not continuous!</a:t>
            </a:r>
          </a:p>
          <a:p>
            <a:pPr eaLnBrk="1" hangingPunct="1"/>
            <a:endParaRPr lang="en-US" sz="1400" dirty="0">
              <a:latin typeface="Calibri" pitchFamily="34" charset="0"/>
              <a:cs typeface="Arial" charset="0"/>
            </a:endParaRPr>
          </a:p>
          <a:p>
            <a:pPr eaLnBrk="1" hangingPunct="1"/>
            <a:endParaRPr lang="en-US" sz="2400" b="1"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8" name="Text Box 12"/>
          <p:cNvSpPr txBox="1">
            <a:spLocks noChangeArrowheads="1"/>
          </p:cNvSpPr>
          <p:nvPr/>
        </p:nvSpPr>
        <p:spPr bwMode="auto">
          <a:xfrm>
            <a:off x="6529682" y="2438400"/>
            <a:ext cx="137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1. Problem</a:t>
            </a:r>
          </a:p>
          <a:p>
            <a:pPr eaLnBrk="1" hangingPunct="1"/>
            <a:r>
              <a:rPr lang="en-US" sz="2000"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400902" y="4697413"/>
            <a:ext cx="1620636" cy="70788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p:txBody>
      </p:sp>
      <p:sp>
        <p:nvSpPr>
          <p:cNvPr id="52250" name="TextBox 26"/>
          <p:cNvSpPr txBox="1">
            <a:spLocks noChangeArrowheads="1"/>
          </p:cNvSpPr>
          <p:nvPr/>
        </p:nvSpPr>
        <p:spPr bwMode="auto">
          <a:xfrm>
            <a:off x="6529683" y="1196975"/>
            <a:ext cx="1367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Sit in circle time and listen to the lesson</a:t>
            </a:r>
          </a:p>
          <a:p>
            <a:pPr eaLnBrk="1" hangingPunct="1"/>
            <a:endParaRPr lang="en-US" sz="2400" b="1" dirty="0">
              <a:latin typeface="Calibri" pitchFamily="34" charset="0"/>
              <a:cs typeface="Arial" charset="0"/>
            </a:endParaRPr>
          </a:p>
        </p:txBody>
      </p:sp>
      <p:sp>
        <p:nvSpPr>
          <p:cNvPr id="52251" name="TextBox 27"/>
          <p:cNvSpPr txBox="1">
            <a:spLocks noChangeArrowheads="1"/>
          </p:cNvSpPr>
          <p:nvPr/>
        </p:nvSpPr>
        <p:spPr bwMode="auto">
          <a:xfrm>
            <a:off x="8666819" y="958603"/>
            <a:ext cx="15868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32634" y="3429001"/>
            <a:ext cx="1521699" cy="830997"/>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Circle time lasts more than 5 minutes</a:t>
            </a: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Tree>
    <p:extLst>
      <p:ext uri="{BB962C8B-B14F-4D97-AF65-F5344CB8AC3E}">
        <p14:creationId xmlns:p14="http://schemas.microsoft.com/office/powerpoint/2010/main" val="28972339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rgbClr val="C00000"/>
                </a:solidFill>
              </a:rPr>
              <a:t> </a:t>
            </a:r>
            <a:r>
              <a:rPr lang="en-US" sz="3200" dirty="0">
                <a:solidFill>
                  <a:srgbClr val="00B0F0"/>
                </a:solidFill>
              </a:rPr>
              <a:t>ADD TO </a:t>
            </a:r>
            <a:r>
              <a:rPr lang="en-US" sz="3200" dirty="0"/>
              <a:t>the likelihood a </a:t>
            </a:r>
            <a:r>
              <a:rPr lang="en-US" sz="3200" dirty="0">
                <a:solidFill>
                  <a:srgbClr val="00B0F0"/>
                </a:solidFill>
              </a:rPr>
              <a:t>behavior</a:t>
            </a:r>
            <a:r>
              <a:rPr lang="en-US" sz="3200" dirty="0"/>
              <a:t> will occur</a:t>
            </a:r>
          </a:p>
          <a:p>
            <a:r>
              <a:rPr lang="en-US" sz="3200" dirty="0"/>
              <a:t>Does</a:t>
            </a:r>
            <a:r>
              <a:rPr lang="en-US" sz="3200" dirty="0">
                <a:solidFill>
                  <a:srgbClr val="C00000"/>
                </a:solidFill>
              </a:rPr>
              <a:t> </a:t>
            </a:r>
            <a:r>
              <a:rPr lang="en-US" sz="3200" dirty="0">
                <a:solidFill>
                  <a:srgbClr val="00B0F0"/>
                </a:solidFill>
              </a:rPr>
              <a:t>not</a:t>
            </a:r>
            <a:r>
              <a:rPr lang="en-US" sz="3200" dirty="0">
                <a:solidFill>
                  <a:srgbClr val="C00000"/>
                </a:solidFill>
              </a:rPr>
              <a:t> </a:t>
            </a:r>
            <a:r>
              <a:rPr lang="en-US" sz="3200" dirty="0"/>
              <a:t>occur all the time</a:t>
            </a:r>
          </a:p>
        </p:txBody>
      </p:sp>
      <p:sp>
        <p:nvSpPr>
          <p:cNvPr id="2" name="Title 1"/>
          <p:cNvSpPr>
            <a:spLocks noGrp="1"/>
          </p:cNvSpPr>
          <p:nvPr>
            <p:ph type="title"/>
          </p:nvPr>
        </p:nvSpPr>
        <p:spPr/>
        <p:txBody>
          <a:bodyPr/>
          <a:lstStyle/>
          <a:p>
            <a:r>
              <a:rPr lang="en-US" dirty="0"/>
              <a:t>#6  Setting Events</a:t>
            </a:r>
          </a:p>
        </p:txBody>
      </p:sp>
    </p:spTree>
    <p:extLst>
      <p:ext uri="{BB962C8B-B14F-4D97-AF65-F5344CB8AC3E}">
        <p14:creationId xmlns:p14="http://schemas.microsoft.com/office/powerpoint/2010/main" val="262212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3443" y="1807362"/>
            <a:ext cx="7677357" cy="4051437"/>
          </a:xfrm>
        </p:spPr>
        <p:txBody>
          <a:bodyPr>
            <a:normAutofit/>
          </a:bodyPr>
          <a:lstStyle/>
          <a:p>
            <a:r>
              <a:rPr lang="en-US" sz="3200" dirty="0"/>
              <a:t>Child refused meds</a:t>
            </a:r>
          </a:p>
          <a:p>
            <a:r>
              <a:rPr lang="en-US" sz="3200" dirty="0">
                <a:solidFill>
                  <a:srgbClr val="C00000"/>
                </a:solidFill>
              </a:rPr>
              <a:t>Child broke up with girl/boyfriend</a:t>
            </a:r>
          </a:p>
          <a:p>
            <a:r>
              <a:rPr lang="en-US" sz="3200" dirty="0"/>
              <a:t>Child did not get enough sleep the night before</a:t>
            </a:r>
          </a:p>
          <a:p>
            <a:endParaRPr lang="en-US" sz="3200" dirty="0"/>
          </a:p>
          <a:p>
            <a:r>
              <a:rPr lang="en-US" sz="3200" dirty="0"/>
              <a:t>Why is the setting event important?</a:t>
            </a:r>
          </a:p>
        </p:txBody>
      </p:sp>
      <p:sp>
        <p:nvSpPr>
          <p:cNvPr id="2" name="Title 1"/>
          <p:cNvSpPr>
            <a:spLocks noGrp="1"/>
          </p:cNvSpPr>
          <p:nvPr>
            <p:ph type="title"/>
          </p:nvPr>
        </p:nvSpPr>
        <p:spPr/>
        <p:txBody>
          <a:bodyPr/>
          <a:lstStyle/>
          <a:p>
            <a:r>
              <a:rPr lang="en-US" dirty="0"/>
              <a:t>Examples Setting Event</a:t>
            </a:r>
          </a:p>
        </p:txBody>
      </p:sp>
    </p:spTree>
    <p:extLst>
      <p:ext uri="{BB962C8B-B14F-4D97-AF65-F5344CB8AC3E}">
        <p14:creationId xmlns:p14="http://schemas.microsoft.com/office/powerpoint/2010/main" val="352505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06E8-8877-4290-9565-D1F5BD139B9A}"/>
              </a:ext>
            </a:extLst>
          </p:cNvPr>
          <p:cNvSpPr>
            <a:spLocks noGrp="1"/>
          </p:cNvSpPr>
          <p:nvPr>
            <p:ph type="title"/>
          </p:nvPr>
        </p:nvSpPr>
        <p:spPr>
          <a:xfrm>
            <a:off x="1752600" y="204324"/>
            <a:ext cx="8381260" cy="1054394"/>
          </a:xfrm>
        </p:spPr>
        <p:txBody>
          <a:bodyPr>
            <a:normAutofit fontScale="90000"/>
          </a:bodyPr>
          <a:lstStyle/>
          <a:p>
            <a:r>
              <a:rPr lang="en-US" dirty="0"/>
              <a:t>If You </a:t>
            </a:r>
            <a:r>
              <a:rPr lang="en-US" dirty="0">
                <a:solidFill>
                  <a:srgbClr val="00B0F0"/>
                </a:solidFill>
              </a:rPr>
              <a:t>Expect It</a:t>
            </a:r>
            <a:r>
              <a:rPr lang="en-US" dirty="0"/>
              <a:t>, </a:t>
            </a:r>
            <a:r>
              <a:rPr lang="en-US" dirty="0">
                <a:solidFill>
                  <a:srgbClr val="00B0F0"/>
                </a:solidFill>
              </a:rPr>
              <a:t>Pre-correct</a:t>
            </a:r>
            <a:r>
              <a:rPr lang="en-US" dirty="0"/>
              <a:t> It! </a:t>
            </a:r>
            <a:br>
              <a:rPr lang="en-US" dirty="0"/>
            </a:br>
            <a:endParaRPr lang="en-US" dirty="0"/>
          </a:p>
        </p:txBody>
      </p:sp>
      <p:sp>
        <p:nvSpPr>
          <p:cNvPr id="3" name="Content Placeholder 2">
            <a:extLst>
              <a:ext uri="{FF2B5EF4-FFF2-40B4-BE49-F238E27FC236}">
                <a16:creationId xmlns:a16="http://schemas.microsoft.com/office/drawing/2014/main" id="{F377ADDA-31DA-4CDF-88B0-B70F05DDF539}"/>
              </a:ext>
            </a:extLst>
          </p:cNvPr>
          <p:cNvSpPr>
            <a:spLocks noGrp="1"/>
          </p:cNvSpPr>
          <p:nvPr>
            <p:ph idx="1"/>
          </p:nvPr>
        </p:nvSpPr>
        <p:spPr/>
        <p:txBody>
          <a:bodyPr/>
          <a:lstStyle/>
          <a:p>
            <a:r>
              <a:rPr lang="en-US" dirty="0"/>
              <a:t>Don’t need a formal behavior plan</a:t>
            </a:r>
          </a:p>
          <a:p>
            <a:endParaRPr lang="en-US" dirty="0"/>
          </a:p>
        </p:txBody>
      </p:sp>
      <p:pic>
        <p:nvPicPr>
          <p:cNvPr id="4" name="Picture 3">
            <a:extLst>
              <a:ext uri="{FF2B5EF4-FFF2-40B4-BE49-F238E27FC236}">
                <a16:creationId xmlns:a16="http://schemas.microsoft.com/office/drawing/2014/main" id="{6F2A1488-6F20-4F11-A2FB-20988447FE4D}"/>
              </a:ext>
            </a:extLst>
          </p:cNvPr>
          <p:cNvPicPr>
            <a:picLocks noChangeAspect="1"/>
          </p:cNvPicPr>
          <p:nvPr/>
        </p:nvPicPr>
        <p:blipFill>
          <a:blip r:embed="rId2"/>
          <a:stretch>
            <a:fillRect/>
          </a:stretch>
        </p:blipFill>
        <p:spPr>
          <a:xfrm>
            <a:off x="2819400" y="2514601"/>
            <a:ext cx="6230652" cy="3267739"/>
          </a:xfrm>
          <a:prstGeom prst="rect">
            <a:avLst/>
          </a:prstGeom>
        </p:spPr>
      </p:pic>
    </p:spTree>
    <p:extLst>
      <p:ext uri="{BB962C8B-B14F-4D97-AF65-F5344CB8AC3E}">
        <p14:creationId xmlns:p14="http://schemas.microsoft.com/office/powerpoint/2010/main" val="68336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1" y="533401"/>
            <a:ext cx="8762999" cy="5325398"/>
          </a:xfrm>
          <a:solidFill>
            <a:schemeClr val="bg2">
              <a:lumMod val="50000"/>
              <a:lumOff val="50000"/>
            </a:schemeClr>
          </a:solidFill>
        </p:spPr>
        <p:txBody>
          <a:bodyPr>
            <a:noAutofit/>
          </a:bodyPr>
          <a:lstStyle/>
          <a:p>
            <a:r>
              <a:rPr lang="en-US" sz="2400" b="1" dirty="0">
                <a:solidFill>
                  <a:schemeClr val="bg1"/>
                </a:solidFill>
              </a:rPr>
              <a:t>Brian likes routines, and becomes very upset if the bus is late, or if the bus driver is not the expected one. On those days, when Brian’s bus routine has changed, </a:t>
            </a:r>
            <a:r>
              <a:rPr lang="en-US" sz="2400" b="1" dirty="0"/>
              <a:t>staff members say they </a:t>
            </a:r>
            <a:r>
              <a:rPr lang="en-US" sz="2400" b="1" dirty="0">
                <a:solidFill>
                  <a:srgbClr val="C00000"/>
                </a:solidFill>
              </a:rPr>
              <a:t>“know he will have problems.” </a:t>
            </a:r>
            <a:r>
              <a:rPr lang="en-US" sz="2400" b="1" dirty="0"/>
              <a:t>Each school day Brian puts his coat away, and goes to circle time. After going to circle, on many days, Brian will run away, and kick and head butt if captured after running away, if the activity at circle time lasts more than five minutes. Brian is more likely to leave circle by running away, on days when the bus routine has changed from the typical bus routine.</a:t>
            </a:r>
            <a:endParaRPr lang="en-US" sz="2400" dirty="0"/>
          </a:p>
        </p:txBody>
      </p:sp>
      <p:sp>
        <p:nvSpPr>
          <p:cNvPr id="2" name="Title 1"/>
          <p:cNvSpPr>
            <a:spLocks noGrp="1"/>
          </p:cNvSpPr>
          <p:nvPr>
            <p:ph type="title"/>
          </p:nvPr>
        </p:nvSpPr>
        <p:spPr>
          <a:xfrm>
            <a:off x="1905000" y="685800"/>
            <a:ext cx="8381260" cy="724441"/>
          </a:xfrm>
        </p:spPr>
        <p:txBody>
          <a:bodyPr/>
          <a:lstStyle/>
          <a:p>
            <a:endParaRPr lang="en-US" b="1" dirty="0">
              <a:solidFill>
                <a:schemeClr val="tx1"/>
              </a:solidFill>
            </a:endParaRPr>
          </a:p>
        </p:txBody>
      </p:sp>
    </p:spTree>
    <p:extLst>
      <p:ext uri="{BB962C8B-B14F-4D97-AF65-F5344CB8AC3E}">
        <p14:creationId xmlns:p14="http://schemas.microsoft.com/office/powerpoint/2010/main" val="274476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r>
              <a:rPr lang="en-US" dirty="0">
                <a:latin typeface="Calibri" pitchFamily="34" charset="0"/>
                <a:cs typeface="Arial" charset="0"/>
              </a:rPr>
              <a:t> </a:t>
            </a:r>
          </a:p>
          <a:p>
            <a:r>
              <a:rPr lang="en-US" sz="1600" b="1" dirty="0">
                <a:latin typeface="Calibri" pitchFamily="34" charset="0"/>
                <a:cs typeface="Arial" charset="0"/>
              </a:rPr>
              <a:t>Does not </a:t>
            </a:r>
          </a:p>
          <a:p>
            <a:r>
              <a:rPr lang="en-US" sz="1600" b="1" dirty="0">
                <a:latin typeface="Calibri" pitchFamily="34" charset="0"/>
                <a:cs typeface="Arial" charset="0"/>
              </a:rPr>
              <a:t>Have to </a:t>
            </a:r>
          </a:p>
          <a:p>
            <a:r>
              <a:rPr lang="en-US" sz="1600" b="1" dirty="0">
                <a:latin typeface="Calibri" pitchFamily="34" charset="0"/>
                <a:cs typeface="Arial" charset="0"/>
              </a:rPr>
              <a:t>Participate</a:t>
            </a:r>
          </a:p>
          <a:p>
            <a:r>
              <a:rPr lang="en-US" sz="1600" b="1" dirty="0">
                <a:latin typeface="Calibri" pitchFamily="34" charset="0"/>
                <a:cs typeface="Arial" charset="0"/>
              </a:rPr>
              <a:t>In circle time</a:t>
            </a: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24157"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1"/>
            <a:ext cx="1600200" cy="1661993"/>
          </a:xfrm>
          <a:prstGeom prst="rect">
            <a:avLst/>
          </a:prstGeom>
          <a:solidFill>
            <a:srgbClr val="FF0000"/>
          </a:solid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Events</a:t>
            </a:r>
          </a:p>
          <a:p>
            <a:pPr eaLnBrk="1" hangingPunct="1"/>
            <a:r>
              <a:rPr lang="en-US" sz="1600" b="1" dirty="0">
                <a:latin typeface="Calibri" pitchFamily="34" charset="0"/>
                <a:cs typeface="Arial" charset="0"/>
              </a:rPr>
              <a:t>Bus is late/not </a:t>
            </a:r>
          </a:p>
          <a:p>
            <a:pPr eaLnBrk="1" hangingPunct="1"/>
            <a:r>
              <a:rPr lang="en-US" sz="1600" b="1" dirty="0">
                <a:latin typeface="Calibri" pitchFamily="34" charset="0"/>
                <a:cs typeface="Arial" charset="0"/>
              </a:rPr>
              <a:t>The usual bus </a:t>
            </a:r>
          </a:p>
          <a:p>
            <a:pPr eaLnBrk="1" hangingPunct="1"/>
            <a:r>
              <a:rPr lang="en-US" sz="1600" b="1" dirty="0">
                <a:latin typeface="Calibri" pitchFamily="34" charset="0"/>
                <a:cs typeface="Arial" charset="0"/>
              </a:rPr>
              <a:t>driver</a:t>
            </a:r>
          </a:p>
          <a:p>
            <a:pPr eaLnBrk="1" hangingPunct="1"/>
            <a:endParaRPr lang="en-US" sz="1400" dirty="0">
              <a:latin typeface="Calibri" pitchFamily="34" charset="0"/>
              <a:cs typeface="Arial" charset="0"/>
            </a:endParaRP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635180" y="2411414"/>
            <a:ext cx="1568507"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5. 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noFill/>
          <a:ln w="9525">
            <a:solidFill>
              <a:schemeClr val="tx1"/>
            </a:solidFill>
            <a:miter lim="800000"/>
            <a:headEnd/>
            <a:tailEnd/>
          </a:ln>
        </p:spPr>
        <p:txBody>
          <a:bodyPr wrap="none" anchor="ctr"/>
          <a:lstStyle/>
          <a:p>
            <a:pPr eaLnBrk="1" hangingPunct="1"/>
            <a:r>
              <a:rPr lang="en-US" sz="2400" b="1" dirty="0">
                <a:solidFill>
                  <a:schemeClr val="bg1"/>
                </a:solidFill>
                <a:latin typeface="Calibri" pitchFamily="34" charset="0"/>
                <a:cs typeface="Arial" charset="0"/>
              </a:rPr>
              <a:t>seventh</a:t>
            </a:r>
          </a:p>
        </p:txBody>
      </p:sp>
      <p:sp>
        <p:nvSpPr>
          <p:cNvPr id="52249" name="Text Box 26"/>
          <p:cNvSpPr txBox="1">
            <a:spLocks noChangeArrowheads="1"/>
          </p:cNvSpPr>
          <p:nvPr/>
        </p:nvSpPr>
        <p:spPr bwMode="auto">
          <a:xfrm>
            <a:off x="6351722" y="4697413"/>
            <a:ext cx="1718997" cy="16312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0" name="TextBox 26"/>
          <p:cNvSpPr txBox="1">
            <a:spLocks noChangeArrowheads="1"/>
          </p:cNvSpPr>
          <p:nvPr/>
        </p:nvSpPr>
        <p:spPr bwMode="auto">
          <a:xfrm>
            <a:off x="6529683" y="1196975"/>
            <a:ext cx="1199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33154" y="977157"/>
            <a:ext cx="15328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32634" y="3429001"/>
            <a:ext cx="1521699" cy="1200329"/>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389688" y="2828837"/>
            <a:ext cx="1992312" cy="1323439"/>
          </a:xfrm>
          <a:prstGeom prst="rect">
            <a:avLst/>
          </a:prstGeom>
        </p:spPr>
        <p:txBody>
          <a:bodyPr wrap="square">
            <a:spAutoFit/>
          </a:bodyPr>
          <a:lstStyle/>
          <a:p>
            <a:endParaRPr lang="en-US" sz="1600" dirty="0"/>
          </a:p>
          <a:p>
            <a:r>
              <a:rPr lang="en-US" sz="1600" dirty="0"/>
              <a:t> Gets up and</a:t>
            </a:r>
          </a:p>
          <a:p>
            <a:r>
              <a:rPr lang="en-US" sz="1600" dirty="0"/>
              <a:t>Runs into the</a:t>
            </a:r>
          </a:p>
          <a:p>
            <a:r>
              <a:rPr lang="en-US" sz="1600" dirty="0"/>
              <a:t>Hallway during </a:t>
            </a:r>
          </a:p>
          <a:p>
            <a:r>
              <a:rPr lang="en-US" sz="1600" dirty="0"/>
              <a:t>Circle time</a:t>
            </a:r>
          </a:p>
        </p:txBody>
      </p:sp>
    </p:spTree>
    <p:extLst>
      <p:ext uri="{BB962C8B-B14F-4D97-AF65-F5344CB8AC3E}">
        <p14:creationId xmlns:p14="http://schemas.microsoft.com/office/powerpoint/2010/main" val="10547480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needed</a:t>
            </a:r>
          </a:p>
        </p:txBody>
      </p:sp>
      <p:sp>
        <p:nvSpPr>
          <p:cNvPr id="3" name="Content Placeholder 2"/>
          <p:cNvSpPr>
            <a:spLocks noGrp="1"/>
          </p:cNvSpPr>
          <p:nvPr>
            <p:ph idx="1"/>
          </p:nvPr>
        </p:nvSpPr>
        <p:spPr>
          <a:xfrm>
            <a:off x="2209800" y="1600201"/>
            <a:ext cx="8305800" cy="3733800"/>
          </a:xfrm>
        </p:spPr>
        <p:txBody>
          <a:bodyPr/>
          <a:lstStyle/>
          <a:p>
            <a:pPr marL="0" indent="0">
              <a:buNone/>
            </a:pPr>
            <a:r>
              <a:rPr lang="en-US" sz="3600" dirty="0"/>
              <a:t>1.  Data Collection</a:t>
            </a:r>
          </a:p>
          <a:p>
            <a:pPr marL="0" indent="0">
              <a:buNone/>
            </a:pPr>
            <a:r>
              <a:rPr lang="en-US" sz="3600" dirty="0"/>
              <a:t>2.  </a:t>
            </a:r>
            <a:r>
              <a:rPr lang="en-US" sz="3600" dirty="0">
                <a:solidFill>
                  <a:srgbClr val="C00000"/>
                </a:solidFill>
              </a:rPr>
              <a:t>Competing Behaviors Pathways</a:t>
            </a:r>
          </a:p>
          <a:p>
            <a:pPr marL="0" indent="0">
              <a:buNone/>
            </a:pPr>
            <a:r>
              <a:rPr lang="en-US" sz="3600" dirty="0"/>
              <a:t>3.  Behavior Support Plans (Don’t always need) </a:t>
            </a:r>
          </a:p>
        </p:txBody>
      </p:sp>
    </p:spTree>
    <p:extLst>
      <p:ext uri="{BB962C8B-B14F-4D97-AF65-F5344CB8AC3E}">
        <p14:creationId xmlns:p14="http://schemas.microsoft.com/office/powerpoint/2010/main" val="660957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35014"/>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r>
              <a:rPr lang="en-US" sz="1600" dirty="0">
                <a:latin typeface="Calibri" pitchFamily="34" charset="0"/>
                <a:cs typeface="Arial" charset="0"/>
              </a:rPr>
              <a:t> </a:t>
            </a:r>
          </a:p>
          <a:p>
            <a:r>
              <a:rPr lang="en-US" sz="1600" b="1" dirty="0">
                <a:latin typeface="Calibri" pitchFamily="34" charset="0"/>
                <a:cs typeface="Arial" charset="0"/>
              </a:rPr>
              <a:t>Does not </a:t>
            </a:r>
          </a:p>
          <a:p>
            <a:r>
              <a:rPr lang="en-US" sz="1600" b="1" dirty="0">
                <a:latin typeface="Calibri" pitchFamily="34" charset="0"/>
                <a:cs typeface="Arial" charset="0"/>
              </a:rPr>
              <a:t>Have to </a:t>
            </a:r>
          </a:p>
          <a:p>
            <a:r>
              <a:rPr lang="en-US" sz="1600" b="1" dirty="0">
                <a:latin typeface="Calibri" pitchFamily="34" charset="0"/>
                <a:cs typeface="Arial" charset="0"/>
              </a:rPr>
              <a:t>Participate</a:t>
            </a:r>
          </a:p>
          <a:p>
            <a:r>
              <a:rPr lang="en-US" sz="1600" b="1" dirty="0">
                <a:latin typeface="Calibri" pitchFamily="34" charset="0"/>
                <a:cs typeface="Arial" charset="0"/>
              </a:rPr>
              <a:t>In circle time</a:t>
            </a:r>
          </a:p>
        </p:txBody>
      </p:sp>
      <p:sp>
        <p:nvSpPr>
          <p:cNvPr id="52232" name="AutoShape 6"/>
          <p:cNvSpPr>
            <a:spLocks noChangeArrowheads="1"/>
          </p:cNvSpPr>
          <p:nvPr/>
        </p:nvSpPr>
        <p:spPr bwMode="auto">
          <a:xfrm>
            <a:off x="3646488" y="311658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893888" y="2438400"/>
            <a:ext cx="220328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 </a:t>
            </a:r>
          </a:p>
          <a:p>
            <a:pPr eaLnBrk="1" hangingPunct="1"/>
            <a:r>
              <a:rPr lang="en-US" sz="2000" b="1" dirty="0">
                <a:latin typeface="Calibri" pitchFamily="34" charset="0"/>
                <a:cs typeface="Arial" charset="0"/>
              </a:rPr>
              <a:t>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r>
              <a:rPr lang="en-US" sz="1600" b="1" dirty="0">
                <a:latin typeface="Calibri" pitchFamily="34" charset="0"/>
                <a:cs typeface="Arial" charset="0"/>
              </a:rPr>
              <a:t>Bus is late/not </a:t>
            </a:r>
          </a:p>
          <a:p>
            <a:r>
              <a:rPr lang="en-US" sz="1600" b="1" dirty="0">
                <a:latin typeface="Calibri" pitchFamily="34" charset="0"/>
                <a:cs typeface="Arial" charset="0"/>
              </a:rPr>
              <a:t>The usual bus </a:t>
            </a:r>
          </a:p>
          <a:p>
            <a:r>
              <a:rPr lang="en-US" sz="1600" b="1" dirty="0">
                <a:latin typeface="Calibri" pitchFamily="34" charset="0"/>
                <a:cs typeface="Arial" charset="0"/>
              </a:rPr>
              <a:t>driver</a:t>
            </a: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635180" y="2411414"/>
            <a:ext cx="1568507"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5. 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648200"/>
            <a:ext cx="1600200" cy="1981200"/>
          </a:xfrm>
          <a:prstGeom prst="rect">
            <a:avLst/>
          </a:prstGeom>
          <a:solidFill>
            <a:srgbClr val="FF0000"/>
          </a:solid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49" name="Text Box 26"/>
          <p:cNvSpPr txBox="1">
            <a:spLocks noChangeArrowheads="1"/>
          </p:cNvSpPr>
          <p:nvPr/>
        </p:nvSpPr>
        <p:spPr bwMode="auto">
          <a:xfrm>
            <a:off x="6351722" y="4697413"/>
            <a:ext cx="1718997" cy="1631216"/>
          </a:xfrm>
          <a:prstGeom prst="rect">
            <a:avLst/>
          </a:prstGeom>
          <a:solidFill>
            <a:srgbClr val="FF0000">
              <a:alpha val="0"/>
            </a:srgbClr>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7. Acceptable</a:t>
            </a:r>
          </a:p>
          <a:p>
            <a:pPr algn="ctr" eaLnBrk="1" hangingPunct="1"/>
            <a:r>
              <a:rPr lang="en-US" sz="2000" b="1" dirty="0">
                <a:latin typeface="Calibri" pitchFamily="34" charset="0"/>
                <a:cs typeface="Arial" charset="0"/>
              </a:rPr>
              <a:t>Alternative</a:t>
            </a:r>
          </a:p>
          <a:p>
            <a:pPr algn="ctr"/>
            <a:r>
              <a:rPr lang="en-US" sz="2000" b="1" dirty="0">
                <a:latin typeface="Calibri" pitchFamily="34" charset="0"/>
                <a:cs typeface="Arial" charset="0"/>
              </a:rPr>
              <a:t>(Replacement </a:t>
            </a:r>
          </a:p>
          <a:p>
            <a:pPr algn="ctr"/>
            <a:r>
              <a:rPr lang="en-US" sz="2000" b="1" dirty="0">
                <a:latin typeface="Calibri" pitchFamily="34" charset="0"/>
                <a:cs typeface="Arial" charset="0"/>
              </a:rPr>
              <a:t>Behavior)</a:t>
            </a:r>
          </a:p>
          <a:p>
            <a:pPr algn="ctr" eaLnBrk="1" hangingPunct="1"/>
            <a:endParaRPr lang="en-US" sz="2000" b="1" dirty="0">
              <a:latin typeface="Calibri" pitchFamily="34" charset="0"/>
              <a:cs typeface="Arial" charset="0"/>
            </a:endParaRPr>
          </a:p>
        </p:txBody>
      </p:sp>
      <p:sp>
        <p:nvSpPr>
          <p:cNvPr id="52251" name="TextBox 27"/>
          <p:cNvSpPr txBox="1">
            <a:spLocks noChangeArrowheads="1"/>
          </p:cNvSpPr>
          <p:nvPr/>
        </p:nvSpPr>
        <p:spPr bwMode="auto">
          <a:xfrm>
            <a:off x="8638262" y="972980"/>
            <a:ext cx="15538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43150" y="3423286"/>
            <a:ext cx="1521699" cy="1200329"/>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389688" y="2828837"/>
            <a:ext cx="1600200" cy="1384995"/>
          </a:xfrm>
          <a:prstGeom prst="rect">
            <a:avLst/>
          </a:prstGeom>
        </p:spPr>
        <p:txBody>
          <a:bodyPr wrap="square">
            <a:spAutoFit/>
          </a:bodyPr>
          <a:lstStyle/>
          <a:p>
            <a:endParaRPr lang="en-US" dirty="0"/>
          </a:p>
          <a:p>
            <a:r>
              <a:rPr lang="en-US" dirty="0"/>
              <a:t> </a:t>
            </a:r>
            <a:r>
              <a:rPr lang="en-US" sz="1600" dirty="0"/>
              <a:t>Gets up and</a:t>
            </a:r>
          </a:p>
          <a:p>
            <a:r>
              <a:rPr lang="en-US" sz="1600" dirty="0"/>
              <a:t>Runs into the</a:t>
            </a:r>
          </a:p>
          <a:p>
            <a:r>
              <a:rPr lang="en-US" sz="1600" dirty="0"/>
              <a:t>Hallway during </a:t>
            </a:r>
          </a:p>
          <a:p>
            <a:r>
              <a:rPr lang="en-US" sz="1600" dirty="0"/>
              <a:t>Circle time</a:t>
            </a:r>
          </a:p>
        </p:txBody>
      </p:sp>
      <p:sp>
        <p:nvSpPr>
          <p:cNvPr id="3" name="Rectangle 2"/>
          <p:cNvSpPr/>
          <p:nvPr/>
        </p:nvSpPr>
        <p:spPr>
          <a:xfrm>
            <a:off x="6496005" y="1219200"/>
            <a:ext cx="1322889" cy="1077218"/>
          </a:xfrm>
          <a:prstGeom prst="rect">
            <a:avLst/>
          </a:prstGeom>
        </p:spPr>
        <p:txBody>
          <a:bodyPr wrap="square">
            <a:spAutoFit/>
          </a:bodyPr>
          <a:lstStyle/>
          <a:p>
            <a:r>
              <a:rPr lang="en-US" sz="1600" dirty="0"/>
              <a:t>Sit in circle time and listen to the lesson</a:t>
            </a:r>
          </a:p>
        </p:txBody>
      </p:sp>
    </p:spTree>
    <p:extLst>
      <p:ext uri="{BB962C8B-B14F-4D97-AF65-F5344CB8AC3E}">
        <p14:creationId xmlns:p14="http://schemas.microsoft.com/office/powerpoint/2010/main" val="22745306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1" y="1807362"/>
            <a:ext cx="6934200" cy="4822039"/>
          </a:xfrm>
        </p:spPr>
        <p:txBody>
          <a:bodyPr>
            <a:normAutofit/>
          </a:bodyPr>
          <a:lstStyle/>
          <a:p>
            <a:pPr>
              <a:lnSpc>
                <a:spcPct val="90000"/>
              </a:lnSpc>
            </a:pPr>
            <a:r>
              <a:rPr lang="en-US" sz="2400" b="1" i="1" dirty="0"/>
              <a:t>What student should do instead of the problem behavior?</a:t>
            </a:r>
          </a:p>
          <a:p>
            <a:pPr>
              <a:lnSpc>
                <a:spcPct val="90000"/>
              </a:lnSpc>
            </a:pPr>
            <a:endParaRPr lang="en-US" sz="2400" b="1" i="1" dirty="0"/>
          </a:p>
          <a:p>
            <a:pPr>
              <a:lnSpc>
                <a:spcPct val="90000"/>
              </a:lnSpc>
            </a:pPr>
            <a:r>
              <a:rPr lang="en-US" sz="2400" b="1" i="1" dirty="0">
                <a:solidFill>
                  <a:srgbClr val="C00000"/>
                </a:solidFill>
              </a:rPr>
              <a:t>Positive alternative </a:t>
            </a:r>
            <a:r>
              <a:rPr lang="en-US" sz="2400" b="1" i="1" dirty="0"/>
              <a:t>that allows the student to obtain the same outcome that the problem behavior provided.</a:t>
            </a:r>
          </a:p>
          <a:p>
            <a:pPr>
              <a:lnSpc>
                <a:spcPct val="90000"/>
              </a:lnSpc>
            </a:pPr>
            <a:endParaRPr lang="en-US" sz="2400" b="1" i="1" dirty="0"/>
          </a:p>
          <a:p>
            <a:pPr>
              <a:lnSpc>
                <a:spcPct val="90000"/>
              </a:lnSpc>
            </a:pPr>
            <a:r>
              <a:rPr lang="en-US" sz="2400" b="1" i="1" dirty="0"/>
              <a:t>Must be as easily performed as the problem behavior.</a:t>
            </a:r>
          </a:p>
          <a:p>
            <a:endParaRPr lang="en-US" dirty="0"/>
          </a:p>
        </p:txBody>
      </p:sp>
      <p:sp>
        <p:nvSpPr>
          <p:cNvPr id="2" name="Title 1"/>
          <p:cNvSpPr>
            <a:spLocks noGrp="1"/>
          </p:cNvSpPr>
          <p:nvPr>
            <p:ph type="title"/>
          </p:nvPr>
        </p:nvSpPr>
        <p:spPr>
          <a:xfrm>
            <a:off x="1981200" y="274638"/>
            <a:ext cx="6895238" cy="1143000"/>
          </a:xfrm>
        </p:spPr>
        <p:txBody>
          <a:bodyPr>
            <a:normAutofit/>
          </a:bodyPr>
          <a:lstStyle/>
          <a:p>
            <a:r>
              <a:rPr lang="en-US" dirty="0"/>
              <a:t>#7  Replacement Behavior </a:t>
            </a:r>
          </a:p>
        </p:txBody>
      </p:sp>
    </p:spTree>
    <p:extLst>
      <p:ext uri="{BB962C8B-B14F-4D97-AF65-F5344CB8AC3E}">
        <p14:creationId xmlns:p14="http://schemas.microsoft.com/office/powerpoint/2010/main" val="401924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752600" y="1447800"/>
            <a:ext cx="8915400" cy="5105400"/>
          </a:xfrm>
        </p:spPr>
        <p:txBody>
          <a:bodyPr>
            <a:normAutofit fontScale="85000" lnSpcReduction="10000"/>
          </a:bodyPr>
          <a:lstStyle/>
          <a:p>
            <a:pPr eaLnBrk="1" hangingPunct="1">
              <a:lnSpc>
                <a:spcPct val="90000"/>
              </a:lnSpc>
            </a:pPr>
            <a:endParaRPr lang="en-US" sz="2000" dirty="0"/>
          </a:p>
          <a:p>
            <a:pPr eaLnBrk="1" hangingPunct="1">
              <a:lnSpc>
                <a:spcPct val="90000"/>
              </a:lnSpc>
            </a:pPr>
            <a:r>
              <a:rPr lang="en-US" sz="2000" dirty="0"/>
              <a:t>Swears at teacher: protesting a lack of attention- </a:t>
            </a:r>
            <a:r>
              <a:rPr lang="en-US" dirty="0">
                <a:solidFill>
                  <a:srgbClr val="C00000"/>
                </a:solidFill>
              </a:rPr>
              <a:t>Replacement Behavior</a:t>
            </a:r>
            <a:r>
              <a:rPr lang="en-US" sz="2000" dirty="0">
                <a:solidFill>
                  <a:srgbClr val="C00000"/>
                </a:solidFill>
              </a:rPr>
              <a:t>: Verbally state a desire for attention from the teacher.</a:t>
            </a:r>
          </a:p>
          <a:p>
            <a:pPr eaLnBrk="1" hangingPunct="1">
              <a:lnSpc>
                <a:spcPct val="90000"/>
              </a:lnSpc>
            </a:pPr>
            <a:endParaRPr lang="en-US" sz="2000" dirty="0">
              <a:solidFill>
                <a:srgbClr val="C00000"/>
              </a:solidFill>
            </a:endParaRPr>
          </a:p>
          <a:p>
            <a:pPr>
              <a:lnSpc>
                <a:spcPct val="90000"/>
              </a:lnSpc>
            </a:pPr>
            <a:r>
              <a:rPr lang="en-US" sz="2000" dirty="0"/>
              <a:t>Fights: protesting not getting his way during a recess game- </a:t>
            </a:r>
            <a:r>
              <a:rPr lang="en-US" sz="2000" dirty="0">
                <a:solidFill>
                  <a:schemeClr val="bg1"/>
                </a:solidFill>
              </a:rPr>
              <a:t>– </a:t>
            </a:r>
            <a:r>
              <a:rPr lang="en-US" dirty="0">
                <a:solidFill>
                  <a:srgbClr val="C00000"/>
                </a:solidFill>
              </a:rPr>
              <a:t>Replacement Behavior</a:t>
            </a:r>
            <a:r>
              <a:rPr lang="en-US" sz="2000" dirty="0">
                <a:solidFill>
                  <a:srgbClr val="C00000"/>
                </a:solidFill>
              </a:rPr>
              <a:t>: Use protest language taught in verbal conflict resolution training.</a:t>
            </a:r>
          </a:p>
          <a:p>
            <a:pPr eaLnBrk="1" hangingPunct="1">
              <a:lnSpc>
                <a:spcPct val="90000"/>
              </a:lnSpc>
            </a:pPr>
            <a:endParaRPr lang="en-US" sz="2000" dirty="0">
              <a:solidFill>
                <a:srgbClr val="C00000"/>
              </a:solidFill>
            </a:endParaRPr>
          </a:p>
          <a:p>
            <a:pPr>
              <a:lnSpc>
                <a:spcPct val="90000"/>
              </a:lnSpc>
            </a:pPr>
            <a:r>
              <a:rPr lang="en-US" sz="2000" dirty="0"/>
              <a:t>Screams: protesting an unexpected activity- </a:t>
            </a:r>
            <a:r>
              <a:rPr lang="en-US" dirty="0">
                <a:solidFill>
                  <a:srgbClr val="C00000"/>
                </a:solidFill>
              </a:rPr>
              <a:t>Replacement Behavior</a:t>
            </a:r>
            <a:r>
              <a:rPr lang="en-US" sz="2000" dirty="0">
                <a:solidFill>
                  <a:srgbClr val="C00000"/>
                </a:solidFill>
              </a:rPr>
              <a:t>: Use the printed schedule to protest and then negotiate about an upcoming unexpected activity.</a:t>
            </a:r>
          </a:p>
          <a:p>
            <a:pPr eaLnBrk="1" hangingPunct="1">
              <a:lnSpc>
                <a:spcPct val="90000"/>
              </a:lnSpc>
            </a:pPr>
            <a:endParaRPr lang="en-US" sz="2000" dirty="0">
              <a:solidFill>
                <a:srgbClr val="C00000"/>
              </a:solidFill>
            </a:endParaRPr>
          </a:p>
          <a:p>
            <a:pPr>
              <a:lnSpc>
                <a:spcPct val="90000"/>
              </a:lnSpc>
            </a:pPr>
            <a:r>
              <a:rPr lang="en-US" sz="2000" dirty="0"/>
              <a:t>Runs from room-escaping hard work-</a:t>
            </a:r>
            <a:r>
              <a:rPr lang="en-US" sz="2000" dirty="0">
                <a:solidFill>
                  <a:srgbClr val="C00000"/>
                </a:solidFill>
              </a:rPr>
              <a:t> </a:t>
            </a:r>
            <a:r>
              <a:rPr lang="en-US" dirty="0">
                <a:solidFill>
                  <a:srgbClr val="C00000"/>
                </a:solidFill>
              </a:rPr>
              <a:t>Replacement Behavior</a:t>
            </a:r>
            <a:r>
              <a:rPr lang="en-US" sz="2000" dirty="0">
                <a:solidFill>
                  <a:srgbClr val="C00000"/>
                </a:solidFill>
              </a:rPr>
              <a:t>: Go to time away/break center.</a:t>
            </a:r>
          </a:p>
          <a:p>
            <a:pPr eaLnBrk="1" hangingPunct="1">
              <a:lnSpc>
                <a:spcPct val="90000"/>
              </a:lnSpc>
            </a:pPr>
            <a:endParaRPr lang="en-US" sz="2000" dirty="0">
              <a:solidFill>
                <a:srgbClr val="C00000"/>
              </a:solidFill>
            </a:endParaRPr>
          </a:p>
          <a:p>
            <a:pPr>
              <a:lnSpc>
                <a:spcPct val="90000"/>
              </a:lnSpc>
            </a:pPr>
            <a:r>
              <a:rPr lang="en-US" sz="2000" dirty="0"/>
              <a:t>Gains sustained positive peer attention from gang members for assaultive behavior–</a:t>
            </a:r>
            <a:r>
              <a:rPr lang="en-US" dirty="0">
                <a:solidFill>
                  <a:srgbClr val="C00000"/>
                </a:solidFill>
              </a:rPr>
              <a:t>Replacement Behavior</a:t>
            </a:r>
            <a:r>
              <a:rPr lang="en-US" sz="2000" dirty="0">
                <a:solidFill>
                  <a:srgbClr val="C00000"/>
                </a:solidFill>
              </a:rPr>
              <a:t>: Gain sustained positive peer attention from an alternative group for prosocial behavior.</a:t>
            </a:r>
          </a:p>
          <a:p>
            <a:pPr eaLnBrk="1" hangingPunct="1">
              <a:lnSpc>
                <a:spcPct val="90000"/>
              </a:lnSpc>
            </a:pPr>
            <a:endParaRPr lang="en-US" sz="2000" dirty="0">
              <a:solidFill>
                <a:schemeClr val="accent3">
                  <a:lumMod val="50000"/>
                </a:schemeClr>
              </a:solidFill>
            </a:endParaRPr>
          </a:p>
        </p:txBody>
      </p:sp>
      <p:sp>
        <p:nvSpPr>
          <p:cNvPr id="35842" name="AutoShape 2"/>
          <p:cNvSpPr>
            <a:spLocks noGrp="1" noChangeArrowheads="1"/>
          </p:cNvSpPr>
          <p:nvPr>
            <p:ph type="title"/>
          </p:nvPr>
        </p:nvSpPr>
        <p:spPr/>
        <p:txBody>
          <a:bodyPr/>
          <a:lstStyle/>
          <a:p>
            <a:pPr eaLnBrk="1" hangingPunct="1"/>
            <a:r>
              <a:rPr lang="en-US" dirty="0"/>
              <a:t>Examples for Replacement Behavior </a:t>
            </a:r>
          </a:p>
        </p:txBody>
      </p:sp>
    </p:spTree>
    <p:extLst>
      <p:ext uri="{BB962C8B-B14F-4D97-AF65-F5344CB8AC3E}">
        <p14:creationId xmlns:p14="http://schemas.microsoft.com/office/powerpoint/2010/main" val="267295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6"/>
          <p:cNvSpPr>
            <a:spLocks noChangeArrowheads="1"/>
          </p:cNvSpPr>
          <p:nvPr/>
        </p:nvSpPr>
        <p:spPr bwMode="auto">
          <a:xfrm>
            <a:off x="10253663" y="3124200"/>
            <a:ext cx="304800" cy="3810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15362" name="Footer Placeholder 1"/>
          <p:cNvSpPr txBox="1">
            <a:spLocks noGrp="1"/>
          </p:cNvSpPr>
          <p:nvPr/>
        </p:nvSpPr>
        <p:spPr>
          <a:xfrm>
            <a:off x="1893888" y="6280151"/>
            <a:ext cx="2133600" cy="365125"/>
          </a:xfrm>
          <a:prstGeom prst="rect">
            <a:avLst/>
          </a:prstGeom>
          <a:noFill/>
        </p:spPr>
        <p:txBody>
          <a:bodyPr anchor="ctr"/>
          <a:lstStyle/>
          <a:p>
            <a:pPr>
              <a:defRPr/>
            </a:pPr>
            <a:r>
              <a:rPr lang="en-US" sz="1200">
                <a:solidFill>
                  <a:schemeClr val="tx1">
                    <a:tint val="75000"/>
                  </a:schemeClr>
                </a:solidFill>
              </a:rPr>
              <a:t>Advanced Behavior Management</a:t>
            </a:r>
          </a:p>
        </p:txBody>
      </p:sp>
      <p:sp>
        <p:nvSpPr>
          <p:cNvPr id="52228" name="Rectangle 2"/>
          <p:cNvSpPr>
            <a:spLocks noChangeArrowheads="1"/>
          </p:cNvSpPr>
          <p:nvPr/>
        </p:nvSpPr>
        <p:spPr bwMode="auto">
          <a:xfrm>
            <a:off x="1893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29" name="Rectangle 3"/>
          <p:cNvSpPr>
            <a:spLocks noChangeArrowheads="1"/>
          </p:cNvSpPr>
          <p:nvPr/>
        </p:nvSpPr>
        <p:spPr bwMode="auto">
          <a:xfrm>
            <a:off x="4179888" y="23622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atin typeface="Calibri" pitchFamily="34" charset="0"/>
              <a:cs typeface="Arial" charset="0"/>
            </a:endParaRPr>
          </a:p>
        </p:txBody>
      </p:sp>
      <p:sp>
        <p:nvSpPr>
          <p:cNvPr id="52230" name="Rectangle 4"/>
          <p:cNvSpPr>
            <a:spLocks noChangeArrowheads="1"/>
          </p:cNvSpPr>
          <p:nvPr/>
        </p:nvSpPr>
        <p:spPr bwMode="auto">
          <a:xfrm>
            <a:off x="6389688" y="2362200"/>
            <a:ext cx="1600200" cy="2133600"/>
          </a:xfrm>
          <a:prstGeom prst="rect">
            <a:avLst/>
          </a:prstGeom>
          <a:noFill/>
          <a:ln w="9525">
            <a:solidFill>
              <a:schemeClr val="tx1"/>
            </a:solidFill>
            <a:miter lim="800000"/>
            <a:headEnd/>
            <a:tailEnd/>
          </a:ln>
        </p:spPr>
        <p:txBody>
          <a:bodyPr wrap="none" anchor="ctr"/>
          <a:lstStyle/>
          <a:p>
            <a:pPr eaLnBrk="1" hangingPunct="1"/>
            <a:endParaRPr lang="en-US" sz="2400" b="1" dirty="0">
              <a:latin typeface="Calibri" pitchFamily="34" charset="0"/>
              <a:cs typeface="Arial" charset="0"/>
            </a:endParaRPr>
          </a:p>
        </p:txBody>
      </p:sp>
      <p:sp>
        <p:nvSpPr>
          <p:cNvPr id="52231" name="Rectangle 5"/>
          <p:cNvSpPr>
            <a:spLocks noChangeArrowheads="1"/>
          </p:cNvSpPr>
          <p:nvPr/>
        </p:nvSpPr>
        <p:spPr bwMode="auto">
          <a:xfrm>
            <a:off x="8599488" y="2362200"/>
            <a:ext cx="1600200" cy="2133600"/>
          </a:xfrm>
          <a:prstGeom prst="rect">
            <a:avLst/>
          </a:prstGeom>
          <a:noFill/>
          <a:ln w="9525">
            <a:solidFill>
              <a:schemeClr val="tx1"/>
            </a:solidFill>
            <a:miter lim="800000"/>
            <a:headEnd/>
            <a:tailEnd/>
          </a:ln>
        </p:spPr>
        <p:txBody>
          <a:bodyPr wrap="none" anchor="ctr"/>
          <a:lstStyle/>
          <a:p>
            <a:endParaRPr lang="en-US" sz="1600" dirty="0">
              <a:latin typeface="Calibri" pitchFamily="34" charset="0"/>
              <a:cs typeface="Arial" charset="0"/>
            </a:endParaRPr>
          </a:p>
          <a:p>
            <a:endParaRPr lang="en-US" sz="1600" b="1" dirty="0">
              <a:latin typeface="Calibri" pitchFamily="34" charset="0"/>
              <a:cs typeface="Arial" charset="0"/>
            </a:endParaRPr>
          </a:p>
          <a:p>
            <a:r>
              <a:rPr lang="en-US" sz="1600" b="1" dirty="0">
                <a:latin typeface="Calibri" pitchFamily="34" charset="0"/>
                <a:cs typeface="Arial" charset="0"/>
              </a:rPr>
              <a:t>Does not </a:t>
            </a:r>
          </a:p>
          <a:p>
            <a:r>
              <a:rPr lang="en-US" sz="1600" b="1" dirty="0">
                <a:latin typeface="Calibri" pitchFamily="34" charset="0"/>
                <a:cs typeface="Arial" charset="0"/>
              </a:rPr>
              <a:t>Have to </a:t>
            </a:r>
          </a:p>
          <a:p>
            <a:r>
              <a:rPr lang="en-US" sz="1600" b="1" dirty="0">
                <a:latin typeface="Calibri" pitchFamily="34" charset="0"/>
                <a:cs typeface="Arial" charset="0"/>
              </a:rPr>
              <a:t>Participate</a:t>
            </a:r>
          </a:p>
          <a:p>
            <a:r>
              <a:rPr lang="en-US" sz="1600" b="1" dirty="0">
                <a:latin typeface="Calibri" pitchFamily="34" charset="0"/>
                <a:cs typeface="Arial" charset="0"/>
              </a:rPr>
              <a:t>In circle time</a:t>
            </a:r>
          </a:p>
        </p:txBody>
      </p:sp>
      <p:sp>
        <p:nvSpPr>
          <p:cNvPr id="52232" name="AutoShape 6"/>
          <p:cNvSpPr>
            <a:spLocks noChangeArrowheads="1"/>
          </p:cNvSpPr>
          <p:nvPr/>
        </p:nvSpPr>
        <p:spPr bwMode="auto">
          <a:xfrm>
            <a:off x="36464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3" name="AutoShape 7"/>
          <p:cNvSpPr>
            <a:spLocks noChangeArrowheads="1"/>
          </p:cNvSpPr>
          <p:nvPr/>
        </p:nvSpPr>
        <p:spPr bwMode="auto">
          <a:xfrm>
            <a:off x="80660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4" name="AutoShape 8"/>
          <p:cNvSpPr>
            <a:spLocks noChangeArrowheads="1"/>
          </p:cNvSpPr>
          <p:nvPr/>
        </p:nvSpPr>
        <p:spPr bwMode="auto">
          <a:xfrm>
            <a:off x="5856288" y="31242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35" name="Text Box 9"/>
          <p:cNvSpPr txBox="1">
            <a:spLocks noChangeArrowheads="1"/>
          </p:cNvSpPr>
          <p:nvPr/>
        </p:nvSpPr>
        <p:spPr bwMode="auto">
          <a:xfrm>
            <a:off x="1900406" y="2387601"/>
            <a:ext cx="220328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000" b="1" dirty="0">
                <a:latin typeface="Calibri" pitchFamily="34" charset="0"/>
                <a:cs typeface="Arial" charset="0"/>
              </a:rPr>
              <a:t>6. Setting</a:t>
            </a:r>
          </a:p>
          <a:p>
            <a:pPr eaLnBrk="1" hangingPunct="1"/>
            <a:r>
              <a:rPr lang="en-US" sz="2000" b="1" dirty="0">
                <a:latin typeface="Calibri" pitchFamily="34" charset="0"/>
                <a:cs typeface="Arial" charset="0"/>
              </a:rPr>
              <a:t> Events</a:t>
            </a:r>
          </a:p>
          <a:p>
            <a:pPr eaLnBrk="1" hangingPunct="1"/>
            <a:r>
              <a:rPr lang="en-US" b="1" dirty="0">
                <a:latin typeface="Calibri" pitchFamily="34" charset="0"/>
                <a:cs typeface="Arial" charset="0"/>
              </a:rPr>
              <a:t>Not </a:t>
            </a:r>
          </a:p>
          <a:p>
            <a:pPr eaLnBrk="1" hangingPunct="1"/>
            <a:r>
              <a:rPr lang="en-US" b="1" dirty="0">
                <a:latin typeface="Calibri" pitchFamily="34" charset="0"/>
                <a:cs typeface="Arial" charset="0"/>
              </a:rPr>
              <a:t>continuous</a:t>
            </a:r>
          </a:p>
          <a:p>
            <a:pPr eaLnBrk="1" hangingPunct="1"/>
            <a:endParaRPr lang="en-US" sz="1400" dirty="0">
              <a:latin typeface="Calibri" pitchFamily="34" charset="0"/>
              <a:cs typeface="Arial" charset="0"/>
            </a:endParaRPr>
          </a:p>
          <a:p>
            <a:r>
              <a:rPr lang="en-US" sz="1600" b="1" dirty="0">
                <a:latin typeface="Calibri" pitchFamily="34" charset="0"/>
                <a:cs typeface="Arial" charset="0"/>
              </a:rPr>
              <a:t>Bus is late/not </a:t>
            </a:r>
          </a:p>
          <a:p>
            <a:r>
              <a:rPr lang="en-US" sz="1600" b="1" dirty="0">
                <a:latin typeface="Calibri" pitchFamily="34" charset="0"/>
                <a:cs typeface="Arial" charset="0"/>
              </a:rPr>
              <a:t>The usual bus </a:t>
            </a:r>
          </a:p>
          <a:p>
            <a:r>
              <a:rPr lang="en-US" sz="1600" b="1" dirty="0">
                <a:latin typeface="Calibri" pitchFamily="34" charset="0"/>
                <a:cs typeface="Arial" charset="0"/>
              </a:rPr>
              <a:t>driver</a:t>
            </a:r>
          </a:p>
        </p:txBody>
      </p:sp>
      <p:sp>
        <p:nvSpPr>
          <p:cNvPr id="52236" name="Text Box 10"/>
          <p:cNvSpPr txBox="1">
            <a:spLocks noChangeArrowheads="1"/>
          </p:cNvSpPr>
          <p:nvPr/>
        </p:nvSpPr>
        <p:spPr bwMode="auto">
          <a:xfrm>
            <a:off x="4232634" y="2438401"/>
            <a:ext cx="1521699" cy="1015663"/>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4. Triggering</a:t>
            </a:r>
          </a:p>
          <a:p>
            <a:pPr algn="ctr" eaLnBrk="1" hangingPunct="1"/>
            <a:r>
              <a:rPr lang="en-US" sz="2000" b="1" dirty="0">
                <a:latin typeface="Calibri" pitchFamily="34" charset="0"/>
                <a:cs typeface="Arial" charset="0"/>
              </a:rPr>
              <a:t>Antecedents</a:t>
            </a:r>
          </a:p>
          <a:p>
            <a:pPr algn="ctr" eaLnBrk="1" hangingPunct="1"/>
            <a:endParaRPr lang="en-US" sz="2000" b="1" dirty="0">
              <a:solidFill>
                <a:schemeClr val="bg1"/>
              </a:solidFill>
              <a:latin typeface="Calibri" pitchFamily="34" charset="0"/>
              <a:cs typeface="Arial" charset="0"/>
            </a:endParaRPr>
          </a:p>
        </p:txBody>
      </p:sp>
      <p:sp>
        <p:nvSpPr>
          <p:cNvPr id="52237" name="Text Box 11"/>
          <p:cNvSpPr txBox="1">
            <a:spLocks noChangeArrowheads="1"/>
          </p:cNvSpPr>
          <p:nvPr/>
        </p:nvSpPr>
        <p:spPr bwMode="auto">
          <a:xfrm>
            <a:off x="8635180" y="2411414"/>
            <a:ext cx="1568507" cy="646331"/>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5. Maintaining</a:t>
            </a:r>
          </a:p>
          <a:p>
            <a:pPr algn="ctr" eaLnBrk="1" hangingPunct="1"/>
            <a:r>
              <a:rPr lang="en-US" b="1" dirty="0">
                <a:latin typeface="Calibri" pitchFamily="34" charset="0"/>
                <a:cs typeface="Arial" charset="0"/>
              </a:rPr>
              <a:t>Consequences</a:t>
            </a:r>
          </a:p>
        </p:txBody>
      </p:sp>
      <p:sp>
        <p:nvSpPr>
          <p:cNvPr id="52238" name="Text Box 12"/>
          <p:cNvSpPr txBox="1">
            <a:spLocks noChangeArrowheads="1"/>
          </p:cNvSpPr>
          <p:nvPr/>
        </p:nvSpPr>
        <p:spPr bwMode="auto">
          <a:xfrm>
            <a:off x="6603291" y="2411414"/>
            <a:ext cx="1223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b="1" dirty="0">
                <a:latin typeface="Calibri" pitchFamily="34" charset="0"/>
                <a:cs typeface="Arial" charset="0"/>
              </a:rPr>
              <a:t>1. Problem</a:t>
            </a:r>
          </a:p>
          <a:p>
            <a:pPr algn="ctr" eaLnBrk="1" hangingPunct="1"/>
            <a:r>
              <a:rPr lang="en-US" b="1" dirty="0">
                <a:latin typeface="Calibri" pitchFamily="34" charset="0"/>
                <a:cs typeface="Arial" charset="0"/>
              </a:rPr>
              <a:t>Behavior</a:t>
            </a:r>
          </a:p>
        </p:txBody>
      </p:sp>
      <p:sp>
        <p:nvSpPr>
          <p:cNvPr id="52239" name="Rectangle 13"/>
          <p:cNvSpPr>
            <a:spLocks noChangeArrowheads="1"/>
          </p:cNvSpPr>
          <p:nvPr/>
        </p:nvSpPr>
        <p:spPr bwMode="auto">
          <a:xfrm>
            <a:off x="63896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0" name="Text Box 14"/>
          <p:cNvSpPr txBox="1">
            <a:spLocks noChangeArrowheads="1"/>
          </p:cNvSpPr>
          <p:nvPr/>
        </p:nvSpPr>
        <p:spPr bwMode="auto">
          <a:xfrm>
            <a:off x="6529682" y="304800"/>
            <a:ext cx="1371016" cy="707886"/>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2. Desired</a:t>
            </a:r>
          </a:p>
          <a:p>
            <a:pPr algn="ctr" eaLnBrk="1" hangingPunct="1"/>
            <a:r>
              <a:rPr lang="en-US" sz="2000" b="1" dirty="0">
                <a:latin typeface="Calibri" pitchFamily="34" charset="0"/>
                <a:cs typeface="Arial" charset="0"/>
              </a:rPr>
              <a:t>Alternative</a:t>
            </a:r>
          </a:p>
        </p:txBody>
      </p:sp>
      <p:sp>
        <p:nvSpPr>
          <p:cNvPr id="52241" name="Rectangle 15"/>
          <p:cNvSpPr>
            <a:spLocks noChangeArrowheads="1"/>
          </p:cNvSpPr>
          <p:nvPr/>
        </p:nvSpPr>
        <p:spPr bwMode="auto">
          <a:xfrm>
            <a:off x="8599488" y="228600"/>
            <a:ext cx="1600200" cy="1981200"/>
          </a:xfrm>
          <a:prstGeom prst="rect">
            <a:avLst/>
          </a:prstGeom>
          <a:no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2" name="Text Box 16"/>
          <p:cNvSpPr txBox="1">
            <a:spLocks noChangeArrowheads="1"/>
          </p:cNvSpPr>
          <p:nvPr/>
        </p:nvSpPr>
        <p:spPr bwMode="auto">
          <a:xfrm>
            <a:off x="8620120" y="304800"/>
            <a:ext cx="1609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2000" b="1" dirty="0">
                <a:latin typeface="Calibri" pitchFamily="34" charset="0"/>
                <a:cs typeface="Arial" charset="0"/>
              </a:rPr>
              <a:t>3. Typical</a:t>
            </a:r>
          </a:p>
          <a:p>
            <a:pPr algn="ctr" eaLnBrk="1" hangingPunct="1"/>
            <a:r>
              <a:rPr lang="en-US" sz="2000" b="1" dirty="0">
                <a:latin typeface="Calibri" pitchFamily="34" charset="0"/>
                <a:cs typeface="Arial" charset="0"/>
              </a:rPr>
              <a:t>Consequence</a:t>
            </a:r>
          </a:p>
        </p:txBody>
      </p:sp>
      <p:sp>
        <p:nvSpPr>
          <p:cNvPr id="52243" name="AutoShape 17"/>
          <p:cNvSpPr>
            <a:spLocks noChangeArrowheads="1"/>
          </p:cNvSpPr>
          <p:nvPr/>
        </p:nvSpPr>
        <p:spPr bwMode="auto">
          <a:xfrm>
            <a:off x="8066088" y="9906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4" name="AutoShape 18"/>
          <p:cNvSpPr>
            <a:spLocks noChangeArrowheads="1"/>
          </p:cNvSpPr>
          <p:nvPr/>
        </p:nvSpPr>
        <p:spPr bwMode="auto">
          <a:xfrm rot="2251036">
            <a:off x="5399088" y="4876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5" name="AutoShape 19"/>
          <p:cNvSpPr>
            <a:spLocks noChangeArrowheads="1"/>
          </p:cNvSpPr>
          <p:nvPr/>
        </p:nvSpPr>
        <p:spPr bwMode="auto">
          <a:xfrm rot="-2027260">
            <a:off x="8142288" y="49530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6" name="AutoShape 20"/>
          <p:cNvSpPr>
            <a:spLocks noChangeArrowheads="1"/>
          </p:cNvSpPr>
          <p:nvPr/>
        </p:nvSpPr>
        <p:spPr bwMode="auto">
          <a:xfrm rot="-2027260">
            <a:off x="5322888" y="16764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pPr eaLnBrk="1" hangingPunct="1"/>
            <a:endParaRPr lang="en-US">
              <a:latin typeface="Calibri" pitchFamily="34" charset="0"/>
              <a:cs typeface="Arial" charset="0"/>
            </a:endParaRPr>
          </a:p>
        </p:txBody>
      </p:sp>
      <p:sp>
        <p:nvSpPr>
          <p:cNvPr id="52247" name="Text Box 21"/>
          <p:cNvSpPr txBox="1">
            <a:spLocks noChangeArrowheads="1"/>
          </p:cNvSpPr>
          <p:nvPr/>
        </p:nvSpPr>
        <p:spPr bwMode="auto">
          <a:xfrm>
            <a:off x="1893888" y="566739"/>
            <a:ext cx="4541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latin typeface="Trebuchet MS" pitchFamily="34" charset="0"/>
                <a:cs typeface="Arial" charset="0"/>
              </a:rPr>
              <a:t>Summary Statement</a:t>
            </a:r>
          </a:p>
          <a:p>
            <a:pPr eaLnBrk="1" hangingPunct="1"/>
            <a:r>
              <a:rPr lang="en-US" sz="2400" b="1" dirty="0">
                <a:latin typeface="Trebuchet MS" pitchFamily="34" charset="0"/>
                <a:cs typeface="Arial" charset="0"/>
              </a:rPr>
              <a:t>Order of  Team Discussion </a:t>
            </a:r>
          </a:p>
        </p:txBody>
      </p:sp>
      <p:sp>
        <p:nvSpPr>
          <p:cNvPr id="52248" name="Rectangle 25"/>
          <p:cNvSpPr>
            <a:spLocks noChangeArrowheads="1"/>
          </p:cNvSpPr>
          <p:nvPr/>
        </p:nvSpPr>
        <p:spPr bwMode="auto">
          <a:xfrm>
            <a:off x="6389688" y="4569699"/>
            <a:ext cx="1685269" cy="2212100"/>
          </a:xfrm>
          <a:prstGeom prst="rect">
            <a:avLst/>
          </a:prstGeom>
          <a:solidFill>
            <a:srgbClr val="9D3381"/>
          </a:solidFill>
          <a:ln w="9525">
            <a:solidFill>
              <a:schemeClr val="tx1"/>
            </a:solidFill>
            <a:miter lim="800000"/>
            <a:headEnd/>
            <a:tailEnd/>
          </a:ln>
        </p:spPr>
        <p:txBody>
          <a:bodyPr wrap="none" anchor="ctr"/>
          <a:lstStyle/>
          <a:p>
            <a:pPr eaLnBrk="1" hangingPunct="1"/>
            <a:endParaRPr lang="en-US" sz="1600" b="1" dirty="0">
              <a:solidFill>
                <a:schemeClr val="bg1"/>
              </a:solidFill>
              <a:latin typeface="Calibri" pitchFamily="34" charset="0"/>
              <a:cs typeface="Arial" charset="0"/>
            </a:endParaRPr>
          </a:p>
          <a:p>
            <a:pPr eaLnBrk="1" hangingPunct="1"/>
            <a:r>
              <a:rPr lang="en-US" sz="1600" b="1" dirty="0">
                <a:latin typeface="Calibri" pitchFamily="34" charset="0"/>
                <a:cs typeface="Arial" charset="0"/>
              </a:rPr>
              <a:t>7. Acceptable</a:t>
            </a:r>
          </a:p>
          <a:p>
            <a:pPr eaLnBrk="1" hangingPunct="1"/>
            <a:r>
              <a:rPr lang="en-US" sz="1600" b="1" dirty="0">
                <a:latin typeface="Calibri" pitchFamily="34" charset="0"/>
                <a:cs typeface="Arial" charset="0"/>
              </a:rPr>
              <a:t>Alternative</a:t>
            </a:r>
          </a:p>
          <a:p>
            <a:pPr eaLnBrk="1" hangingPunct="1"/>
            <a:r>
              <a:rPr lang="en-US" sz="1600" b="1" dirty="0">
                <a:latin typeface="Calibri" pitchFamily="34" charset="0"/>
                <a:cs typeface="Arial" charset="0"/>
              </a:rPr>
              <a:t> (Replacement </a:t>
            </a:r>
          </a:p>
          <a:p>
            <a:pPr eaLnBrk="1" hangingPunct="1"/>
            <a:r>
              <a:rPr lang="en-US" sz="1600" b="1" dirty="0">
                <a:latin typeface="Calibri" pitchFamily="34" charset="0"/>
                <a:cs typeface="Arial" charset="0"/>
              </a:rPr>
              <a:t>Behavior)</a:t>
            </a:r>
          </a:p>
          <a:p>
            <a:pPr eaLnBrk="1" hangingPunct="1"/>
            <a:r>
              <a:rPr lang="en-US" sz="1600" b="1" dirty="0">
                <a:latin typeface="Calibri" pitchFamily="34" charset="0"/>
                <a:cs typeface="Arial" charset="0"/>
              </a:rPr>
              <a:t>Teacher will  cue </a:t>
            </a:r>
          </a:p>
          <a:p>
            <a:pPr eaLnBrk="1" hangingPunct="1"/>
            <a:r>
              <a:rPr lang="en-US" sz="1600" b="1" dirty="0">
                <a:latin typeface="Calibri" pitchFamily="34" charset="0"/>
                <a:cs typeface="Arial" charset="0"/>
              </a:rPr>
              <a:t>Brian to go to </a:t>
            </a:r>
          </a:p>
          <a:p>
            <a:pPr eaLnBrk="1" hangingPunct="1"/>
            <a:r>
              <a:rPr lang="en-US" sz="1600" b="1" dirty="0">
                <a:latin typeface="Calibri" pitchFamily="34" charset="0"/>
                <a:cs typeface="Arial" charset="0"/>
              </a:rPr>
              <a:t>Designated spot in</a:t>
            </a:r>
          </a:p>
          <a:p>
            <a:pPr eaLnBrk="1" hangingPunct="1"/>
            <a:r>
              <a:rPr lang="en-US" sz="1600" b="1" dirty="0">
                <a:latin typeface="Calibri" pitchFamily="34" charset="0"/>
                <a:cs typeface="Arial" charset="0"/>
              </a:rPr>
              <a:t>The classroom. </a:t>
            </a:r>
          </a:p>
        </p:txBody>
      </p:sp>
      <p:sp>
        <p:nvSpPr>
          <p:cNvPr id="52249" name="Text Box 26"/>
          <p:cNvSpPr txBox="1">
            <a:spLocks noChangeArrowheads="1"/>
          </p:cNvSpPr>
          <p:nvPr/>
        </p:nvSpPr>
        <p:spPr bwMode="auto">
          <a:xfrm>
            <a:off x="7118855" y="4697413"/>
            <a:ext cx="184730" cy="400110"/>
          </a:xfrm>
          <a:prstGeom prst="rect">
            <a:avLst/>
          </a:prstGeom>
          <a:solidFill>
            <a:srgbClr val="FF0000">
              <a:alpha val="0"/>
            </a:srgbClr>
          </a:solid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US" sz="2000" b="1" dirty="0">
              <a:solidFill>
                <a:schemeClr val="bg1"/>
              </a:solidFill>
              <a:latin typeface="Calibri" pitchFamily="34" charset="0"/>
              <a:cs typeface="Arial" charset="0"/>
            </a:endParaRPr>
          </a:p>
        </p:txBody>
      </p:sp>
      <p:sp>
        <p:nvSpPr>
          <p:cNvPr id="52250" name="TextBox 26"/>
          <p:cNvSpPr txBox="1">
            <a:spLocks noChangeArrowheads="1"/>
          </p:cNvSpPr>
          <p:nvPr/>
        </p:nvSpPr>
        <p:spPr bwMode="auto">
          <a:xfrm>
            <a:off x="6603291" y="1094708"/>
            <a:ext cx="12974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Sit in circle time and listen to the lesson</a:t>
            </a:r>
          </a:p>
        </p:txBody>
      </p:sp>
      <p:sp>
        <p:nvSpPr>
          <p:cNvPr id="52251" name="TextBox 27"/>
          <p:cNvSpPr txBox="1">
            <a:spLocks noChangeArrowheads="1"/>
          </p:cNvSpPr>
          <p:nvPr/>
        </p:nvSpPr>
        <p:spPr bwMode="auto">
          <a:xfrm>
            <a:off x="8636652" y="982237"/>
            <a:ext cx="15630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Learn the information the teacher is sharing verbal praise </a:t>
            </a:r>
          </a:p>
        </p:txBody>
      </p:sp>
      <p:sp>
        <p:nvSpPr>
          <p:cNvPr id="52252" name="TextBox 28"/>
          <p:cNvSpPr txBox="1">
            <a:spLocks noChangeArrowheads="1"/>
          </p:cNvSpPr>
          <p:nvPr/>
        </p:nvSpPr>
        <p:spPr bwMode="auto">
          <a:xfrm>
            <a:off x="4232634" y="3429001"/>
            <a:ext cx="1521699" cy="1200329"/>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a:latin typeface="Calibri" pitchFamily="34" charset="0"/>
                <a:cs typeface="Arial" charset="0"/>
              </a:rPr>
              <a:t>Circle time lasts more than 5 minutes</a:t>
            </a:r>
          </a:p>
          <a:p>
            <a:pPr eaLnBrk="1" hangingPunct="1"/>
            <a:endParaRPr lang="en-US" sz="2400" b="1" dirty="0">
              <a:solidFill>
                <a:schemeClr val="bg1"/>
              </a:solidFill>
              <a:latin typeface="Calibri" pitchFamily="34" charset="0"/>
              <a:cs typeface="Arial" charset="0"/>
            </a:endParaRPr>
          </a:p>
        </p:txBody>
      </p:sp>
      <p:sp>
        <p:nvSpPr>
          <p:cNvPr id="52253" name="AutoShape 6"/>
          <p:cNvSpPr>
            <a:spLocks noChangeArrowheads="1"/>
          </p:cNvSpPr>
          <p:nvPr/>
        </p:nvSpPr>
        <p:spPr bwMode="auto">
          <a:xfrm rot="-5400000">
            <a:off x="3608388" y="17145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eaLnBrk="1" hangingPunct="1"/>
            <a:endParaRPr lang="en-US">
              <a:latin typeface="Calibri" pitchFamily="34" charset="0"/>
              <a:cs typeface="Arial" charset="0"/>
            </a:endParaRPr>
          </a:p>
        </p:txBody>
      </p:sp>
      <p:sp>
        <p:nvSpPr>
          <p:cNvPr id="2" name="Rectangle 1"/>
          <p:cNvSpPr/>
          <p:nvPr/>
        </p:nvSpPr>
        <p:spPr>
          <a:xfrm>
            <a:off x="6435392" y="2828837"/>
            <a:ext cx="1554496" cy="1323439"/>
          </a:xfrm>
          <a:prstGeom prst="rect">
            <a:avLst/>
          </a:prstGeom>
        </p:spPr>
        <p:txBody>
          <a:bodyPr wrap="square">
            <a:spAutoFit/>
          </a:bodyPr>
          <a:lstStyle/>
          <a:p>
            <a:endParaRPr lang="en-US" sz="1600" dirty="0"/>
          </a:p>
          <a:p>
            <a:r>
              <a:rPr lang="en-US" sz="1600" dirty="0"/>
              <a:t> Gets up and</a:t>
            </a:r>
          </a:p>
          <a:p>
            <a:r>
              <a:rPr lang="en-US" sz="1600" dirty="0"/>
              <a:t>Runs into the</a:t>
            </a:r>
          </a:p>
          <a:p>
            <a:r>
              <a:rPr lang="en-US" sz="1600" dirty="0"/>
              <a:t>Hallway during </a:t>
            </a:r>
          </a:p>
          <a:p>
            <a:r>
              <a:rPr lang="en-US" sz="1600" dirty="0"/>
              <a:t>Circle time</a:t>
            </a:r>
          </a:p>
        </p:txBody>
      </p:sp>
    </p:spTree>
    <p:extLst>
      <p:ext uri="{BB962C8B-B14F-4D97-AF65-F5344CB8AC3E}">
        <p14:creationId xmlns:p14="http://schemas.microsoft.com/office/powerpoint/2010/main" val="427541648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6401" y="1719071"/>
            <a:ext cx="8915399" cy="4910329"/>
          </a:xfrm>
        </p:spPr>
        <p:txBody>
          <a:bodyPr>
            <a:normAutofit fontScale="70000" lnSpcReduction="20000"/>
          </a:bodyPr>
          <a:lstStyle/>
          <a:p>
            <a:pPr marL="502920" indent="-457200">
              <a:buFont typeface="+mj-lt"/>
              <a:buAutoNum type="arabicPeriod"/>
            </a:pPr>
            <a:r>
              <a:rPr lang="en-US" dirty="0"/>
              <a:t>Need to know </a:t>
            </a:r>
            <a:r>
              <a:rPr lang="en-US" dirty="0">
                <a:solidFill>
                  <a:srgbClr val="00B0F0"/>
                </a:solidFill>
              </a:rPr>
              <a:t>why</a:t>
            </a:r>
            <a:r>
              <a:rPr lang="en-US" dirty="0"/>
              <a:t> the behavior is happening, or you could make the behavior </a:t>
            </a:r>
            <a:r>
              <a:rPr lang="en-US" dirty="0">
                <a:solidFill>
                  <a:srgbClr val="00B0F0"/>
                </a:solidFill>
              </a:rPr>
              <a:t>worse</a:t>
            </a:r>
            <a:endParaRPr lang="en-US" sz="1800" dirty="0">
              <a:solidFill>
                <a:srgbClr val="00B0F0"/>
              </a:solidFill>
            </a:endParaRPr>
          </a:p>
          <a:p>
            <a:pPr marL="502920" indent="-457200">
              <a:buFont typeface="+mj-lt"/>
              <a:buAutoNum type="arabicPeriod"/>
            </a:pPr>
            <a:r>
              <a:rPr lang="en-US" dirty="0"/>
              <a:t>Need to know the </a:t>
            </a:r>
            <a:r>
              <a:rPr lang="en-US" dirty="0">
                <a:solidFill>
                  <a:srgbClr val="00B0F0"/>
                </a:solidFill>
              </a:rPr>
              <a:t>function</a:t>
            </a:r>
            <a:r>
              <a:rPr lang="en-US" dirty="0"/>
              <a:t> of the behavior </a:t>
            </a:r>
            <a:endParaRPr lang="en-US" sz="1800" dirty="0"/>
          </a:p>
          <a:p>
            <a:pPr marL="502920" indent="-457200">
              <a:buFont typeface="+mj-lt"/>
              <a:buAutoNum type="arabicPeriod"/>
            </a:pPr>
            <a:r>
              <a:rPr lang="en-US" dirty="0"/>
              <a:t>Is the student trying to </a:t>
            </a:r>
            <a:r>
              <a:rPr lang="en-US" dirty="0">
                <a:solidFill>
                  <a:srgbClr val="00B0F0"/>
                </a:solidFill>
              </a:rPr>
              <a:t>gain</a:t>
            </a:r>
            <a:r>
              <a:rPr lang="en-US" dirty="0"/>
              <a:t> something or </a:t>
            </a:r>
            <a:r>
              <a:rPr lang="en-US" dirty="0">
                <a:solidFill>
                  <a:srgbClr val="00B0F0"/>
                </a:solidFill>
              </a:rPr>
              <a:t>avoid</a:t>
            </a:r>
            <a:r>
              <a:rPr lang="en-US" dirty="0"/>
              <a:t> something</a:t>
            </a:r>
            <a:endParaRPr lang="en-US" sz="1800" dirty="0"/>
          </a:p>
          <a:p>
            <a:pPr marL="502920" indent="-457200">
              <a:buFont typeface="+mj-lt"/>
              <a:buAutoNum type="arabicPeriod"/>
            </a:pPr>
            <a:r>
              <a:rPr lang="en-US" dirty="0"/>
              <a:t>Before you can do the FBA you need to collect </a:t>
            </a:r>
            <a:r>
              <a:rPr lang="en-US" dirty="0">
                <a:solidFill>
                  <a:srgbClr val="00B0F0"/>
                </a:solidFill>
              </a:rPr>
              <a:t>data</a:t>
            </a:r>
            <a:endParaRPr lang="en-US" sz="1800" dirty="0">
              <a:solidFill>
                <a:srgbClr val="00B0F0"/>
              </a:solidFill>
            </a:endParaRPr>
          </a:p>
          <a:p>
            <a:pPr marL="502920" indent="-457200">
              <a:buFont typeface="+mj-lt"/>
              <a:buAutoNum type="arabicPeriod"/>
            </a:pPr>
            <a:r>
              <a:rPr lang="en-US" dirty="0"/>
              <a:t>When defining the problem behavior, make sure the behavior is </a:t>
            </a:r>
            <a:r>
              <a:rPr lang="en-US" dirty="0">
                <a:solidFill>
                  <a:srgbClr val="00B0F0"/>
                </a:solidFill>
              </a:rPr>
              <a:t>measurable, observable, </a:t>
            </a:r>
            <a:r>
              <a:rPr lang="en-US" dirty="0"/>
              <a:t>and </a:t>
            </a:r>
            <a:r>
              <a:rPr lang="en-US" dirty="0">
                <a:solidFill>
                  <a:srgbClr val="00B0F0"/>
                </a:solidFill>
              </a:rPr>
              <a:t>objective</a:t>
            </a:r>
            <a:endParaRPr lang="en-US" sz="1800" dirty="0">
              <a:solidFill>
                <a:srgbClr val="00B0F0"/>
              </a:solidFill>
            </a:endParaRPr>
          </a:p>
          <a:p>
            <a:pPr marL="502920" indent="-457200">
              <a:buFont typeface="+mj-lt"/>
              <a:buAutoNum type="arabicPeriod"/>
            </a:pPr>
            <a:r>
              <a:rPr lang="en-US" dirty="0"/>
              <a:t>Triggering antecedents can include </a:t>
            </a:r>
            <a:r>
              <a:rPr lang="en-US" dirty="0">
                <a:solidFill>
                  <a:srgbClr val="00B0F0"/>
                </a:solidFill>
              </a:rPr>
              <a:t>situations</a:t>
            </a:r>
            <a:r>
              <a:rPr lang="en-US" dirty="0"/>
              <a:t>, people, </a:t>
            </a:r>
            <a:r>
              <a:rPr lang="en-US" dirty="0">
                <a:solidFill>
                  <a:srgbClr val="00B0F0"/>
                </a:solidFill>
              </a:rPr>
              <a:t>time</a:t>
            </a:r>
            <a:r>
              <a:rPr lang="en-US" dirty="0"/>
              <a:t>, place, </a:t>
            </a:r>
            <a:r>
              <a:rPr lang="en-US" dirty="0">
                <a:solidFill>
                  <a:srgbClr val="00B0F0"/>
                </a:solidFill>
              </a:rPr>
              <a:t>objects</a:t>
            </a:r>
            <a:r>
              <a:rPr lang="en-US" dirty="0"/>
              <a:t>, etc.</a:t>
            </a:r>
            <a:endParaRPr lang="en-US" sz="1800" dirty="0"/>
          </a:p>
          <a:p>
            <a:pPr marL="502920" indent="-457200">
              <a:buFont typeface="+mj-lt"/>
              <a:buAutoNum type="arabicPeriod"/>
            </a:pPr>
            <a:r>
              <a:rPr lang="en-US" dirty="0"/>
              <a:t>The function of the behavior is also known as the </a:t>
            </a:r>
            <a:r>
              <a:rPr lang="en-US" dirty="0">
                <a:solidFill>
                  <a:srgbClr val="00B0F0"/>
                </a:solidFill>
              </a:rPr>
              <a:t>maintaining consequence </a:t>
            </a:r>
            <a:endParaRPr lang="en-US" sz="1800" dirty="0">
              <a:solidFill>
                <a:srgbClr val="00B0F0"/>
              </a:solidFill>
            </a:endParaRPr>
          </a:p>
          <a:p>
            <a:pPr marL="502920" indent="-457200">
              <a:buFont typeface="+mj-lt"/>
              <a:buAutoNum type="arabicPeriod"/>
            </a:pPr>
            <a:r>
              <a:rPr lang="en-US" dirty="0"/>
              <a:t>Setting events </a:t>
            </a:r>
            <a:r>
              <a:rPr lang="en-US" dirty="0">
                <a:solidFill>
                  <a:srgbClr val="00B0F0"/>
                </a:solidFill>
              </a:rPr>
              <a:t>add to </a:t>
            </a:r>
            <a:r>
              <a:rPr lang="en-US" dirty="0"/>
              <a:t>the likelihood a </a:t>
            </a:r>
            <a:r>
              <a:rPr lang="en-US" dirty="0">
                <a:solidFill>
                  <a:srgbClr val="00B0F0"/>
                </a:solidFill>
              </a:rPr>
              <a:t>behavior</a:t>
            </a:r>
            <a:r>
              <a:rPr lang="en-US" dirty="0"/>
              <a:t> will occur</a:t>
            </a:r>
            <a:endParaRPr lang="en-US" sz="1800" dirty="0"/>
          </a:p>
          <a:p>
            <a:pPr marL="708660" lvl="1" indent="-342900">
              <a:buFont typeface="+mj-lt"/>
              <a:buAutoNum type="arabicPeriod"/>
            </a:pPr>
            <a:r>
              <a:rPr lang="en-US" dirty="0"/>
              <a:t>Does </a:t>
            </a:r>
            <a:r>
              <a:rPr lang="en-US" dirty="0">
                <a:solidFill>
                  <a:srgbClr val="00B0F0"/>
                </a:solidFill>
              </a:rPr>
              <a:t>not</a:t>
            </a:r>
            <a:r>
              <a:rPr lang="en-US" dirty="0"/>
              <a:t> occur all the time. </a:t>
            </a:r>
            <a:endParaRPr lang="en-US" sz="1600" dirty="0"/>
          </a:p>
          <a:p>
            <a:pPr marL="502920" indent="-457200">
              <a:buFont typeface="+mj-lt"/>
              <a:buAutoNum type="arabicPeriod"/>
            </a:pPr>
            <a:r>
              <a:rPr lang="en-US" dirty="0"/>
              <a:t>Why is the setting event important? If you </a:t>
            </a:r>
            <a:r>
              <a:rPr lang="en-US" dirty="0">
                <a:solidFill>
                  <a:srgbClr val="00B0F0"/>
                </a:solidFill>
              </a:rPr>
              <a:t>expect it, pre-correct </a:t>
            </a:r>
            <a:r>
              <a:rPr lang="en-US" dirty="0"/>
              <a:t>it!</a:t>
            </a:r>
          </a:p>
          <a:p>
            <a:pPr marL="502920" indent="-457200">
              <a:buFont typeface="+mj-lt"/>
              <a:buAutoNum type="arabicPeriod"/>
            </a:pPr>
            <a:endParaRPr lang="en-US" sz="1800" dirty="0"/>
          </a:p>
          <a:p>
            <a:pPr marL="45720" indent="0">
              <a:buNone/>
            </a:pPr>
            <a:r>
              <a:rPr lang="en-US" sz="1800" dirty="0"/>
              <a:t>Questions? </a:t>
            </a:r>
          </a:p>
          <a:p>
            <a:endParaRPr lang="en-US" dirty="0"/>
          </a:p>
          <a:p>
            <a:endParaRPr lang="en-US" dirty="0"/>
          </a:p>
        </p:txBody>
      </p:sp>
      <p:sp>
        <p:nvSpPr>
          <p:cNvPr id="3" name="Title 2"/>
          <p:cNvSpPr>
            <a:spLocks noGrp="1"/>
          </p:cNvSpPr>
          <p:nvPr>
            <p:ph type="title"/>
          </p:nvPr>
        </p:nvSpPr>
        <p:spPr/>
        <p:txBody>
          <a:bodyPr/>
          <a:lstStyle/>
          <a:p>
            <a:r>
              <a:rPr lang="en-US" dirty="0"/>
              <a:t>FBA Review</a:t>
            </a:r>
          </a:p>
        </p:txBody>
      </p:sp>
    </p:spTree>
    <p:extLst>
      <p:ext uri="{BB962C8B-B14F-4D97-AF65-F5344CB8AC3E}">
        <p14:creationId xmlns:p14="http://schemas.microsoft.com/office/powerpoint/2010/main" val="5120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1000"/>
                                        <p:tgtEl>
                                          <p:spTgt spid="4">
                                            <p:txEl>
                                              <p:pRg st="9" end="9"/>
                                            </p:txEl>
                                          </p:spTgt>
                                        </p:tgtEl>
                                      </p:cBhvr>
                                    </p:animEffect>
                                    <p:anim calcmode="lin" valueType="num">
                                      <p:cBhvr>
                                        <p:cTn id="6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11" end="11"/>
                                            </p:txEl>
                                          </p:spTgt>
                                        </p:tgtEl>
                                        <p:attrNameLst>
                                          <p:attrName>style.visibility</p:attrName>
                                        </p:attrNameLst>
                                      </p:cBhvr>
                                      <p:to>
                                        <p:strVal val="visible"/>
                                      </p:to>
                                    </p:set>
                                    <p:animEffect transition="in" filter="fade">
                                      <p:cBhvr>
                                        <p:cTn id="75" dur="1000"/>
                                        <p:tgtEl>
                                          <p:spTgt spid="4">
                                            <p:txEl>
                                              <p:pRg st="11" end="11"/>
                                            </p:txEl>
                                          </p:spTgt>
                                        </p:tgtEl>
                                      </p:cBhvr>
                                    </p:animEffect>
                                    <p:anim calcmode="lin" valueType="num">
                                      <p:cBhvr>
                                        <p:cTn id="7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Does the student know your concern? </a:t>
            </a:r>
          </a:p>
          <a:p>
            <a:r>
              <a:rPr lang="en-US" dirty="0">
                <a:solidFill>
                  <a:srgbClr val="C00000"/>
                </a:solidFill>
              </a:rPr>
              <a:t>Does the student know the goal? </a:t>
            </a:r>
          </a:p>
          <a:p>
            <a:r>
              <a:rPr lang="en-US" dirty="0"/>
              <a:t>Have you systematically tried to build a positive relationship with the student? </a:t>
            </a:r>
          </a:p>
          <a:p>
            <a:r>
              <a:rPr lang="en-US" dirty="0">
                <a:solidFill>
                  <a:srgbClr val="C00000"/>
                </a:solidFill>
              </a:rPr>
              <a:t>Can simple changes be made? </a:t>
            </a:r>
          </a:p>
        </p:txBody>
      </p:sp>
      <p:sp>
        <p:nvSpPr>
          <p:cNvPr id="2" name="Title 1"/>
          <p:cNvSpPr>
            <a:spLocks noGrp="1"/>
          </p:cNvSpPr>
          <p:nvPr>
            <p:ph type="title"/>
          </p:nvPr>
        </p:nvSpPr>
        <p:spPr/>
        <p:txBody>
          <a:bodyPr/>
          <a:lstStyle/>
          <a:p>
            <a:r>
              <a:rPr lang="en-US" dirty="0"/>
              <a:t>Before The Behavior Plan…</a:t>
            </a:r>
          </a:p>
        </p:txBody>
      </p:sp>
    </p:spTree>
    <p:extLst>
      <p:ext uri="{BB962C8B-B14F-4D97-AF65-F5344CB8AC3E}">
        <p14:creationId xmlns:p14="http://schemas.microsoft.com/office/powerpoint/2010/main" val="716410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B210AE-4D05-4C2B-BA5D-DD25BADEF0A9}"/>
              </a:ext>
            </a:extLst>
          </p:cNvPr>
          <p:cNvPicPr>
            <a:picLocks noGrp="1" noChangeAspect="1"/>
          </p:cNvPicPr>
          <p:nvPr>
            <p:ph idx="1"/>
          </p:nvPr>
        </p:nvPicPr>
        <p:blipFill>
          <a:blip r:embed="rId2"/>
          <a:stretch>
            <a:fillRect/>
          </a:stretch>
        </p:blipFill>
        <p:spPr>
          <a:xfrm>
            <a:off x="1524000" y="0"/>
            <a:ext cx="9144000" cy="6858000"/>
          </a:xfrm>
          <a:prstGeom prst="rect">
            <a:avLst/>
          </a:prstGeom>
        </p:spPr>
      </p:pic>
      <p:sp>
        <p:nvSpPr>
          <p:cNvPr id="3" name="Title 2">
            <a:extLst>
              <a:ext uri="{FF2B5EF4-FFF2-40B4-BE49-F238E27FC236}">
                <a16:creationId xmlns:a16="http://schemas.microsoft.com/office/drawing/2014/main" id="{7CF2B937-2A9C-423E-B725-4E48D2381A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2900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8EEEA-51E7-4BDD-9EA5-701F94EB4804}"/>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Are there situations that make this behavior more likely to occur? </a:t>
            </a:r>
          </a:p>
        </p:txBody>
      </p:sp>
      <p:sp>
        <p:nvSpPr>
          <p:cNvPr id="3" name="Title 2">
            <a:extLst>
              <a:ext uri="{FF2B5EF4-FFF2-40B4-BE49-F238E27FC236}">
                <a16:creationId xmlns:a16="http://schemas.microsoft.com/office/drawing/2014/main" id="{F6214F53-79E8-4253-ABFD-88272E542C67}"/>
              </a:ext>
            </a:extLst>
          </p:cNvPr>
          <p:cNvSpPr>
            <a:spLocks noGrp="1"/>
          </p:cNvSpPr>
          <p:nvPr>
            <p:ph type="title"/>
          </p:nvPr>
        </p:nvSpPr>
        <p:spPr/>
        <p:txBody>
          <a:bodyPr/>
          <a:lstStyle/>
          <a:p>
            <a:r>
              <a:rPr lang="en-US" dirty="0"/>
              <a:t>Setting Event</a:t>
            </a:r>
          </a:p>
        </p:txBody>
      </p:sp>
      <p:pic>
        <p:nvPicPr>
          <p:cNvPr id="4" name="Picture 3">
            <a:extLst>
              <a:ext uri="{FF2B5EF4-FFF2-40B4-BE49-F238E27FC236}">
                <a16:creationId xmlns:a16="http://schemas.microsoft.com/office/drawing/2014/main" id="{5FEC2606-9C2D-45AE-BCE3-259DC19C8679}"/>
              </a:ext>
            </a:extLst>
          </p:cNvPr>
          <p:cNvPicPr>
            <a:picLocks noChangeAspect="1"/>
          </p:cNvPicPr>
          <p:nvPr/>
        </p:nvPicPr>
        <p:blipFill>
          <a:blip r:embed="rId2"/>
          <a:stretch>
            <a:fillRect/>
          </a:stretch>
        </p:blipFill>
        <p:spPr>
          <a:xfrm>
            <a:off x="8610601" y="1066800"/>
            <a:ext cx="1552575" cy="2038350"/>
          </a:xfrm>
          <a:prstGeom prst="rect">
            <a:avLst/>
          </a:prstGeom>
        </p:spPr>
      </p:pic>
      <p:pic>
        <p:nvPicPr>
          <p:cNvPr id="5" name="Picture 4">
            <a:extLst>
              <a:ext uri="{FF2B5EF4-FFF2-40B4-BE49-F238E27FC236}">
                <a16:creationId xmlns:a16="http://schemas.microsoft.com/office/drawing/2014/main" id="{A42B262B-884E-49B0-B087-130ABD118AB9}"/>
              </a:ext>
            </a:extLst>
          </p:cNvPr>
          <p:cNvPicPr>
            <a:picLocks noChangeAspect="1"/>
          </p:cNvPicPr>
          <p:nvPr/>
        </p:nvPicPr>
        <p:blipFill>
          <a:blip r:embed="rId3"/>
          <a:stretch>
            <a:fillRect/>
          </a:stretch>
        </p:blipFill>
        <p:spPr>
          <a:xfrm>
            <a:off x="4572001" y="4038600"/>
            <a:ext cx="3734123" cy="2289246"/>
          </a:xfrm>
          <a:prstGeom prst="rect">
            <a:avLst/>
          </a:prstGeom>
        </p:spPr>
      </p:pic>
    </p:spTree>
    <p:extLst>
      <p:ext uri="{BB962C8B-B14F-4D97-AF65-F5344CB8AC3E}">
        <p14:creationId xmlns:p14="http://schemas.microsoft.com/office/powerpoint/2010/main" val="208270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p>
            <a:pPr marL="0" indent="0">
              <a:buNone/>
            </a:pPr>
            <a:endParaRPr lang="en-US" sz="3200" b="1" i="1" dirty="0"/>
          </a:p>
          <a:p>
            <a:pPr marL="0" indent="0">
              <a:buNone/>
            </a:pPr>
            <a:r>
              <a:rPr lang="en-US" sz="3200" b="1" i="1" dirty="0"/>
              <a:t>Consider the impact on students’ achievement. </a:t>
            </a:r>
          </a:p>
          <a:p>
            <a:pPr eaLnBrk="1" hangingPunct="1">
              <a:buFont typeface="Wingdings" pitchFamily="2" charset="2"/>
              <a:buAutoNum type="arabicPeriod"/>
            </a:pPr>
            <a:r>
              <a:rPr lang="en-US" sz="2500" i="1" dirty="0"/>
              <a:t> Are there less academic or social skills learned by this student or others because of the problem behavior?</a:t>
            </a:r>
            <a:endParaRPr lang="en-US" sz="3200" b="1" i="1" dirty="0"/>
          </a:p>
          <a:p>
            <a:pPr eaLnBrk="1" hangingPunct="1">
              <a:buFont typeface="Wingdings" pitchFamily="2" charset="2"/>
              <a:buAutoNum type="arabicPeriod"/>
            </a:pPr>
            <a:r>
              <a:rPr lang="en-US" sz="2500" i="1" dirty="0"/>
              <a:t>Does this behavior raise safety or welfare concerns?</a:t>
            </a:r>
          </a:p>
          <a:p>
            <a:pPr eaLnBrk="1" hangingPunct="1">
              <a:buFont typeface="Wingdings" pitchFamily="2" charset="2"/>
              <a:buAutoNum type="arabicPeriod"/>
            </a:pPr>
            <a:r>
              <a:rPr lang="en-US" sz="2500" i="1" dirty="0"/>
              <a:t>Behavior Impedes Learning section of IEP</a:t>
            </a:r>
          </a:p>
          <a:p>
            <a:pPr eaLnBrk="1" hangingPunct="1"/>
            <a:endParaRPr lang="en-US" dirty="0"/>
          </a:p>
        </p:txBody>
      </p:sp>
      <p:sp>
        <p:nvSpPr>
          <p:cNvPr id="22530" name="AutoShape 2"/>
          <p:cNvSpPr>
            <a:spLocks noGrp="1" noChangeArrowheads="1"/>
          </p:cNvSpPr>
          <p:nvPr>
            <p:ph type="title"/>
          </p:nvPr>
        </p:nvSpPr>
        <p:spPr/>
        <p:txBody>
          <a:bodyPr>
            <a:normAutofit/>
          </a:bodyPr>
          <a:lstStyle/>
          <a:p>
            <a:pPr eaLnBrk="1" hangingPunct="1"/>
            <a:r>
              <a:rPr lang="en-US" dirty="0"/>
              <a:t>#1 What is the problem behavior….</a:t>
            </a:r>
            <a:r>
              <a:rPr lang="en-US" dirty="0">
                <a:solidFill>
                  <a:srgbClr val="FF0000"/>
                </a:solidFill>
              </a:rPr>
              <a:t>why is it important to change</a:t>
            </a:r>
          </a:p>
        </p:txBody>
      </p:sp>
      <p:pic>
        <p:nvPicPr>
          <p:cNvPr id="2" name="Picture 1">
            <a:extLst>
              <a:ext uri="{FF2B5EF4-FFF2-40B4-BE49-F238E27FC236}">
                <a16:creationId xmlns:a16="http://schemas.microsoft.com/office/drawing/2014/main" id="{0B30E36B-8E7F-4DDD-8480-B63640730CDE}"/>
              </a:ext>
            </a:extLst>
          </p:cNvPr>
          <p:cNvPicPr>
            <a:picLocks noChangeAspect="1"/>
          </p:cNvPicPr>
          <p:nvPr/>
        </p:nvPicPr>
        <p:blipFill>
          <a:blip r:embed="rId2"/>
          <a:stretch>
            <a:fillRect/>
          </a:stretch>
        </p:blipFill>
        <p:spPr>
          <a:xfrm>
            <a:off x="8915401" y="1219201"/>
            <a:ext cx="1434181" cy="1676400"/>
          </a:xfrm>
          <a:prstGeom prst="rect">
            <a:avLst/>
          </a:prstGeom>
        </p:spPr>
      </p:pic>
    </p:spTree>
    <p:extLst>
      <p:ext uri="{BB962C8B-B14F-4D97-AF65-F5344CB8AC3E}">
        <p14:creationId xmlns:p14="http://schemas.microsoft.com/office/powerpoint/2010/main" val="1297650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eaLnBrk="1" hangingPunct="1"/>
            <a:r>
              <a:rPr lang="en-US"/>
              <a:t>Look at what has been done at home and school</a:t>
            </a:r>
          </a:p>
          <a:p>
            <a:pPr eaLnBrk="1" hangingPunct="1"/>
            <a:r>
              <a:rPr lang="en-US"/>
              <a:t>If the intervention did not change behavior:</a:t>
            </a:r>
          </a:p>
          <a:p>
            <a:pPr lvl="1" eaLnBrk="1" hangingPunct="1"/>
            <a:r>
              <a:rPr lang="en-US"/>
              <a:t>Look to see how long the intervention was implemented </a:t>
            </a:r>
          </a:p>
          <a:p>
            <a:pPr lvl="1" eaLnBrk="1" hangingPunct="1"/>
            <a:r>
              <a:rPr lang="en-US"/>
              <a:t>Look to see who was implementing</a:t>
            </a:r>
          </a:p>
          <a:p>
            <a:pPr lvl="1" eaLnBrk="1" hangingPunct="1"/>
            <a:r>
              <a:rPr lang="en-US"/>
              <a:t>Did parts of it work?</a:t>
            </a:r>
          </a:p>
          <a:p>
            <a:pPr eaLnBrk="1" hangingPunct="1"/>
            <a:endParaRPr lang="en-US"/>
          </a:p>
        </p:txBody>
      </p:sp>
      <p:sp>
        <p:nvSpPr>
          <p:cNvPr id="24578" name="AutoShape 2"/>
          <p:cNvSpPr>
            <a:spLocks noGrp="1" noChangeArrowheads="1"/>
          </p:cNvSpPr>
          <p:nvPr>
            <p:ph type="title"/>
          </p:nvPr>
        </p:nvSpPr>
        <p:spPr/>
        <p:txBody>
          <a:bodyPr/>
          <a:lstStyle/>
          <a:p>
            <a:pPr eaLnBrk="1" hangingPunct="1"/>
            <a:r>
              <a:rPr lang="en-US"/>
              <a:t>#2. Previous Interventions</a:t>
            </a:r>
          </a:p>
        </p:txBody>
      </p:sp>
    </p:spTree>
    <p:extLst>
      <p:ext uri="{BB962C8B-B14F-4D97-AF65-F5344CB8AC3E}">
        <p14:creationId xmlns:p14="http://schemas.microsoft.com/office/powerpoint/2010/main" val="239179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pPr eaLnBrk="1" hangingPunct="1"/>
            <a:r>
              <a:rPr lang="en-US" dirty="0"/>
              <a:t>Where Do You Start?</a:t>
            </a:r>
            <a:br>
              <a:rPr lang="en-US" dirty="0"/>
            </a:br>
            <a:r>
              <a:rPr lang="en-US" dirty="0">
                <a:solidFill>
                  <a:srgbClr val="00B0F0"/>
                </a:solidFill>
              </a:rPr>
              <a:t>Data </a:t>
            </a:r>
            <a:r>
              <a:rPr lang="en-US" dirty="0"/>
              <a:t>Collection</a:t>
            </a:r>
          </a:p>
        </p:txBody>
      </p:sp>
      <p:sp>
        <p:nvSpPr>
          <p:cNvPr id="13315" name="Rectangle 3"/>
          <p:cNvSpPr>
            <a:spLocks noGrp="1" noChangeArrowheads="1"/>
          </p:cNvSpPr>
          <p:nvPr>
            <p:ph idx="1"/>
          </p:nvPr>
        </p:nvSpPr>
        <p:spPr>
          <a:xfrm>
            <a:off x="2057401" y="1807362"/>
            <a:ext cx="8381999" cy="4822039"/>
          </a:xfrm>
        </p:spPr>
        <p:txBody>
          <a:bodyPr>
            <a:normAutofit/>
          </a:bodyPr>
          <a:lstStyle/>
          <a:p>
            <a:pPr eaLnBrk="1" hangingPunct="1"/>
            <a:r>
              <a:rPr lang="en-US" dirty="0"/>
              <a:t> </a:t>
            </a:r>
            <a:r>
              <a:rPr lang="en-US" sz="2400" dirty="0"/>
              <a:t>Gather information</a:t>
            </a:r>
          </a:p>
          <a:p>
            <a:pPr lvl="2" eaLnBrk="1" hangingPunct="1"/>
            <a:r>
              <a:rPr lang="en-US" sz="2400" dirty="0"/>
              <a:t>Collect data on the problem behavior </a:t>
            </a:r>
          </a:p>
          <a:p>
            <a:pPr lvl="3" eaLnBrk="1" hangingPunct="1"/>
            <a:r>
              <a:rPr lang="en-US" sz="2000" dirty="0"/>
              <a:t>Through observations</a:t>
            </a:r>
          </a:p>
          <a:p>
            <a:pPr lvl="3" eaLnBrk="1" hangingPunct="1"/>
            <a:r>
              <a:rPr lang="en-US" sz="2000" dirty="0"/>
              <a:t>Through interviews</a:t>
            </a:r>
          </a:p>
          <a:p>
            <a:pPr lvl="3" eaLnBrk="1" hangingPunct="1"/>
            <a:r>
              <a:rPr lang="en-US" sz="2000" dirty="0"/>
              <a:t>Past information</a:t>
            </a:r>
          </a:p>
          <a:p>
            <a:pPr lvl="2" eaLnBrk="1" hangingPunct="1"/>
            <a:r>
              <a:rPr lang="en-US" sz="2400" dirty="0">
                <a:solidFill>
                  <a:srgbClr val="C00000"/>
                </a:solidFill>
              </a:rPr>
              <a:t>Look at what is happening before (antecedent) </a:t>
            </a:r>
          </a:p>
          <a:p>
            <a:pPr lvl="2" eaLnBrk="1" hangingPunct="1"/>
            <a:r>
              <a:rPr lang="en-US" sz="2400" dirty="0"/>
              <a:t>Look at what happens after (reinforcing behavior)</a:t>
            </a:r>
          </a:p>
          <a:p>
            <a:pPr lvl="2" eaLnBrk="1" hangingPunct="1"/>
            <a:endParaRPr lang="en-US" dirty="0"/>
          </a:p>
        </p:txBody>
      </p:sp>
    </p:spTree>
    <p:extLst>
      <p:ext uri="{BB962C8B-B14F-4D97-AF65-F5344CB8AC3E}">
        <p14:creationId xmlns:p14="http://schemas.microsoft.com/office/powerpoint/2010/main" val="787188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noFill/>
        </p:spPr>
        <p:txBody>
          <a:bodyPr>
            <a:normAutofit/>
          </a:bodyPr>
          <a:lstStyle/>
          <a:p>
            <a:pPr eaLnBrk="1" hangingPunct="1">
              <a:buFont typeface="Wingdings" pitchFamily="2" charset="2"/>
              <a:buNone/>
            </a:pPr>
            <a:endParaRPr lang="en-US" sz="3600" b="1" i="1" dirty="0"/>
          </a:p>
          <a:p>
            <a:pPr eaLnBrk="1" hangingPunct="1">
              <a:buFont typeface="Wingdings" pitchFamily="2" charset="2"/>
              <a:buNone/>
            </a:pPr>
            <a:endParaRPr lang="en-US" sz="3600" b="1" i="1" dirty="0"/>
          </a:p>
          <a:p>
            <a:pPr eaLnBrk="1" hangingPunct="1">
              <a:buFont typeface="Wingdings" pitchFamily="2" charset="2"/>
              <a:buNone/>
            </a:pPr>
            <a:r>
              <a:rPr lang="en-US" sz="3600" b="1" i="1" dirty="0"/>
              <a:t>Using the data, what does the team think is the </a:t>
            </a:r>
            <a:r>
              <a:rPr lang="en-US" sz="3600" b="1" i="1" u="sng" dirty="0"/>
              <a:t>main function of the behavior?</a:t>
            </a:r>
          </a:p>
          <a:p>
            <a:pPr eaLnBrk="1" hangingPunct="1">
              <a:buFont typeface="Wingdings" pitchFamily="2" charset="2"/>
              <a:buNone/>
            </a:pPr>
            <a:r>
              <a:rPr lang="en-US" sz="3600" b="1" dirty="0"/>
              <a:t>Gain</a:t>
            </a:r>
          </a:p>
          <a:p>
            <a:pPr eaLnBrk="1" hangingPunct="1">
              <a:buFont typeface="Wingdings" pitchFamily="2" charset="2"/>
              <a:buNone/>
            </a:pPr>
            <a:r>
              <a:rPr lang="en-US" sz="3600" b="1" dirty="0"/>
              <a:t>Avoid</a:t>
            </a:r>
          </a:p>
          <a:p>
            <a:pPr eaLnBrk="1" hangingPunct="1">
              <a:buFont typeface="Wingdings" pitchFamily="2" charset="2"/>
              <a:buNone/>
            </a:pPr>
            <a:r>
              <a:rPr lang="en-US" sz="3600" b="1" dirty="0"/>
              <a:t>Both</a:t>
            </a:r>
            <a:r>
              <a:rPr lang="en-US" sz="3600" b="1" u="sng" dirty="0">
                <a:solidFill>
                  <a:srgbClr val="0070C0"/>
                </a:solidFill>
              </a:rPr>
              <a:t> </a:t>
            </a:r>
          </a:p>
          <a:p>
            <a:pPr eaLnBrk="1" hangingPunct="1">
              <a:buFont typeface="Wingdings" pitchFamily="2" charset="2"/>
              <a:buNone/>
            </a:pPr>
            <a:endParaRPr lang="en-US" sz="3600" b="1" i="1" dirty="0">
              <a:solidFill>
                <a:srgbClr val="0070C0"/>
              </a:solidFill>
            </a:endParaRPr>
          </a:p>
          <a:p>
            <a:pPr eaLnBrk="1" hangingPunct="1">
              <a:buFont typeface="Wingdings" pitchFamily="2" charset="2"/>
              <a:buNone/>
            </a:pPr>
            <a:endParaRPr lang="en-US" sz="3600" dirty="0"/>
          </a:p>
        </p:txBody>
      </p:sp>
      <p:sp>
        <p:nvSpPr>
          <p:cNvPr id="26626" name="AutoShape 2"/>
          <p:cNvSpPr>
            <a:spLocks noGrp="1" noChangeArrowheads="1"/>
          </p:cNvSpPr>
          <p:nvPr>
            <p:ph type="title"/>
          </p:nvPr>
        </p:nvSpPr>
        <p:spPr/>
        <p:txBody>
          <a:bodyPr>
            <a:normAutofit/>
          </a:bodyPr>
          <a:lstStyle/>
          <a:p>
            <a:pPr eaLnBrk="1" hangingPunct="1"/>
            <a:r>
              <a:rPr lang="en-US" sz="3200" dirty="0"/>
              <a:t>#3.  Hypothesis (What is the function of the behavior?)</a:t>
            </a:r>
            <a:br>
              <a:rPr lang="en-US" sz="3200" dirty="0"/>
            </a:br>
            <a:endParaRPr lang="en-US" sz="3200" dirty="0"/>
          </a:p>
        </p:txBody>
      </p:sp>
      <p:pic>
        <p:nvPicPr>
          <p:cNvPr id="2" name="Picture 1">
            <a:extLst>
              <a:ext uri="{FF2B5EF4-FFF2-40B4-BE49-F238E27FC236}">
                <a16:creationId xmlns:a16="http://schemas.microsoft.com/office/drawing/2014/main" id="{9ECE23D4-73E1-448C-92C4-1BF632939019}"/>
              </a:ext>
            </a:extLst>
          </p:cNvPr>
          <p:cNvPicPr>
            <a:picLocks noChangeAspect="1"/>
          </p:cNvPicPr>
          <p:nvPr/>
        </p:nvPicPr>
        <p:blipFill>
          <a:blip r:embed="rId2"/>
          <a:stretch>
            <a:fillRect/>
          </a:stretch>
        </p:blipFill>
        <p:spPr>
          <a:xfrm>
            <a:off x="9034862" y="905622"/>
            <a:ext cx="1251398" cy="1690200"/>
          </a:xfrm>
          <a:prstGeom prst="rect">
            <a:avLst/>
          </a:prstGeom>
        </p:spPr>
      </p:pic>
    </p:spTree>
    <p:extLst>
      <p:ext uri="{BB962C8B-B14F-4D97-AF65-F5344CB8AC3E}">
        <p14:creationId xmlns:p14="http://schemas.microsoft.com/office/powerpoint/2010/main" val="2105348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CC42B-8585-4603-9D90-E630BA31F3FA}"/>
              </a:ext>
            </a:extLst>
          </p:cNvPr>
          <p:cNvSpPr>
            <a:spLocks noGrp="1"/>
          </p:cNvSpPr>
          <p:nvPr>
            <p:ph type="title"/>
          </p:nvPr>
        </p:nvSpPr>
        <p:spPr/>
        <p:txBody>
          <a:bodyPr/>
          <a:lstStyle/>
          <a:p>
            <a:r>
              <a:rPr lang="en-US" dirty="0"/>
              <a:t>#4 Identify antecedents(triggers) </a:t>
            </a:r>
          </a:p>
        </p:txBody>
      </p:sp>
      <p:sp>
        <p:nvSpPr>
          <p:cNvPr id="2" name="Content Placeholder 1">
            <a:extLst>
              <a:ext uri="{FF2B5EF4-FFF2-40B4-BE49-F238E27FC236}">
                <a16:creationId xmlns:a16="http://schemas.microsoft.com/office/drawing/2014/main" id="{869FB09B-1091-49D0-9A51-4DC7BD7007AF}"/>
              </a:ext>
            </a:extLst>
          </p:cNvPr>
          <p:cNvSpPr>
            <a:spLocks noGrp="1"/>
          </p:cNvSpPr>
          <p:nvPr>
            <p:ph idx="1"/>
          </p:nvPr>
        </p:nvSpPr>
        <p:spPr/>
        <p:txBody>
          <a:bodyPr/>
          <a:lstStyle/>
          <a:p>
            <a:pPr marL="45720" indent="0">
              <a:buNone/>
            </a:pPr>
            <a:r>
              <a:rPr lang="en-US" sz="3200" dirty="0"/>
              <a:t>Consider:</a:t>
            </a:r>
          </a:p>
          <a:p>
            <a:pPr marL="45720" indent="0">
              <a:buNone/>
            </a:pPr>
            <a:r>
              <a:rPr lang="en-US" sz="3200" dirty="0"/>
              <a:t>	Time of day</a:t>
            </a:r>
          </a:p>
          <a:p>
            <a:pPr marL="45720" indent="0">
              <a:buNone/>
            </a:pPr>
            <a:r>
              <a:rPr lang="en-US" sz="3200" dirty="0"/>
              <a:t>	Staff</a:t>
            </a:r>
          </a:p>
          <a:p>
            <a:pPr marL="45720" indent="0">
              <a:buNone/>
            </a:pPr>
            <a:r>
              <a:rPr lang="en-US" sz="3200" dirty="0"/>
              <a:t>	Students</a:t>
            </a:r>
          </a:p>
          <a:p>
            <a:pPr marL="45720" indent="0">
              <a:buNone/>
            </a:pPr>
            <a:r>
              <a:rPr lang="en-US" sz="3200" dirty="0"/>
              <a:t>	Task</a:t>
            </a:r>
          </a:p>
          <a:p>
            <a:pPr marL="45720" indent="0">
              <a:buNone/>
            </a:pPr>
            <a:r>
              <a:rPr lang="en-US" sz="3200" dirty="0"/>
              <a:t>	Location </a:t>
            </a:r>
            <a:endParaRPr lang="en-US" dirty="0"/>
          </a:p>
        </p:txBody>
      </p:sp>
      <p:pic>
        <p:nvPicPr>
          <p:cNvPr id="5" name="Picture 4">
            <a:extLst>
              <a:ext uri="{FF2B5EF4-FFF2-40B4-BE49-F238E27FC236}">
                <a16:creationId xmlns:a16="http://schemas.microsoft.com/office/drawing/2014/main" id="{FD3D6EB8-5E6E-42DE-B812-C1A7F246A4B8}"/>
              </a:ext>
            </a:extLst>
          </p:cNvPr>
          <p:cNvPicPr>
            <a:picLocks noChangeAspect="1"/>
          </p:cNvPicPr>
          <p:nvPr/>
        </p:nvPicPr>
        <p:blipFill>
          <a:blip r:embed="rId2"/>
          <a:stretch>
            <a:fillRect/>
          </a:stretch>
        </p:blipFill>
        <p:spPr>
          <a:xfrm>
            <a:off x="8841384" y="1719071"/>
            <a:ext cx="1444877" cy="1938696"/>
          </a:xfrm>
          <a:prstGeom prst="rect">
            <a:avLst/>
          </a:prstGeom>
        </p:spPr>
      </p:pic>
    </p:spTree>
    <p:extLst>
      <p:ext uri="{BB962C8B-B14F-4D97-AF65-F5344CB8AC3E}">
        <p14:creationId xmlns:p14="http://schemas.microsoft.com/office/powerpoint/2010/main" val="226113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buFont typeface="Wingdings" pitchFamily="2" charset="2"/>
              <a:buNone/>
            </a:pPr>
            <a:endParaRPr lang="en-US" sz="2400" b="1" dirty="0">
              <a:solidFill>
                <a:srgbClr val="000000"/>
              </a:solidFill>
            </a:endParaRPr>
          </a:p>
          <a:p>
            <a:pPr eaLnBrk="1" hangingPunct="1">
              <a:buFont typeface="Wingdings" pitchFamily="2" charset="2"/>
              <a:buNone/>
            </a:pPr>
            <a:r>
              <a:rPr lang="en-US" sz="2400" b="1" dirty="0"/>
              <a:t>Changes in time/space/materials/ interactions to remove likelihood of behavior</a:t>
            </a:r>
          </a:p>
          <a:p>
            <a:pPr eaLnBrk="1" hangingPunct="1">
              <a:buFont typeface="Wingdings" pitchFamily="2" charset="2"/>
              <a:buNone/>
            </a:pPr>
            <a:endParaRPr lang="en-US" sz="2400" b="1" dirty="0">
              <a:solidFill>
                <a:srgbClr val="000000"/>
              </a:solidFill>
            </a:endParaRPr>
          </a:p>
        </p:txBody>
      </p:sp>
      <p:sp>
        <p:nvSpPr>
          <p:cNvPr id="30722" name="AutoShape 2"/>
          <p:cNvSpPr>
            <a:spLocks noGrp="1" noChangeArrowheads="1"/>
          </p:cNvSpPr>
          <p:nvPr>
            <p:ph type="title"/>
          </p:nvPr>
        </p:nvSpPr>
        <p:spPr>
          <a:xfrm>
            <a:off x="1905000" y="152400"/>
            <a:ext cx="9067800" cy="1447800"/>
          </a:xfrm>
        </p:spPr>
        <p:txBody>
          <a:bodyPr/>
          <a:lstStyle/>
          <a:p>
            <a:pPr eaLnBrk="1" hangingPunct="1"/>
            <a:r>
              <a:rPr lang="en-US" sz="2800" dirty="0"/>
              <a:t>#5 changes needed to the environment</a:t>
            </a:r>
            <a:r>
              <a:rPr lang="en-US" sz="3200" dirty="0"/>
              <a:t> </a:t>
            </a:r>
          </a:p>
        </p:txBody>
      </p:sp>
    </p:spTree>
    <p:extLst>
      <p:ext uri="{BB962C8B-B14F-4D97-AF65-F5344CB8AC3E}">
        <p14:creationId xmlns:p14="http://schemas.microsoft.com/office/powerpoint/2010/main" val="1574993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533443" y="2971800"/>
            <a:ext cx="7125112" cy="2886998"/>
          </a:xfrm>
        </p:spPr>
        <p:txBody>
          <a:bodyPr>
            <a:normAutofit lnSpcReduction="10000"/>
          </a:bodyPr>
          <a:lstStyle/>
          <a:p>
            <a:pPr eaLnBrk="1" hangingPunct="1">
              <a:lnSpc>
                <a:spcPct val="90000"/>
              </a:lnSpc>
            </a:pPr>
            <a:r>
              <a:rPr lang="en-US" sz="2900" b="1" i="1" dirty="0"/>
              <a:t>The replacement behavior is a</a:t>
            </a:r>
            <a:r>
              <a:rPr lang="en-US" sz="2900" b="1" i="1" dirty="0">
                <a:solidFill>
                  <a:srgbClr val="0070C0"/>
                </a:solidFill>
              </a:rPr>
              <a:t> </a:t>
            </a:r>
            <a:r>
              <a:rPr lang="en-US" sz="2900" b="1" i="1" dirty="0">
                <a:solidFill>
                  <a:srgbClr val="00B0F0"/>
                </a:solidFill>
              </a:rPr>
              <a:t>positive alternative </a:t>
            </a:r>
            <a:r>
              <a:rPr lang="en-US" sz="2900" b="1" i="1" dirty="0"/>
              <a:t>that allows the student to obtain the same outcome that the problem behavior provided.</a:t>
            </a:r>
          </a:p>
          <a:p>
            <a:pPr eaLnBrk="1" hangingPunct="1">
              <a:lnSpc>
                <a:spcPct val="90000"/>
              </a:lnSpc>
            </a:pPr>
            <a:endParaRPr lang="en-US" sz="2900" b="1" i="1" dirty="0"/>
          </a:p>
          <a:p>
            <a:pPr eaLnBrk="1" hangingPunct="1">
              <a:lnSpc>
                <a:spcPct val="90000"/>
              </a:lnSpc>
            </a:pPr>
            <a:r>
              <a:rPr lang="en-US" sz="2900" b="1" i="1" dirty="0"/>
              <a:t>It must be as </a:t>
            </a:r>
            <a:r>
              <a:rPr lang="en-US" sz="2900" b="1" i="1" dirty="0">
                <a:solidFill>
                  <a:srgbClr val="00B0F0"/>
                </a:solidFill>
              </a:rPr>
              <a:t>easily performed </a:t>
            </a:r>
            <a:r>
              <a:rPr lang="en-US" sz="2900" b="1" i="1" dirty="0"/>
              <a:t>as the problem behavior.</a:t>
            </a:r>
          </a:p>
          <a:p>
            <a:pPr eaLnBrk="1" hangingPunct="1">
              <a:lnSpc>
                <a:spcPct val="90000"/>
              </a:lnSpc>
            </a:pPr>
            <a:endParaRPr lang="en-US" dirty="0"/>
          </a:p>
          <a:p>
            <a:pPr eaLnBrk="1" hangingPunct="1">
              <a:lnSpc>
                <a:spcPct val="90000"/>
              </a:lnSpc>
            </a:pPr>
            <a:endParaRPr lang="en-US" dirty="0"/>
          </a:p>
        </p:txBody>
      </p:sp>
      <p:sp>
        <p:nvSpPr>
          <p:cNvPr id="34818" name="AutoShape 2"/>
          <p:cNvSpPr>
            <a:spLocks noGrp="1" noChangeArrowheads="1"/>
          </p:cNvSpPr>
          <p:nvPr>
            <p:ph type="title"/>
          </p:nvPr>
        </p:nvSpPr>
        <p:spPr/>
        <p:txBody>
          <a:bodyPr/>
          <a:lstStyle/>
          <a:p>
            <a:pPr eaLnBrk="1" hangingPunct="1"/>
            <a:r>
              <a:rPr lang="en-US" sz="1800" dirty="0"/>
              <a:t>#6Replacement Behavior (What student should do instead of the problem behavior?)</a:t>
            </a:r>
            <a:br>
              <a:rPr lang="en-US" sz="1800" dirty="0"/>
            </a:br>
            <a:endParaRPr lang="en-US" sz="1800" dirty="0"/>
          </a:p>
        </p:txBody>
      </p:sp>
      <p:pic>
        <p:nvPicPr>
          <p:cNvPr id="2" name="Picture 1">
            <a:extLst>
              <a:ext uri="{FF2B5EF4-FFF2-40B4-BE49-F238E27FC236}">
                <a16:creationId xmlns:a16="http://schemas.microsoft.com/office/drawing/2014/main" id="{308F3FE2-3CD5-46F6-B299-5E0BF18F7389}"/>
              </a:ext>
            </a:extLst>
          </p:cNvPr>
          <p:cNvPicPr>
            <a:picLocks noChangeAspect="1"/>
          </p:cNvPicPr>
          <p:nvPr/>
        </p:nvPicPr>
        <p:blipFill>
          <a:blip r:embed="rId2"/>
          <a:stretch>
            <a:fillRect/>
          </a:stretch>
        </p:blipFill>
        <p:spPr>
          <a:xfrm>
            <a:off x="8610600" y="1100315"/>
            <a:ext cx="1543050" cy="1857375"/>
          </a:xfrm>
          <a:prstGeom prst="rect">
            <a:avLst/>
          </a:prstGeom>
        </p:spPr>
      </p:pic>
    </p:spTree>
    <p:extLst>
      <p:ext uri="{BB962C8B-B14F-4D97-AF65-F5344CB8AC3E}">
        <p14:creationId xmlns:p14="http://schemas.microsoft.com/office/powerpoint/2010/main" val="3328356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eaLnBrk="1" hangingPunct="1"/>
            <a:r>
              <a:rPr lang="en-US" dirty="0"/>
              <a:t>List successive teaching steps for student to learn replacement behavior/s</a:t>
            </a:r>
          </a:p>
          <a:p>
            <a:pPr eaLnBrk="1" hangingPunct="1"/>
            <a:r>
              <a:rPr lang="en-US" b="1" dirty="0">
                <a:solidFill>
                  <a:schemeClr val="tx1"/>
                </a:solidFill>
              </a:rPr>
              <a:t>Teaching of underlying pivotal skills that will increase the student’s ability to perform general positive behaviors</a:t>
            </a:r>
            <a:endParaRPr lang="en-US" dirty="0">
              <a:solidFill>
                <a:schemeClr val="tx1"/>
              </a:solidFill>
            </a:endParaRPr>
          </a:p>
        </p:txBody>
      </p:sp>
      <p:sp>
        <p:nvSpPr>
          <p:cNvPr id="36866" name="AutoShape 2"/>
          <p:cNvSpPr>
            <a:spLocks noGrp="1" noChangeArrowheads="1"/>
          </p:cNvSpPr>
          <p:nvPr>
            <p:ph type="title"/>
          </p:nvPr>
        </p:nvSpPr>
        <p:spPr/>
        <p:txBody>
          <a:bodyPr>
            <a:normAutofit/>
          </a:bodyPr>
          <a:lstStyle/>
          <a:p>
            <a:pPr eaLnBrk="1" hangingPunct="1"/>
            <a:r>
              <a:rPr lang="en-US" sz="2000" dirty="0"/>
              <a:t>#7 List teaching strategies/ curriculum/materials needed to teach replacement behaviors and staff responsible. </a:t>
            </a:r>
          </a:p>
        </p:txBody>
      </p:sp>
    </p:spTree>
    <p:extLst>
      <p:ext uri="{BB962C8B-B14F-4D97-AF65-F5344CB8AC3E}">
        <p14:creationId xmlns:p14="http://schemas.microsoft.com/office/powerpoint/2010/main" val="2148622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eaLnBrk="1" hangingPunct="1"/>
            <a:r>
              <a:rPr lang="en-US" i="1" dirty="0"/>
              <a:t>A </a:t>
            </a:r>
            <a:r>
              <a:rPr lang="en-US" b="1" i="1" u="sng" dirty="0">
                <a:solidFill>
                  <a:schemeClr val="tx1"/>
                </a:solidFill>
              </a:rPr>
              <a:t>reinforcer</a:t>
            </a:r>
            <a:r>
              <a:rPr lang="en-US" i="1" u="sng" dirty="0">
                <a:solidFill>
                  <a:schemeClr val="tx1"/>
                </a:solidFill>
              </a:rPr>
              <a:t> </a:t>
            </a:r>
            <a:r>
              <a:rPr lang="en-US" i="1" dirty="0"/>
              <a:t>is something proven to increase the behavior. </a:t>
            </a:r>
          </a:p>
          <a:p>
            <a:pPr eaLnBrk="1" hangingPunct="1"/>
            <a:endParaRPr lang="en-US" i="1" dirty="0"/>
          </a:p>
          <a:p>
            <a:pPr eaLnBrk="1" hangingPunct="1"/>
            <a:r>
              <a:rPr lang="en-US" i="1" dirty="0"/>
              <a:t>A </a:t>
            </a:r>
            <a:r>
              <a:rPr lang="en-US" b="1" i="1" u="sng" dirty="0">
                <a:solidFill>
                  <a:schemeClr val="tx1"/>
                </a:solidFill>
              </a:rPr>
              <a:t>reward</a:t>
            </a:r>
            <a:r>
              <a:rPr lang="en-US" i="1" dirty="0">
                <a:solidFill>
                  <a:srgbClr val="FFFF66"/>
                </a:solidFill>
              </a:rPr>
              <a:t> </a:t>
            </a:r>
            <a:r>
              <a:rPr lang="en-US" i="1" dirty="0"/>
              <a:t>is something we hope the student will strive to earn, but there is no current evidence supporting that conclusion.</a:t>
            </a:r>
          </a:p>
        </p:txBody>
      </p:sp>
      <p:sp>
        <p:nvSpPr>
          <p:cNvPr id="38914" name="AutoShape 2"/>
          <p:cNvSpPr>
            <a:spLocks noGrp="1" noChangeArrowheads="1"/>
          </p:cNvSpPr>
          <p:nvPr>
            <p:ph type="title"/>
          </p:nvPr>
        </p:nvSpPr>
        <p:spPr/>
        <p:txBody>
          <a:bodyPr>
            <a:normAutofit/>
          </a:bodyPr>
          <a:lstStyle/>
          <a:p>
            <a:pPr eaLnBrk="1" hangingPunct="1"/>
            <a:r>
              <a:rPr lang="en-US" sz="3200" dirty="0"/>
              <a:t>#8 Positive reinforcement strategies for displaying appropriate behavior and staff responsible</a:t>
            </a:r>
          </a:p>
        </p:txBody>
      </p:sp>
    </p:spTree>
    <p:extLst>
      <p:ext uri="{BB962C8B-B14F-4D97-AF65-F5344CB8AC3E}">
        <p14:creationId xmlns:p14="http://schemas.microsoft.com/office/powerpoint/2010/main" val="3322885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981200" y="1447800"/>
            <a:ext cx="8686800" cy="5943600"/>
          </a:xfrm>
        </p:spPr>
        <p:txBody>
          <a:bodyPr/>
          <a:lstStyle/>
          <a:p>
            <a:pPr eaLnBrk="1" hangingPunct="1">
              <a:lnSpc>
                <a:spcPct val="90000"/>
              </a:lnSpc>
              <a:buFont typeface="Wingdings" panose="05000000000000000000" pitchFamily="2" charset="2"/>
              <a:buChar char="§"/>
            </a:pPr>
            <a:r>
              <a:rPr lang="en-US" sz="900" b="1" dirty="0"/>
              <a:t> </a:t>
            </a:r>
            <a:r>
              <a:rPr lang="en-US" sz="2200" b="1" dirty="0"/>
              <a:t>Specificity:</a:t>
            </a:r>
            <a:r>
              <a:rPr lang="en-US" sz="1800" b="1" dirty="0"/>
              <a:t> </a:t>
            </a:r>
            <a:r>
              <a:rPr lang="en-US" sz="1800" dirty="0"/>
              <a:t>Be specific</a:t>
            </a:r>
          </a:p>
          <a:p>
            <a:pPr eaLnBrk="1" hangingPunct="1">
              <a:lnSpc>
                <a:spcPct val="90000"/>
              </a:lnSpc>
              <a:buFont typeface="Wingdings" panose="05000000000000000000" pitchFamily="2" charset="2"/>
              <a:buChar char="§"/>
            </a:pPr>
            <a:endParaRPr lang="en-US" sz="1800" dirty="0"/>
          </a:p>
          <a:p>
            <a:pPr eaLnBrk="1" hangingPunct="1">
              <a:lnSpc>
                <a:spcPct val="90000"/>
              </a:lnSpc>
              <a:buFont typeface="Wingdings" panose="05000000000000000000" pitchFamily="2" charset="2"/>
              <a:buChar char="§"/>
            </a:pPr>
            <a:r>
              <a:rPr lang="en-US" sz="1800" dirty="0"/>
              <a:t> </a:t>
            </a:r>
            <a:r>
              <a:rPr lang="en-US" sz="2200" b="1" dirty="0"/>
              <a:t>Contingency:</a:t>
            </a:r>
            <a:r>
              <a:rPr lang="en-US" sz="1800" b="1" dirty="0"/>
              <a:t> </a:t>
            </a:r>
            <a:r>
              <a:rPr lang="en-US" sz="1800" dirty="0"/>
              <a:t>Contingently given following the desired behavior</a:t>
            </a:r>
          </a:p>
          <a:p>
            <a:pPr eaLnBrk="1" hangingPunct="1">
              <a:lnSpc>
                <a:spcPct val="90000"/>
              </a:lnSpc>
              <a:buFont typeface="Wingdings" panose="05000000000000000000" pitchFamily="2" charset="2"/>
              <a:buChar char="§"/>
            </a:pPr>
            <a:endParaRPr lang="en-US" sz="1800" dirty="0"/>
          </a:p>
          <a:p>
            <a:pPr eaLnBrk="1" hangingPunct="1">
              <a:lnSpc>
                <a:spcPct val="90000"/>
              </a:lnSpc>
              <a:buFont typeface="Wingdings" panose="05000000000000000000" pitchFamily="2" charset="2"/>
              <a:buChar char="§"/>
            </a:pPr>
            <a:r>
              <a:rPr lang="en-US" sz="1800" dirty="0"/>
              <a:t> </a:t>
            </a:r>
            <a:r>
              <a:rPr lang="en-US" sz="2200" b="1" dirty="0"/>
              <a:t>Efficacy Evidence:</a:t>
            </a:r>
            <a:r>
              <a:rPr lang="en-US" sz="1800" b="1" dirty="0"/>
              <a:t> S</a:t>
            </a:r>
            <a:r>
              <a:rPr lang="en-US" sz="1800" dirty="0"/>
              <a:t>tudent must  WANT the reinforcer</a:t>
            </a:r>
          </a:p>
          <a:p>
            <a:pPr eaLnBrk="1" hangingPunct="1">
              <a:lnSpc>
                <a:spcPct val="90000"/>
              </a:lnSpc>
              <a:buFont typeface="Wingdings" panose="05000000000000000000" pitchFamily="2" charset="2"/>
              <a:buChar char="§"/>
            </a:pPr>
            <a:endParaRPr lang="en-US" sz="1800" dirty="0"/>
          </a:p>
          <a:p>
            <a:pPr eaLnBrk="1" hangingPunct="1">
              <a:lnSpc>
                <a:spcPct val="90000"/>
              </a:lnSpc>
              <a:buFont typeface="Wingdings" panose="05000000000000000000" pitchFamily="2" charset="2"/>
              <a:buChar char="§"/>
            </a:pPr>
            <a:r>
              <a:rPr lang="en-US" sz="1800" dirty="0"/>
              <a:t> </a:t>
            </a:r>
            <a:r>
              <a:rPr lang="en-US" sz="2200" b="1" dirty="0"/>
              <a:t>Frequency:</a:t>
            </a:r>
            <a:r>
              <a:rPr lang="en-US" sz="1800" b="1" dirty="0"/>
              <a:t> </a:t>
            </a:r>
            <a:r>
              <a:rPr lang="en-US" sz="1800" dirty="0"/>
              <a:t>The frequency of earning must match the students ability to delay gratification. </a:t>
            </a:r>
          </a:p>
          <a:p>
            <a:pPr eaLnBrk="1" hangingPunct="1">
              <a:lnSpc>
                <a:spcPct val="90000"/>
              </a:lnSpc>
              <a:buFont typeface="Wingdings" panose="05000000000000000000" pitchFamily="2" charset="2"/>
              <a:buChar char="§"/>
            </a:pPr>
            <a:endParaRPr lang="en-US" sz="1700" dirty="0"/>
          </a:p>
          <a:p>
            <a:pPr eaLnBrk="1" hangingPunct="1">
              <a:lnSpc>
                <a:spcPct val="90000"/>
              </a:lnSpc>
              <a:buFont typeface="Wingdings" panose="05000000000000000000" pitchFamily="2" charset="2"/>
              <a:buChar char="§"/>
            </a:pPr>
            <a:r>
              <a:rPr lang="en-US" sz="2200" b="1" dirty="0"/>
              <a:t>Immediacy:</a:t>
            </a:r>
            <a:r>
              <a:rPr lang="en-US" sz="1800" b="1" dirty="0"/>
              <a:t>  </a:t>
            </a:r>
            <a:r>
              <a:rPr lang="en-US" sz="1800" dirty="0"/>
              <a:t>Delivered </a:t>
            </a:r>
            <a:r>
              <a:rPr lang="en-US" sz="1800" dirty="0">
                <a:solidFill>
                  <a:srgbClr val="00B0F0"/>
                </a:solidFill>
              </a:rPr>
              <a:t>immediately</a:t>
            </a:r>
            <a:r>
              <a:rPr lang="en-US" sz="1800" dirty="0"/>
              <a:t> after each desired behavior. </a:t>
            </a:r>
          </a:p>
          <a:p>
            <a:pPr lvl="1" eaLnBrk="1" hangingPunct="1">
              <a:lnSpc>
                <a:spcPct val="90000"/>
              </a:lnSpc>
            </a:pPr>
            <a:r>
              <a:rPr lang="en-US" sz="1700" dirty="0"/>
              <a:t>Young children</a:t>
            </a:r>
          </a:p>
          <a:p>
            <a:pPr lvl="1" eaLnBrk="1" hangingPunct="1">
              <a:lnSpc>
                <a:spcPct val="90000"/>
              </a:lnSpc>
            </a:pPr>
            <a:r>
              <a:rPr lang="en-US" sz="1700" dirty="0"/>
              <a:t>Just </a:t>
            </a:r>
            <a:r>
              <a:rPr lang="en-US" sz="1700" dirty="0">
                <a:solidFill>
                  <a:srgbClr val="00B0F0"/>
                </a:solidFill>
              </a:rPr>
              <a:t>starting</a:t>
            </a:r>
            <a:r>
              <a:rPr lang="en-US" sz="1700" dirty="0"/>
              <a:t> behavior plan</a:t>
            </a:r>
          </a:p>
          <a:p>
            <a:pPr marL="365760" lvl="1" indent="0">
              <a:buNone/>
            </a:pPr>
            <a:endParaRPr lang="en-US" sz="1700" dirty="0"/>
          </a:p>
          <a:p>
            <a:pPr eaLnBrk="1" hangingPunct="1">
              <a:lnSpc>
                <a:spcPct val="90000"/>
              </a:lnSpc>
              <a:buFont typeface="Wingdings" panose="05000000000000000000" pitchFamily="2" charset="2"/>
              <a:buChar char="§"/>
            </a:pPr>
            <a:r>
              <a:rPr lang="en-US" sz="2200" b="1" dirty="0"/>
              <a:t>Choice-within-Variety:</a:t>
            </a:r>
            <a:r>
              <a:rPr lang="en-US" sz="1800" b="1" dirty="0"/>
              <a:t> </a:t>
            </a:r>
            <a:r>
              <a:rPr lang="en-US" sz="1800" dirty="0"/>
              <a:t>Offer more than one </a:t>
            </a:r>
            <a:r>
              <a:rPr lang="en-US" sz="1800" dirty="0" err="1"/>
              <a:t>reinforcer</a:t>
            </a:r>
            <a:r>
              <a:rPr lang="en-US" sz="1800" dirty="0"/>
              <a:t> and allow the student to select.</a:t>
            </a:r>
          </a:p>
        </p:txBody>
      </p:sp>
      <p:sp>
        <p:nvSpPr>
          <p:cNvPr id="39938" name="AutoShape 2"/>
          <p:cNvSpPr>
            <a:spLocks noGrp="1" noChangeArrowheads="1"/>
          </p:cNvSpPr>
          <p:nvPr>
            <p:ph type="title"/>
          </p:nvPr>
        </p:nvSpPr>
        <p:spPr/>
        <p:txBody>
          <a:bodyPr/>
          <a:lstStyle/>
          <a:p>
            <a:pPr eaLnBrk="1" hangingPunct="1"/>
            <a:r>
              <a:rPr lang="en-US" dirty="0"/>
              <a:t>Rules for </a:t>
            </a:r>
            <a:r>
              <a:rPr lang="en-US" dirty="0" err="1"/>
              <a:t>Reinforcers</a:t>
            </a:r>
            <a:r>
              <a:rPr lang="en-US" dirty="0"/>
              <a:t> </a:t>
            </a:r>
          </a:p>
        </p:txBody>
      </p:sp>
    </p:spTree>
    <p:extLst>
      <p:ext uri="{BB962C8B-B14F-4D97-AF65-F5344CB8AC3E}">
        <p14:creationId xmlns:p14="http://schemas.microsoft.com/office/powerpoint/2010/main" val="2550712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eaLnBrk="1" hangingPunct="1"/>
            <a:r>
              <a:rPr lang="en-US" b="1" i="1" dirty="0"/>
              <a:t>What steps </a:t>
            </a:r>
            <a:r>
              <a:rPr lang="en-US" b="1" i="1" dirty="0">
                <a:solidFill>
                  <a:schemeClr val="tx1"/>
                </a:solidFill>
              </a:rPr>
              <a:t>will the </a:t>
            </a:r>
            <a:r>
              <a:rPr lang="en-US" b="1" i="1" dirty="0">
                <a:solidFill>
                  <a:srgbClr val="00B0F0"/>
                </a:solidFill>
              </a:rPr>
              <a:t>adults </a:t>
            </a:r>
            <a:r>
              <a:rPr lang="en-US" b="1" i="1" dirty="0">
                <a:solidFill>
                  <a:schemeClr val="tx1"/>
                </a:solidFill>
              </a:rPr>
              <a:t>take</a:t>
            </a:r>
            <a:r>
              <a:rPr lang="en-US" b="1" i="1" dirty="0">
                <a:solidFill>
                  <a:srgbClr val="0070C0"/>
                </a:solidFill>
              </a:rPr>
              <a:t> </a:t>
            </a:r>
            <a:r>
              <a:rPr lang="en-US" b="1" i="1" dirty="0"/>
              <a:t>to return the student to rule-following behavior? </a:t>
            </a:r>
          </a:p>
          <a:p>
            <a:pPr eaLnBrk="1" hangingPunct="1"/>
            <a:endParaRPr lang="en-US" b="1" i="1" dirty="0"/>
          </a:p>
          <a:p>
            <a:pPr eaLnBrk="1" hangingPunct="1"/>
            <a:r>
              <a:rPr lang="en-US" b="1" i="1" dirty="0">
                <a:solidFill>
                  <a:schemeClr val="tx1"/>
                </a:solidFill>
              </a:rPr>
              <a:t>How can staff best </a:t>
            </a:r>
            <a:r>
              <a:rPr lang="en-US" b="1" i="1" dirty="0">
                <a:solidFill>
                  <a:srgbClr val="00B0F0"/>
                </a:solidFill>
              </a:rPr>
              <a:t>prevent </a:t>
            </a:r>
            <a:r>
              <a:rPr lang="en-US" b="1" i="1" dirty="0">
                <a:solidFill>
                  <a:schemeClr val="tx1"/>
                </a:solidFill>
              </a:rPr>
              <a:t>escalation? </a:t>
            </a:r>
          </a:p>
          <a:p>
            <a:pPr eaLnBrk="1" hangingPunct="1"/>
            <a:endParaRPr lang="en-US" b="1" i="1" dirty="0">
              <a:solidFill>
                <a:schemeClr val="tx1"/>
              </a:solidFill>
            </a:endParaRPr>
          </a:p>
          <a:p>
            <a:pPr eaLnBrk="1" hangingPunct="1"/>
            <a:r>
              <a:rPr lang="en-US" b="1" i="1" dirty="0"/>
              <a:t>What words, items or actions </a:t>
            </a:r>
            <a:r>
              <a:rPr lang="en-US" b="1" i="1" dirty="0">
                <a:solidFill>
                  <a:schemeClr val="tx1"/>
                </a:solidFill>
              </a:rPr>
              <a:t>work to calm this specific student?</a:t>
            </a:r>
          </a:p>
          <a:p>
            <a:pPr eaLnBrk="1" hangingPunct="1"/>
            <a:endParaRPr lang="en-US" dirty="0"/>
          </a:p>
        </p:txBody>
      </p:sp>
      <p:sp>
        <p:nvSpPr>
          <p:cNvPr id="40962" name="AutoShape 2"/>
          <p:cNvSpPr>
            <a:spLocks noGrp="1" noChangeArrowheads="1"/>
          </p:cNvSpPr>
          <p:nvPr>
            <p:ph type="title"/>
          </p:nvPr>
        </p:nvSpPr>
        <p:spPr>
          <a:xfrm>
            <a:off x="1752600" y="355847"/>
            <a:ext cx="8763000" cy="1054394"/>
          </a:xfrm>
        </p:spPr>
        <p:txBody>
          <a:bodyPr>
            <a:normAutofit fontScale="90000"/>
          </a:bodyPr>
          <a:lstStyle/>
          <a:p>
            <a:pPr eaLnBrk="1" hangingPunct="1"/>
            <a:r>
              <a:rPr lang="en-US" sz="3200" dirty="0"/>
              <a:t>#</a:t>
            </a:r>
            <a:r>
              <a:rPr lang="en-US" dirty="0"/>
              <a:t>9</a:t>
            </a:r>
            <a:r>
              <a:rPr lang="en-US" sz="3200" dirty="0"/>
              <a:t> Reactive Strategies and staff responsible (</a:t>
            </a:r>
            <a:r>
              <a:rPr lang="en-US" sz="2400" dirty="0"/>
              <a:t>What to do when the problem behaviors occur, including Crisis Management Plan)</a:t>
            </a:r>
            <a:endParaRPr lang="en-US" sz="3200" dirty="0"/>
          </a:p>
        </p:txBody>
      </p:sp>
    </p:spTree>
    <p:extLst>
      <p:ext uri="{BB962C8B-B14F-4D97-AF65-F5344CB8AC3E}">
        <p14:creationId xmlns:p14="http://schemas.microsoft.com/office/powerpoint/2010/main" val="1069181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eaLnBrk="1" hangingPunct="1">
              <a:defRPr/>
            </a:pPr>
            <a:r>
              <a:rPr lang="en-US" sz="2400" dirty="0"/>
              <a:t>What forms will be used</a:t>
            </a:r>
          </a:p>
          <a:p>
            <a:pPr eaLnBrk="1" hangingPunct="1">
              <a:defRPr/>
            </a:pPr>
            <a:r>
              <a:rPr lang="en-US" sz="2400" dirty="0"/>
              <a:t>When will plan be revisited for progress</a:t>
            </a:r>
          </a:p>
          <a:p>
            <a:pPr lvl="1" eaLnBrk="1" hangingPunct="1">
              <a:defRPr/>
            </a:pPr>
            <a:r>
              <a:rPr lang="en-US" sz="2000" dirty="0">
                <a:solidFill>
                  <a:srgbClr val="00B0F0"/>
                </a:solidFill>
              </a:rPr>
              <a:t>Set a date</a:t>
            </a:r>
            <a:r>
              <a:rPr lang="en-US" sz="2000" dirty="0"/>
              <a:t>!</a:t>
            </a:r>
          </a:p>
          <a:p>
            <a:pPr lvl="2">
              <a:defRPr/>
            </a:pPr>
            <a:r>
              <a:rPr lang="en-US" sz="1800" dirty="0"/>
              <a:t>How long should you give the plan to work?</a:t>
            </a:r>
          </a:p>
          <a:p>
            <a:pPr eaLnBrk="1" hangingPunct="1">
              <a:defRPr/>
            </a:pPr>
            <a:r>
              <a:rPr lang="en-US" dirty="0"/>
              <a:t>Write specific names of people</a:t>
            </a:r>
          </a:p>
          <a:p>
            <a:pPr marL="457200" lvl="1" indent="0">
              <a:buNone/>
              <a:defRPr/>
            </a:pPr>
            <a:endParaRPr lang="en-US" sz="2000" dirty="0"/>
          </a:p>
        </p:txBody>
      </p:sp>
      <p:sp>
        <p:nvSpPr>
          <p:cNvPr id="44034" name="AutoShape 2"/>
          <p:cNvSpPr>
            <a:spLocks noGrp="1" noChangeArrowheads="1"/>
          </p:cNvSpPr>
          <p:nvPr>
            <p:ph type="title"/>
          </p:nvPr>
        </p:nvSpPr>
        <p:spPr/>
        <p:txBody>
          <a:bodyPr/>
          <a:lstStyle/>
          <a:p>
            <a:pPr eaLnBrk="1" hangingPunct="1"/>
            <a:r>
              <a:rPr lang="en-US" sz="3200" dirty="0"/>
              <a:t>#10 Collections (Methods and frequency of monitoring the progress of the plan)</a:t>
            </a:r>
          </a:p>
        </p:txBody>
      </p:sp>
    </p:spTree>
    <p:extLst>
      <p:ext uri="{BB962C8B-B14F-4D97-AF65-F5344CB8AC3E}">
        <p14:creationId xmlns:p14="http://schemas.microsoft.com/office/powerpoint/2010/main" val="1024058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a:bodyPr>
          <a:lstStyle/>
          <a:p>
            <a:pPr eaLnBrk="1" hangingPunct="1">
              <a:buFont typeface="Wingdings" pitchFamily="2" charset="2"/>
              <a:buNone/>
            </a:pPr>
            <a:r>
              <a:rPr lang="en-US" dirty="0">
                <a:solidFill>
                  <a:srgbClr val="00B0F0"/>
                </a:solidFill>
              </a:rPr>
              <a:t>Progress monitor </a:t>
            </a:r>
            <a:r>
              <a:rPr lang="en-US" dirty="0"/>
              <a:t>to document response to intervention requires defining:</a:t>
            </a:r>
          </a:p>
          <a:p>
            <a:pPr eaLnBrk="1" hangingPunct="1">
              <a:buFont typeface="Wingdings" pitchFamily="2" charset="2"/>
              <a:buNone/>
            </a:pPr>
            <a:r>
              <a:rPr lang="en-US" dirty="0"/>
              <a:t>		1. the communication participants</a:t>
            </a:r>
          </a:p>
          <a:p>
            <a:pPr eaLnBrk="1" hangingPunct="1">
              <a:buFont typeface="Wingdings" pitchFamily="2" charset="2"/>
              <a:buNone/>
            </a:pPr>
            <a:r>
              <a:rPr lang="en-US" dirty="0"/>
              <a:t>		2. under what conditions</a:t>
            </a:r>
          </a:p>
          <a:p>
            <a:pPr eaLnBrk="1" hangingPunct="1">
              <a:buFont typeface="Wingdings" pitchFamily="2" charset="2"/>
              <a:buNone/>
            </a:pPr>
            <a:r>
              <a:rPr lang="en-US" dirty="0"/>
              <a:t>		3. manner</a:t>
            </a:r>
          </a:p>
          <a:p>
            <a:pPr eaLnBrk="1" hangingPunct="1">
              <a:buFont typeface="Wingdings" pitchFamily="2" charset="2"/>
              <a:buNone/>
            </a:pPr>
            <a:r>
              <a:rPr lang="en-US" dirty="0"/>
              <a:t>		4. expected frequency</a:t>
            </a:r>
          </a:p>
          <a:p>
            <a:pPr eaLnBrk="1" hangingPunct="1">
              <a:buFont typeface="Wingdings" pitchFamily="2" charset="2"/>
              <a:buNone/>
            </a:pPr>
            <a:r>
              <a:rPr lang="en-US" dirty="0"/>
              <a:t>		5. content</a:t>
            </a:r>
          </a:p>
          <a:p>
            <a:pPr eaLnBrk="1" hangingPunct="1">
              <a:buFont typeface="Wingdings" pitchFamily="2" charset="2"/>
              <a:buNone/>
            </a:pPr>
            <a:r>
              <a:rPr lang="en-US" dirty="0"/>
              <a:t>		6. two-way specification</a:t>
            </a:r>
          </a:p>
          <a:p>
            <a:pPr eaLnBrk="1" hangingPunct="1">
              <a:buFont typeface="Wingdings" pitchFamily="2" charset="2"/>
              <a:buNone/>
            </a:pPr>
            <a:endParaRPr lang="en-US" dirty="0"/>
          </a:p>
          <a:p>
            <a:pPr eaLnBrk="1" hangingPunct="1"/>
            <a:endParaRPr lang="en-US" dirty="0"/>
          </a:p>
        </p:txBody>
      </p:sp>
      <p:sp>
        <p:nvSpPr>
          <p:cNvPr id="45058" name="AutoShape 2"/>
          <p:cNvSpPr>
            <a:spLocks noGrp="1" noChangeArrowheads="1"/>
          </p:cNvSpPr>
          <p:nvPr>
            <p:ph type="title"/>
          </p:nvPr>
        </p:nvSpPr>
        <p:spPr/>
        <p:txBody>
          <a:bodyPr/>
          <a:lstStyle/>
          <a:p>
            <a:pPr eaLnBrk="1" hangingPunct="1"/>
            <a:r>
              <a:rPr lang="en-US" sz="3200" dirty="0"/>
              <a:t>#11 Team Communication and Staff Responsible </a:t>
            </a:r>
          </a:p>
        </p:txBody>
      </p:sp>
    </p:spTree>
    <p:extLst>
      <p:ext uri="{BB962C8B-B14F-4D97-AF65-F5344CB8AC3E}">
        <p14:creationId xmlns:p14="http://schemas.microsoft.com/office/powerpoint/2010/main" val="414275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Data collection tools</a:t>
            </a:r>
          </a:p>
        </p:txBody>
      </p:sp>
      <p:pic>
        <p:nvPicPr>
          <p:cNvPr id="717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006" t="24159" r="30512" b="15290"/>
          <a:stretch/>
        </p:blipFill>
        <p:spPr>
          <a:xfrm>
            <a:off x="6629400" y="1615440"/>
            <a:ext cx="3779520" cy="5029200"/>
          </a:xfr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396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272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r>
              <a:rPr lang="en-US" dirty="0"/>
              <a:t>Make sure the principal is in on this conversation</a:t>
            </a:r>
          </a:p>
          <a:p>
            <a:pPr eaLnBrk="1" hangingPunct="1"/>
            <a:r>
              <a:rPr lang="en-US" dirty="0"/>
              <a:t>Get it in writing</a:t>
            </a:r>
          </a:p>
          <a:p>
            <a:pPr eaLnBrk="1" hangingPunct="1"/>
            <a:r>
              <a:rPr lang="en-US" dirty="0"/>
              <a:t>Review it often</a:t>
            </a:r>
          </a:p>
        </p:txBody>
      </p:sp>
      <p:sp>
        <p:nvSpPr>
          <p:cNvPr id="46082" name="AutoShape 2"/>
          <p:cNvSpPr>
            <a:spLocks noGrp="1" noChangeArrowheads="1"/>
          </p:cNvSpPr>
          <p:nvPr>
            <p:ph type="title"/>
          </p:nvPr>
        </p:nvSpPr>
        <p:spPr/>
        <p:txBody>
          <a:bodyPr/>
          <a:lstStyle/>
          <a:p>
            <a:pPr eaLnBrk="1" hangingPunct="1"/>
            <a:r>
              <a:rPr lang="en-US" sz="2800" dirty="0"/>
              <a:t>The student will follow the standard District Discipline Policy/What adaptations will be made?</a:t>
            </a:r>
          </a:p>
        </p:txBody>
      </p:sp>
    </p:spTree>
    <p:extLst>
      <p:ext uri="{BB962C8B-B14F-4D97-AF65-F5344CB8AC3E}">
        <p14:creationId xmlns:p14="http://schemas.microsoft.com/office/powerpoint/2010/main" val="2984461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solidFill>
                  <a:srgbClr val="00B0F0"/>
                </a:solidFill>
              </a:rPr>
              <a:t>3-5 weeks</a:t>
            </a:r>
          </a:p>
          <a:p>
            <a:endParaRPr lang="en-US" dirty="0">
              <a:solidFill>
                <a:srgbClr val="00B0F0"/>
              </a:solidFill>
            </a:endParaRPr>
          </a:p>
          <a:p>
            <a:r>
              <a:rPr lang="en-US" dirty="0"/>
              <a:t>Be aware of extinction bursts</a:t>
            </a:r>
          </a:p>
          <a:p>
            <a:endParaRPr lang="en-US" dirty="0"/>
          </a:p>
          <a:p>
            <a:r>
              <a:rPr lang="en-US" dirty="0"/>
              <a:t>Make sure it is being implemented with </a:t>
            </a:r>
            <a:r>
              <a:rPr lang="en-US" dirty="0">
                <a:solidFill>
                  <a:srgbClr val="00B0F0"/>
                </a:solidFill>
              </a:rPr>
              <a:t>fidelity</a:t>
            </a:r>
          </a:p>
          <a:p>
            <a:endParaRPr lang="en-US" dirty="0">
              <a:solidFill>
                <a:srgbClr val="00B0F0"/>
              </a:solidFill>
            </a:endParaRPr>
          </a:p>
          <a:p>
            <a:r>
              <a:rPr lang="en-US" dirty="0"/>
              <a:t>If teachers say it’s not working, find out why</a:t>
            </a:r>
          </a:p>
          <a:p>
            <a:r>
              <a:rPr lang="en-US" dirty="0"/>
              <a:t>Keep taking data!!</a:t>
            </a:r>
          </a:p>
          <a:p>
            <a:endParaRPr lang="en-US" dirty="0"/>
          </a:p>
          <a:p>
            <a:pPr marL="45720" indent="0">
              <a:buNone/>
            </a:pPr>
            <a:r>
              <a:rPr lang="en-US" dirty="0"/>
              <a:t>Be Consistent!  </a:t>
            </a:r>
          </a:p>
          <a:p>
            <a:r>
              <a:rPr lang="en-US" dirty="0"/>
              <a:t>Same response every time</a:t>
            </a:r>
          </a:p>
          <a:p>
            <a:endParaRPr lang="en-US" dirty="0"/>
          </a:p>
          <a:p>
            <a:r>
              <a:rPr lang="en-US" dirty="0">
                <a:solidFill>
                  <a:schemeClr val="tx1"/>
                </a:solidFill>
              </a:rPr>
              <a:t>Consistency means: children can expect Kindness, Fairness, and Safety in the classroom</a:t>
            </a:r>
          </a:p>
          <a:p>
            <a:endParaRPr lang="en-US" dirty="0"/>
          </a:p>
        </p:txBody>
      </p:sp>
      <p:sp>
        <p:nvSpPr>
          <p:cNvPr id="2" name="Title 1"/>
          <p:cNvSpPr>
            <a:spLocks noGrp="1"/>
          </p:cNvSpPr>
          <p:nvPr>
            <p:ph type="title"/>
          </p:nvPr>
        </p:nvSpPr>
        <p:spPr/>
        <p:txBody>
          <a:bodyPr>
            <a:normAutofit/>
          </a:bodyPr>
          <a:lstStyle/>
          <a:p>
            <a:r>
              <a:rPr lang="en-US" dirty="0"/>
              <a:t>How Long Should We Give it to Work?</a:t>
            </a:r>
          </a:p>
        </p:txBody>
      </p:sp>
    </p:spTree>
    <p:extLst>
      <p:ext uri="{BB962C8B-B14F-4D97-AF65-F5344CB8AC3E}">
        <p14:creationId xmlns:p14="http://schemas.microsoft.com/office/powerpoint/2010/main" val="3665956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33F0-6712-4AD6-B21E-BCC935A6F3DC}"/>
              </a:ext>
            </a:extLst>
          </p:cNvPr>
          <p:cNvSpPr>
            <a:spLocks noGrp="1"/>
          </p:cNvSpPr>
          <p:nvPr>
            <p:ph idx="1"/>
          </p:nvPr>
        </p:nvSpPr>
        <p:spPr>
          <a:xfrm>
            <a:off x="1676401" y="1719071"/>
            <a:ext cx="8839200" cy="4986529"/>
          </a:xfrm>
        </p:spPr>
        <p:txBody>
          <a:bodyPr>
            <a:normAutofit fontScale="77500" lnSpcReduction="20000"/>
          </a:bodyPr>
          <a:lstStyle/>
          <a:p>
            <a:pPr marL="502920" indent="-457200">
              <a:buFont typeface="+mj-lt"/>
              <a:buAutoNum type="arabicPeriod"/>
            </a:pPr>
            <a:r>
              <a:rPr lang="en-US" dirty="0"/>
              <a:t>The replacement behavior is a </a:t>
            </a:r>
            <a:r>
              <a:rPr lang="en-US" dirty="0">
                <a:solidFill>
                  <a:srgbClr val="00B0F0"/>
                </a:solidFill>
              </a:rPr>
              <a:t>positive alternative</a:t>
            </a:r>
          </a:p>
          <a:p>
            <a:pPr marL="502920" indent="-457200">
              <a:buFont typeface="+mj-lt"/>
              <a:buAutoNum type="arabicPeriod"/>
            </a:pPr>
            <a:r>
              <a:rPr lang="en-US" dirty="0"/>
              <a:t>The replacement behavior must be </a:t>
            </a:r>
            <a:r>
              <a:rPr lang="en-US" dirty="0">
                <a:solidFill>
                  <a:srgbClr val="00B0F0"/>
                </a:solidFill>
              </a:rPr>
              <a:t>easily preformed </a:t>
            </a:r>
          </a:p>
          <a:p>
            <a:pPr marL="502920" indent="-457200">
              <a:buFont typeface="+mj-lt"/>
              <a:buAutoNum type="arabicPeriod"/>
            </a:pPr>
            <a:r>
              <a:rPr lang="en-US" dirty="0"/>
              <a:t>Deliver the reinforcer </a:t>
            </a:r>
            <a:r>
              <a:rPr lang="en-US" dirty="0">
                <a:solidFill>
                  <a:srgbClr val="00B0F0"/>
                </a:solidFill>
              </a:rPr>
              <a:t>immediately</a:t>
            </a:r>
            <a:r>
              <a:rPr lang="en-US" dirty="0"/>
              <a:t> after the desired behavior for young children and when </a:t>
            </a:r>
            <a:r>
              <a:rPr lang="en-US" dirty="0">
                <a:solidFill>
                  <a:srgbClr val="00B0F0"/>
                </a:solidFill>
              </a:rPr>
              <a:t>starting</a:t>
            </a:r>
            <a:r>
              <a:rPr lang="en-US" dirty="0"/>
              <a:t> a behavior plan</a:t>
            </a:r>
          </a:p>
          <a:p>
            <a:pPr marL="502920" indent="-457200">
              <a:buFont typeface="+mj-lt"/>
              <a:buAutoNum type="arabicPeriod"/>
            </a:pPr>
            <a:r>
              <a:rPr lang="en-US" dirty="0"/>
              <a:t>When discussing reactive strategies, make sure to include the steps the </a:t>
            </a:r>
            <a:r>
              <a:rPr lang="en-US" dirty="0">
                <a:solidFill>
                  <a:srgbClr val="00B0F0"/>
                </a:solidFill>
              </a:rPr>
              <a:t>adults</a:t>
            </a:r>
            <a:r>
              <a:rPr lang="en-US" dirty="0"/>
              <a:t> will take</a:t>
            </a:r>
          </a:p>
          <a:p>
            <a:pPr marL="502920" indent="-457200">
              <a:buFont typeface="+mj-lt"/>
              <a:buAutoNum type="arabicPeriod"/>
            </a:pPr>
            <a:r>
              <a:rPr lang="en-US" dirty="0"/>
              <a:t>Write steps to help staff </a:t>
            </a:r>
            <a:r>
              <a:rPr lang="en-US" dirty="0">
                <a:solidFill>
                  <a:srgbClr val="00B0F0"/>
                </a:solidFill>
              </a:rPr>
              <a:t>prevent</a:t>
            </a:r>
            <a:r>
              <a:rPr lang="en-US" dirty="0"/>
              <a:t> escalation</a:t>
            </a:r>
          </a:p>
          <a:p>
            <a:pPr marL="502920" indent="-457200">
              <a:buFont typeface="+mj-lt"/>
              <a:buAutoNum type="arabicPeriod"/>
            </a:pPr>
            <a:r>
              <a:rPr lang="en-US" dirty="0"/>
              <a:t>Make sure to </a:t>
            </a:r>
            <a:r>
              <a:rPr lang="en-US" dirty="0">
                <a:solidFill>
                  <a:srgbClr val="00B0F0"/>
                </a:solidFill>
              </a:rPr>
              <a:t>set a date </a:t>
            </a:r>
            <a:r>
              <a:rPr lang="en-US" dirty="0"/>
              <a:t>to revisit progress of the plan</a:t>
            </a:r>
          </a:p>
          <a:p>
            <a:pPr marL="502920" indent="-457200">
              <a:buFont typeface="+mj-lt"/>
              <a:buAutoNum type="arabicPeriod"/>
            </a:pPr>
            <a:r>
              <a:rPr lang="en-US" dirty="0"/>
              <a:t>The team will need to communicate and </a:t>
            </a:r>
            <a:r>
              <a:rPr lang="en-US" dirty="0">
                <a:solidFill>
                  <a:srgbClr val="00B0F0"/>
                </a:solidFill>
              </a:rPr>
              <a:t>progress monitor</a:t>
            </a:r>
            <a:r>
              <a:rPr lang="en-US" dirty="0"/>
              <a:t>  to document response to interventions</a:t>
            </a:r>
          </a:p>
          <a:p>
            <a:pPr marL="502920" indent="-457200">
              <a:buFont typeface="+mj-lt"/>
              <a:buAutoNum type="arabicPeriod"/>
            </a:pPr>
            <a:r>
              <a:rPr lang="en-US" dirty="0"/>
              <a:t>It usually takes about </a:t>
            </a:r>
            <a:r>
              <a:rPr lang="en-US" dirty="0">
                <a:solidFill>
                  <a:srgbClr val="00B0F0"/>
                </a:solidFill>
              </a:rPr>
              <a:t>3-5 weeks </a:t>
            </a:r>
            <a:r>
              <a:rPr lang="en-US" dirty="0"/>
              <a:t>to see significant change for behaviors that have been occurring for long periods of time</a:t>
            </a:r>
          </a:p>
          <a:p>
            <a:pPr marL="502920" indent="-457200">
              <a:buFont typeface="+mj-lt"/>
              <a:buAutoNum type="arabicPeriod"/>
            </a:pPr>
            <a:r>
              <a:rPr lang="en-US" dirty="0"/>
              <a:t>Make sure the plan is being implemented with </a:t>
            </a:r>
            <a:r>
              <a:rPr lang="en-US" dirty="0">
                <a:solidFill>
                  <a:srgbClr val="00B0F0"/>
                </a:solidFill>
              </a:rPr>
              <a:t>fidelity</a:t>
            </a:r>
            <a:r>
              <a:rPr lang="en-US" dirty="0"/>
              <a:t>!</a:t>
            </a:r>
          </a:p>
          <a:p>
            <a:pPr marL="502920" indent="-457200">
              <a:buFont typeface="+mj-lt"/>
              <a:buAutoNum type="arabicPeriod"/>
            </a:pPr>
            <a:endParaRPr lang="en-US" dirty="0"/>
          </a:p>
          <a:p>
            <a:pPr marL="45720" indent="0">
              <a:buNone/>
            </a:pPr>
            <a:r>
              <a:rPr lang="en-US" dirty="0"/>
              <a:t>Questions? </a:t>
            </a:r>
          </a:p>
          <a:p>
            <a:endParaRPr lang="en-US" dirty="0"/>
          </a:p>
        </p:txBody>
      </p:sp>
      <p:sp>
        <p:nvSpPr>
          <p:cNvPr id="3" name="Title 2">
            <a:extLst>
              <a:ext uri="{FF2B5EF4-FFF2-40B4-BE49-F238E27FC236}">
                <a16:creationId xmlns:a16="http://schemas.microsoft.com/office/drawing/2014/main" id="{09158DD2-0A8E-43F2-9CB9-385F5EBB78B4}"/>
              </a:ext>
            </a:extLst>
          </p:cNvPr>
          <p:cNvSpPr>
            <a:spLocks noGrp="1"/>
          </p:cNvSpPr>
          <p:nvPr>
            <p:ph type="title"/>
          </p:nvPr>
        </p:nvSpPr>
        <p:spPr/>
        <p:txBody>
          <a:bodyPr/>
          <a:lstStyle/>
          <a:p>
            <a:r>
              <a:rPr lang="en-US" dirty="0"/>
              <a:t>BSP review </a:t>
            </a:r>
          </a:p>
        </p:txBody>
      </p:sp>
    </p:spTree>
    <p:extLst>
      <p:ext uri="{BB962C8B-B14F-4D97-AF65-F5344CB8AC3E}">
        <p14:creationId xmlns:p14="http://schemas.microsoft.com/office/powerpoint/2010/main" val="17857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Celebrate Baby Steps</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379" y="3429001"/>
            <a:ext cx="6781799" cy="223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C0941EA-2723-437E-A2E2-7019D7DD1BA2}"/>
              </a:ext>
            </a:extLst>
          </p:cNvPr>
          <p:cNvSpPr/>
          <p:nvPr/>
        </p:nvSpPr>
        <p:spPr>
          <a:xfrm>
            <a:off x="1600202" y="1752601"/>
            <a:ext cx="8991599" cy="830997"/>
          </a:xfrm>
          <a:prstGeom prst="rect">
            <a:avLst/>
          </a:prstGeom>
        </p:spPr>
        <p:txBody>
          <a:bodyPr wrap="square">
            <a:spAutoFit/>
          </a:bodyPr>
          <a:lstStyle/>
          <a:p>
            <a:pPr marL="342900" indent="-342900">
              <a:buFont typeface="Arial" panose="020B0604020202020204" pitchFamily="34" charset="0"/>
              <a:buChar char="•"/>
            </a:pPr>
            <a:r>
              <a:rPr lang="en-US" sz="2400" dirty="0"/>
              <a:t>Celebrate small successes</a:t>
            </a:r>
          </a:p>
          <a:p>
            <a:pPr marL="342900" indent="-342900">
              <a:buFont typeface="Arial" panose="020B0604020202020204" pitchFamily="34" charset="0"/>
              <a:buChar char="•"/>
            </a:pPr>
            <a:r>
              <a:rPr lang="en-US" sz="2400" dirty="0">
                <a:solidFill>
                  <a:srgbClr val="C00000"/>
                </a:solidFill>
              </a:rPr>
              <a:t>Brian may never do exactly what all the other students do</a:t>
            </a:r>
          </a:p>
        </p:txBody>
      </p:sp>
    </p:spTree>
    <p:extLst>
      <p:ext uri="{BB962C8B-B14F-4D97-AF65-F5344CB8AC3E}">
        <p14:creationId xmlns:p14="http://schemas.microsoft.com/office/powerpoint/2010/main" val="3387007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That Work</a:t>
            </a:r>
          </a:p>
        </p:txBody>
      </p:sp>
      <p:sp>
        <p:nvSpPr>
          <p:cNvPr id="9" name="Content Placeholder 8"/>
          <p:cNvSpPr>
            <a:spLocks noGrp="1"/>
          </p:cNvSpPr>
          <p:nvPr>
            <p:ph idx="1"/>
          </p:nvPr>
        </p:nvSpPr>
        <p:spPr/>
        <p:txBody>
          <a:bodyPr/>
          <a:lstStyle/>
          <a:p>
            <a:pPr lvl="1"/>
            <a:r>
              <a:rPr lang="en-US" sz="3200" b="1" dirty="0">
                <a:solidFill>
                  <a:srgbClr val="FF0000"/>
                </a:solidFill>
              </a:rPr>
              <a:t>Will Take: </a:t>
            </a:r>
          </a:p>
          <a:p>
            <a:pPr lvl="3"/>
            <a:r>
              <a:rPr lang="en-US" sz="2800" b="1" dirty="0"/>
              <a:t>Time</a:t>
            </a:r>
          </a:p>
          <a:p>
            <a:pPr lvl="4"/>
            <a:r>
              <a:rPr lang="en-US" sz="2800" b="1" dirty="0"/>
              <a:t>Patience</a:t>
            </a:r>
          </a:p>
          <a:p>
            <a:pPr lvl="5"/>
            <a:r>
              <a:rPr lang="en-US" sz="2800" b="1" dirty="0"/>
              <a:t>Energy</a:t>
            </a:r>
          </a:p>
          <a:p>
            <a:pPr lvl="6"/>
            <a:r>
              <a:rPr lang="en-US" sz="2800" b="1" dirty="0"/>
              <a:t>Caring</a:t>
            </a:r>
          </a:p>
          <a:p>
            <a:pPr lvl="7"/>
            <a:r>
              <a:rPr lang="en-US" sz="2800" b="1" dirty="0"/>
              <a:t>Commitment</a:t>
            </a:r>
          </a:p>
          <a:p>
            <a:endParaRPr lang="en-US" dirty="0"/>
          </a:p>
        </p:txBody>
      </p:sp>
    </p:spTree>
    <p:extLst>
      <p:ext uri="{BB962C8B-B14F-4D97-AF65-F5344CB8AC3E}">
        <p14:creationId xmlns:p14="http://schemas.microsoft.com/office/powerpoint/2010/main" val="303947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p:txBody>
          <a:bodyPr/>
          <a:lstStyle/>
          <a:p>
            <a:endParaRPr lang="en-US"/>
          </a:p>
        </p:txBody>
      </p:sp>
      <p:pic>
        <p:nvPicPr>
          <p:cNvPr id="10244" name="Picture 4" descr="information_gath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4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r>
              <a:rPr lang="en-US" dirty="0"/>
              <a:t>Consensus</a:t>
            </a:r>
          </a:p>
          <a:p>
            <a:pPr marL="457200" indent="-457200"/>
            <a:r>
              <a:rPr lang="en-US" dirty="0">
                <a:solidFill>
                  <a:srgbClr val="FF0000"/>
                </a:solidFill>
              </a:rPr>
              <a:t>Establishes buy-in</a:t>
            </a:r>
          </a:p>
          <a:p>
            <a:pPr marL="457200" indent="-457200"/>
            <a:r>
              <a:rPr lang="en-US" dirty="0"/>
              <a:t>Visual of the real issues</a:t>
            </a:r>
          </a:p>
        </p:txBody>
      </p:sp>
      <p:sp>
        <p:nvSpPr>
          <p:cNvPr id="2" name="Title 1"/>
          <p:cNvSpPr>
            <a:spLocks noGrp="1"/>
          </p:cNvSpPr>
          <p:nvPr>
            <p:ph type="title"/>
          </p:nvPr>
        </p:nvSpPr>
        <p:spPr/>
        <p:txBody>
          <a:bodyPr>
            <a:normAutofit/>
          </a:bodyPr>
          <a:lstStyle/>
          <a:p>
            <a:r>
              <a:rPr lang="en-US" dirty="0"/>
              <a:t>Why use the Pathways chart?</a:t>
            </a:r>
          </a:p>
        </p:txBody>
      </p:sp>
    </p:spTree>
    <p:extLst>
      <p:ext uri="{BB962C8B-B14F-4D97-AF65-F5344CB8AC3E}">
        <p14:creationId xmlns:p14="http://schemas.microsoft.com/office/powerpoint/2010/main" val="73805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362200" y="339726"/>
            <a:ext cx="8305800" cy="1412875"/>
          </a:xfrm>
        </p:spPr>
        <p:txBody>
          <a:bodyPr anchorCtr="0">
            <a:normAutofit fontScale="90000"/>
          </a:bodyPr>
          <a:lstStyle/>
          <a:p>
            <a:br>
              <a:rPr lang="en-US" b="1" dirty="0"/>
            </a:br>
            <a:br>
              <a:rPr lang="en-US" b="1" dirty="0"/>
            </a:br>
            <a:r>
              <a:rPr lang="en-US" b="1" dirty="0">
                <a:solidFill>
                  <a:schemeClr val="tx1"/>
                </a:solidFill>
              </a:rPr>
              <a:t>Competing Pathways</a:t>
            </a:r>
            <a:r>
              <a:rPr lang="en-US" dirty="0">
                <a:solidFill>
                  <a:schemeClr val="tx1"/>
                </a:solidFill>
              </a:rPr>
              <a:t> </a:t>
            </a:r>
          </a:p>
        </p:txBody>
      </p:sp>
      <p:sp>
        <p:nvSpPr>
          <p:cNvPr id="50179" name="Content Placeholder 2"/>
          <p:cNvSpPr>
            <a:spLocks noGrp="1"/>
          </p:cNvSpPr>
          <p:nvPr>
            <p:ph idx="4294967295"/>
          </p:nvPr>
        </p:nvSpPr>
        <p:spPr>
          <a:xfrm>
            <a:off x="1981200" y="1905001"/>
            <a:ext cx="8686800" cy="4119563"/>
          </a:xfrm>
        </p:spPr>
        <p:txBody>
          <a:bodyPr>
            <a:normAutofit/>
          </a:bodyPr>
          <a:lstStyle/>
          <a:p>
            <a:pPr>
              <a:spcAft>
                <a:spcPct val="30000"/>
              </a:spcAft>
            </a:pPr>
            <a:r>
              <a:rPr lang="en-US" sz="3200" b="1" dirty="0">
                <a:solidFill>
                  <a:srgbClr val="FFC000"/>
                </a:solidFill>
              </a:rPr>
              <a:t>Upper:</a:t>
            </a:r>
            <a:r>
              <a:rPr lang="en-US" sz="3200" dirty="0">
                <a:solidFill>
                  <a:srgbClr val="FFC000"/>
                </a:solidFill>
              </a:rPr>
              <a:t> </a:t>
            </a:r>
            <a:r>
              <a:rPr lang="en-US" sz="3200" b="1" dirty="0">
                <a:solidFill>
                  <a:srgbClr val="FFC000"/>
                </a:solidFill>
              </a:rPr>
              <a:t>Get this</a:t>
            </a:r>
            <a:r>
              <a:rPr lang="en-US" sz="3200" dirty="0">
                <a:solidFill>
                  <a:srgbClr val="FFC000"/>
                </a:solidFill>
              </a:rPr>
              <a:t>—general positive behavior</a:t>
            </a:r>
          </a:p>
          <a:p>
            <a:pPr>
              <a:spcAft>
                <a:spcPct val="30000"/>
              </a:spcAft>
            </a:pPr>
            <a:r>
              <a:rPr lang="en-US" sz="3200" b="1" dirty="0">
                <a:solidFill>
                  <a:srgbClr val="FF0000"/>
                </a:solidFill>
              </a:rPr>
              <a:t>Middle:</a:t>
            </a:r>
            <a:r>
              <a:rPr lang="en-US" sz="3200" dirty="0">
                <a:solidFill>
                  <a:srgbClr val="FF0000"/>
                </a:solidFill>
              </a:rPr>
              <a:t> </a:t>
            </a:r>
            <a:r>
              <a:rPr lang="en-US" sz="3200" b="1" dirty="0">
                <a:solidFill>
                  <a:srgbClr val="FF0000"/>
                </a:solidFill>
              </a:rPr>
              <a:t>Prevent this</a:t>
            </a:r>
            <a:r>
              <a:rPr lang="en-US" sz="3200" dirty="0">
                <a:solidFill>
                  <a:srgbClr val="FF0000"/>
                </a:solidFill>
              </a:rPr>
              <a:t>—reactive strategies to prevent problem behavior escalation</a:t>
            </a:r>
          </a:p>
          <a:p>
            <a:pPr>
              <a:spcAft>
                <a:spcPct val="30000"/>
              </a:spcAft>
            </a:pPr>
            <a:r>
              <a:rPr lang="en-US" sz="3200" b="1" dirty="0">
                <a:solidFill>
                  <a:srgbClr val="00B050"/>
                </a:solidFill>
              </a:rPr>
              <a:t>Lower:</a:t>
            </a:r>
            <a:r>
              <a:rPr lang="en-US" sz="3200" dirty="0">
                <a:solidFill>
                  <a:srgbClr val="00B050"/>
                </a:solidFill>
              </a:rPr>
              <a:t> </a:t>
            </a:r>
            <a:r>
              <a:rPr lang="en-US" sz="3200" b="1" dirty="0">
                <a:solidFill>
                  <a:srgbClr val="00B050"/>
                </a:solidFill>
              </a:rPr>
              <a:t>Accept this</a:t>
            </a:r>
            <a:r>
              <a:rPr lang="en-US" sz="3200" dirty="0">
                <a:solidFill>
                  <a:srgbClr val="00B050"/>
                </a:solidFill>
              </a:rPr>
              <a:t>—FERB in lieu of problem behavior when general positive upper pathway fails</a:t>
            </a:r>
          </a:p>
          <a:p>
            <a:pPr>
              <a:buFont typeface="Wingdings" pitchFamily="2" charset="2"/>
              <a:buNone/>
            </a:pPr>
            <a:endParaRPr lang="en-US" dirty="0"/>
          </a:p>
        </p:txBody>
      </p:sp>
    </p:spTree>
    <p:extLst>
      <p:ext uri="{BB962C8B-B14F-4D97-AF65-F5344CB8AC3E}">
        <p14:creationId xmlns:p14="http://schemas.microsoft.com/office/powerpoint/2010/main" val="9988045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3361</Words>
  <Application>Microsoft Office PowerPoint</Application>
  <PresentationFormat>Widescreen</PresentationFormat>
  <Paragraphs>806</Paragraphs>
  <Slides>64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Trebuchet MS</vt:lpstr>
      <vt:lpstr>Wingdings</vt:lpstr>
      <vt:lpstr>Office Theme</vt:lpstr>
      <vt:lpstr>Competing Behaviors Pathways and Behavior Support Plans</vt:lpstr>
      <vt:lpstr>Before You Can Work on Changing a Behavior</vt:lpstr>
      <vt:lpstr>Think of it as a Doctor Visit</vt:lpstr>
      <vt:lpstr>Tools needed</vt:lpstr>
      <vt:lpstr>Where Do You Start? Data Collection</vt:lpstr>
      <vt:lpstr>Data collection tools</vt:lpstr>
      <vt:lpstr>PowerPoint Presentation</vt:lpstr>
      <vt:lpstr>Why use the Pathways chart?</vt:lpstr>
      <vt:lpstr>  Competing Pathways </vt:lpstr>
      <vt:lpstr>PowerPoint Presentation</vt:lpstr>
      <vt:lpstr>Meet Our Example Student Brian</vt:lpstr>
      <vt:lpstr>PowerPoint Presentation</vt:lpstr>
      <vt:lpstr>The process:</vt:lpstr>
      <vt:lpstr>PowerPoint Presentation</vt:lpstr>
      <vt:lpstr>1.  Define Problem Behavior</vt:lpstr>
      <vt:lpstr>Examples for define problem Behavior</vt:lpstr>
      <vt:lpstr>PowerPoint Presentation</vt:lpstr>
      <vt:lpstr>PowerPoint Presentation</vt:lpstr>
      <vt:lpstr>2.  Desired Alternative Behavior</vt:lpstr>
      <vt:lpstr>Examples for desired alternative behavior</vt:lpstr>
      <vt:lpstr>PowerPoint Presentation</vt:lpstr>
      <vt:lpstr>PowerPoint Presentation</vt:lpstr>
      <vt:lpstr>#3  Typical Consequence for #2</vt:lpstr>
      <vt:lpstr>Examples for typical consequences </vt:lpstr>
      <vt:lpstr>PowerPoint Presentation</vt:lpstr>
      <vt:lpstr>PowerPoint Presentation</vt:lpstr>
      <vt:lpstr>#4 Triggering Antecedents </vt:lpstr>
      <vt:lpstr>Examples for triggering antecedents</vt:lpstr>
      <vt:lpstr>PowerPoint Presentation</vt:lpstr>
      <vt:lpstr>PowerPoint Presentation</vt:lpstr>
      <vt:lpstr>#5 Maintaining Consequences </vt:lpstr>
      <vt:lpstr>Examples for Maintaining Consequences</vt:lpstr>
      <vt:lpstr>PowerPoint Presentation</vt:lpstr>
      <vt:lpstr>PowerPoint Presentation</vt:lpstr>
      <vt:lpstr>#6  Setting Events</vt:lpstr>
      <vt:lpstr>Examples Setting Event</vt:lpstr>
      <vt:lpstr>If You Expect It, Pre-correct It!  </vt:lpstr>
      <vt:lpstr>PowerPoint Presentation</vt:lpstr>
      <vt:lpstr>PowerPoint Presentation</vt:lpstr>
      <vt:lpstr>PowerPoint Presentation</vt:lpstr>
      <vt:lpstr>#7  Replacement Behavior </vt:lpstr>
      <vt:lpstr>Examples for Replacement Behavior </vt:lpstr>
      <vt:lpstr>PowerPoint Presentation</vt:lpstr>
      <vt:lpstr>FBA Review</vt:lpstr>
      <vt:lpstr>Before The Behavior Plan…</vt:lpstr>
      <vt:lpstr>PowerPoint Presentation</vt:lpstr>
      <vt:lpstr>Setting Event</vt:lpstr>
      <vt:lpstr>#1 What is the problem behavior….why is it important to change</vt:lpstr>
      <vt:lpstr>#2. Previous Interventions</vt:lpstr>
      <vt:lpstr>#3.  Hypothesis (What is the function of the behavior?) </vt:lpstr>
      <vt:lpstr>#4 Identify antecedents(triggers) </vt:lpstr>
      <vt:lpstr>#5 changes needed to the environment </vt:lpstr>
      <vt:lpstr>#6Replacement Behavior (What student should do instead of the problem behavior?) </vt:lpstr>
      <vt:lpstr>#7 List teaching strategies/ curriculum/materials needed to teach replacement behaviors and staff responsible. </vt:lpstr>
      <vt:lpstr>#8 Positive reinforcement strategies for displaying appropriate behavior and staff responsible</vt:lpstr>
      <vt:lpstr>Rules for Reinforcers </vt:lpstr>
      <vt:lpstr>#9 Reactive Strategies and staff responsible (What to do when the problem behaviors occur, including Crisis Management Plan)</vt:lpstr>
      <vt:lpstr>#10 Collections (Methods and frequency of monitoring the progress of the plan)</vt:lpstr>
      <vt:lpstr>#11 Team Communication and Staff Responsible </vt:lpstr>
      <vt:lpstr>The student will follow the standard District Discipline Policy/What adaptations will be made?</vt:lpstr>
      <vt:lpstr>How Long Should We Give it to Work?</vt:lpstr>
      <vt:lpstr>BSP review </vt:lpstr>
      <vt:lpstr>Celebrate Baby Steps</vt:lpstr>
      <vt:lpstr>things That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Competing Behaviors Pathways and Behavior Support Plans</dc:title>
  <dc:creator>Cain, Rebecca</dc:creator>
  <cp:lastModifiedBy>Cain, Rebecca</cp:lastModifiedBy>
  <cp:revision>1</cp:revision>
  <dcterms:created xsi:type="dcterms:W3CDTF">2019-06-26T13:12:57Z</dcterms:created>
  <dcterms:modified xsi:type="dcterms:W3CDTF">2019-06-26T13:13:16Z</dcterms:modified>
</cp:coreProperties>
</file>