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2"/>
  </p:notesMasterIdLst>
  <p:handoutMasterIdLst>
    <p:handoutMasterId r:id="rId53"/>
  </p:handoutMasterIdLst>
  <p:sldIdLst>
    <p:sldId id="256" r:id="rId2"/>
    <p:sldId id="292" r:id="rId3"/>
    <p:sldId id="280" r:id="rId4"/>
    <p:sldId id="257" r:id="rId5"/>
    <p:sldId id="302" r:id="rId6"/>
    <p:sldId id="258" r:id="rId7"/>
    <p:sldId id="309" r:id="rId8"/>
    <p:sldId id="277" r:id="rId9"/>
    <p:sldId id="259" r:id="rId10"/>
    <p:sldId id="307" r:id="rId11"/>
    <p:sldId id="273" r:id="rId12"/>
    <p:sldId id="274" r:id="rId13"/>
    <p:sldId id="270" r:id="rId14"/>
    <p:sldId id="271" r:id="rId15"/>
    <p:sldId id="272" r:id="rId16"/>
    <p:sldId id="260" r:id="rId17"/>
    <p:sldId id="261" r:id="rId18"/>
    <p:sldId id="275" r:id="rId19"/>
    <p:sldId id="267" r:id="rId20"/>
    <p:sldId id="303" r:id="rId21"/>
    <p:sldId id="288" r:id="rId22"/>
    <p:sldId id="290" r:id="rId23"/>
    <p:sldId id="289" r:id="rId24"/>
    <p:sldId id="291" r:id="rId25"/>
    <p:sldId id="263" r:id="rId26"/>
    <p:sldId id="304" r:id="rId27"/>
    <p:sldId id="262" r:id="rId28"/>
    <p:sldId id="305" r:id="rId29"/>
    <p:sldId id="285" r:id="rId30"/>
    <p:sldId id="286" r:id="rId31"/>
    <p:sldId id="276" r:id="rId32"/>
    <p:sldId id="264" r:id="rId33"/>
    <p:sldId id="281" r:id="rId34"/>
    <p:sldId id="311" r:id="rId35"/>
    <p:sldId id="265" r:id="rId36"/>
    <p:sldId id="308" r:id="rId37"/>
    <p:sldId id="266" r:id="rId38"/>
    <p:sldId id="283" r:id="rId39"/>
    <p:sldId id="269" r:id="rId40"/>
    <p:sldId id="310" r:id="rId41"/>
    <p:sldId id="295" r:id="rId42"/>
    <p:sldId id="296" r:id="rId43"/>
    <p:sldId id="297" r:id="rId44"/>
    <p:sldId id="312" r:id="rId45"/>
    <p:sldId id="298" r:id="rId46"/>
    <p:sldId id="299" r:id="rId47"/>
    <p:sldId id="300" r:id="rId48"/>
    <p:sldId id="301" r:id="rId49"/>
    <p:sldId id="279" r:id="rId50"/>
    <p:sldId id="268"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640" autoAdjust="0"/>
  </p:normalViewPr>
  <p:slideViewPr>
    <p:cSldViewPr>
      <p:cViewPr varScale="1">
        <p:scale>
          <a:sx n="56" d="100"/>
          <a:sy n="56" d="100"/>
        </p:scale>
        <p:origin x="-237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D9A5A8B-59D0-4B3D-98AD-1EDBCCF9D21C}" type="datetimeFigureOut">
              <a:rPr lang="en-US" smtClean="0"/>
              <a:t>05/02/2016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BB457FF-3E94-4C83-8B2A-4093423EBC39}" type="slidenum">
              <a:rPr lang="en-US" smtClean="0"/>
              <a:t>‹#›</a:t>
            </a:fld>
            <a:endParaRPr lang="en-US"/>
          </a:p>
        </p:txBody>
      </p:sp>
    </p:spTree>
    <p:extLst>
      <p:ext uri="{BB962C8B-B14F-4D97-AF65-F5344CB8AC3E}">
        <p14:creationId xmlns:p14="http://schemas.microsoft.com/office/powerpoint/2010/main" val="3397863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71CEE5-E36C-4FC2-B12A-03F6609CF6EC}" type="datetimeFigureOut">
              <a:rPr lang="en-US" smtClean="0"/>
              <a:t>05/02/2016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068CDB-36EE-45AC-A423-411D60BD776E}" type="slidenum">
              <a:rPr lang="en-US" smtClean="0"/>
              <a:t>‹#›</a:t>
            </a:fld>
            <a:endParaRPr lang="en-US"/>
          </a:p>
        </p:txBody>
      </p:sp>
    </p:spTree>
    <p:extLst>
      <p:ext uri="{BB962C8B-B14F-4D97-AF65-F5344CB8AC3E}">
        <p14:creationId xmlns:p14="http://schemas.microsoft.com/office/powerpoint/2010/main" val="1417432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1</a:t>
            </a:fld>
            <a:endParaRPr lang="en-US"/>
          </a:p>
        </p:txBody>
      </p:sp>
    </p:spTree>
    <p:extLst>
      <p:ext uri="{BB962C8B-B14F-4D97-AF65-F5344CB8AC3E}">
        <p14:creationId xmlns:p14="http://schemas.microsoft.com/office/powerpoint/2010/main" val="39142341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pretend it’s</a:t>
            </a:r>
            <a:r>
              <a:rPr lang="en-US" baseline="0" dirty="0" smtClean="0"/>
              <a:t> not a holiday weekend…  March 22=.</a:t>
            </a:r>
            <a:r>
              <a:rPr lang="en-US" dirty="0" smtClean="0"/>
              <a:t>April 4</a:t>
            </a:r>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18</a:t>
            </a:fld>
            <a:endParaRPr lang="en-US"/>
          </a:p>
        </p:txBody>
      </p:sp>
    </p:spTree>
    <p:extLst>
      <p:ext uri="{BB962C8B-B14F-4D97-AF65-F5344CB8AC3E}">
        <p14:creationId xmlns:p14="http://schemas.microsoft.com/office/powerpoint/2010/main" val="2506030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19</a:t>
            </a:fld>
            <a:endParaRPr lang="en-US"/>
          </a:p>
        </p:txBody>
      </p:sp>
    </p:spTree>
    <p:extLst>
      <p:ext uri="{BB962C8B-B14F-4D97-AF65-F5344CB8AC3E}">
        <p14:creationId xmlns:p14="http://schemas.microsoft.com/office/powerpoint/2010/main" val="28470854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a:t>
            </a:r>
            <a:r>
              <a:rPr lang="en-US" baseline="0" dirty="0" smtClean="0"/>
              <a:t> you have the documentation to support your decision?</a:t>
            </a:r>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21</a:t>
            </a:fld>
            <a:endParaRPr lang="en-US"/>
          </a:p>
        </p:txBody>
      </p:sp>
    </p:spTree>
    <p:extLst>
      <p:ext uri="{BB962C8B-B14F-4D97-AF65-F5344CB8AC3E}">
        <p14:creationId xmlns:p14="http://schemas.microsoft.com/office/powerpoint/2010/main" val="34829474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1" i="1" dirty="0" smtClean="0"/>
              <a:t>(Whenever a decision is made to change the placement of a child with a disability because he or she has violated a code of student conduct.)</a:t>
            </a:r>
          </a:p>
          <a:p>
            <a:pPr marL="0" marR="0" indent="0" algn="l" defTabSz="914400" rtl="0" eaLnBrk="1" fontAlgn="auto" latinLnBrk="0" hangingPunct="1">
              <a:lnSpc>
                <a:spcPct val="100000"/>
              </a:lnSpc>
              <a:spcBef>
                <a:spcPts val="0"/>
              </a:spcBef>
              <a:spcAft>
                <a:spcPts val="0"/>
              </a:spcAft>
              <a:buClrTx/>
              <a:buSzTx/>
              <a:buFontTx/>
              <a:buNone/>
              <a:tabLst/>
              <a:defRPr/>
            </a:pPr>
            <a:r>
              <a:rPr lang="en-US" b="1" i="1" dirty="0" smtClean="0"/>
              <a:t>2. (The manifestation determination must occur within 10 school days of any decision to change the placement of a child with a disability because of a violation of a code of student conduct.)</a:t>
            </a:r>
          </a:p>
          <a:p>
            <a:pPr marL="0" marR="0" indent="0" algn="l" defTabSz="914400" rtl="0" eaLnBrk="1" fontAlgn="auto" latinLnBrk="0" hangingPunct="1">
              <a:lnSpc>
                <a:spcPct val="100000"/>
              </a:lnSpc>
              <a:spcBef>
                <a:spcPts val="0"/>
              </a:spcBef>
              <a:spcAft>
                <a:spcPts val="0"/>
              </a:spcAft>
              <a:buClrTx/>
              <a:buSzTx/>
              <a:buFontTx/>
              <a:buNone/>
              <a:tabLst/>
              <a:defRPr/>
            </a:pPr>
            <a:r>
              <a:rPr lang="en-US" b="1" i="1" dirty="0" smtClean="0"/>
              <a:t>3.</a:t>
            </a:r>
            <a:r>
              <a:rPr lang="en-US" b="1" i="1" baseline="0" dirty="0" smtClean="0"/>
              <a:t> (The LEA, parent, and relevant members of the child’s IEP Team.)</a:t>
            </a:r>
          </a:p>
          <a:p>
            <a:pPr marL="0" marR="0" indent="0" algn="l" defTabSz="914400" rtl="0" eaLnBrk="1" fontAlgn="auto" latinLnBrk="0" hangingPunct="1">
              <a:lnSpc>
                <a:spcPct val="100000"/>
              </a:lnSpc>
              <a:spcBef>
                <a:spcPts val="0"/>
              </a:spcBef>
              <a:spcAft>
                <a:spcPts val="0"/>
              </a:spcAft>
              <a:buClrTx/>
              <a:buSzTx/>
              <a:buFontTx/>
              <a:buNone/>
              <a:tabLst/>
              <a:defRPr/>
            </a:pPr>
            <a:r>
              <a:rPr lang="en-US" b="1" i="1" baseline="0" dirty="0" smtClean="0"/>
              <a:t>4. </a:t>
            </a:r>
            <a:r>
              <a:rPr lang="en-US" b="1" i="1" dirty="0" smtClean="0"/>
              <a:t>(The parent and the LEA.)</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i="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i="1" dirty="0" smtClean="0"/>
          </a:p>
          <a:p>
            <a:endParaRPr lang="en-US" b="1" i="1" dirty="0" smtClean="0"/>
          </a:p>
          <a:p>
            <a:endParaRPr lang="en-US" b="1" i="1" dirty="0" smtClean="0"/>
          </a:p>
          <a:p>
            <a:pPr marL="228600" indent="-228600">
              <a:buAutoNum type="arabicPeriod"/>
            </a:pPr>
            <a:endParaRPr lang="en-US" b="1" i="1" dirty="0"/>
          </a:p>
        </p:txBody>
      </p:sp>
      <p:sp>
        <p:nvSpPr>
          <p:cNvPr id="4" name="Slide Number Placeholder 3"/>
          <p:cNvSpPr>
            <a:spLocks noGrp="1"/>
          </p:cNvSpPr>
          <p:nvPr>
            <p:ph type="sldNum" sz="quarter" idx="10"/>
          </p:nvPr>
        </p:nvSpPr>
        <p:spPr/>
        <p:txBody>
          <a:bodyPr/>
          <a:lstStyle/>
          <a:p>
            <a:fld id="{5D068CDB-36EE-45AC-A423-411D60BD776E}" type="slidenum">
              <a:rPr lang="en-US" smtClean="0"/>
              <a:t>29</a:t>
            </a:fld>
            <a:endParaRPr lang="en-US"/>
          </a:p>
        </p:txBody>
      </p:sp>
    </p:spTree>
    <p:extLst>
      <p:ext uri="{BB962C8B-B14F-4D97-AF65-F5344CB8AC3E}">
        <p14:creationId xmlns:p14="http://schemas.microsoft.com/office/powerpoint/2010/main" val="4856937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30</a:t>
            </a:fld>
            <a:endParaRPr lang="en-US"/>
          </a:p>
        </p:txBody>
      </p:sp>
    </p:spTree>
    <p:extLst>
      <p:ext uri="{BB962C8B-B14F-4D97-AF65-F5344CB8AC3E}">
        <p14:creationId xmlns:p14="http://schemas.microsoft.com/office/powerpoint/2010/main" val="39231316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44</a:t>
            </a:fld>
            <a:endParaRPr lang="en-US"/>
          </a:p>
        </p:txBody>
      </p:sp>
    </p:spTree>
    <p:extLst>
      <p:ext uri="{BB962C8B-B14F-4D97-AF65-F5344CB8AC3E}">
        <p14:creationId xmlns:p14="http://schemas.microsoft.com/office/powerpoint/2010/main" val="487525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2</a:t>
            </a:fld>
            <a:endParaRPr lang="en-US"/>
          </a:p>
        </p:txBody>
      </p:sp>
    </p:spTree>
    <p:extLst>
      <p:ext uri="{BB962C8B-B14F-4D97-AF65-F5344CB8AC3E}">
        <p14:creationId xmlns:p14="http://schemas.microsoft.com/office/powerpoint/2010/main" val="1020834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4</a:t>
            </a:fld>
            <a:endParaRPr lang="en-US"/>
          </a:p>
        </p:txBody>
      </p:sp>
    </p:spTree>
    <p:extLst>
      <p:ext uri="{BB962C8B-B14F-4D97-AF65-F5344CB8AC3E}">
        <p14:creationId xmlns:p14="http://schemas.microsoft.com/office/powerpoint/2010/main" val="4037086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5</a:t>
            </a:fld>
            <a:endParaRPr lang="en-US"/>
          </a:p>
        </p:txBody>
      </p:sp>
    </p:spTree>
    <p:extLst>
      <p:ext uri="{BB962C8B-B14F-4D97-AF65-F5344CB8AC3E}">
        <p14:creationId xmlns:p14="http://schemas.microsoft.com/office/powerpoint/2010/main" val="2836462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6</a:t>
            </a:fld>
            <a:endParaRPr lang="en-US"/>
          </a:p>
        </p:txBody>
      </p:sp>
    </p:spTree>
    <p:extLst>
      <p:ext uri="{BB962C8B-B14F-4D97-AF65-F5344CB8AC3E}">
        <p14:creationId xmlns:p14="http://schemas.microsoft.com/office/powerpoint/2010/main" val="751256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7</a:t>
            </a:fld>
            <a:endParaRPr lang="en-US"/>
          </a:p>
        </p:txBody>
      </p:sp>
    </p:spTree>
    <p:extLst>
      <p:ext uri="{BB962C8B-B14F-4D97-AF65-F5344CB8AC3E}">
        <p14:creationId xmlns:p14="http://schemas.microsoft.com/office/powerpoint/2010/main" val="4225402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8</a:t>
            </a:fld>
            <a:endParaRPr lang="en-US"/>
          </a:p>
        </p:txBody>
      </p:sp>
    </p:spTree>
    <p:extLst>
      <p:ext uri="{BB962C8B-B14F-4D97-AF65-F5344CB8AC3E}">
        <p14:creationId xmlns:p14="http://schemas.microsoft.com/office/powerpoint/2010/main" val="14650591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9</a:t>
            </a:fld>
            <a:endParaRPr lang="en-US"/>
          </a:p>
        </p:txBody>
      </p:sp>
    </p:spTree>
    <p:extLst>
      <p:ext uri="{BB962C8B-B14F-4D97-AF65-F5344CB8AC3E}">
        <p14:creationId xmlns:p14="http://schemas.microsoft.com/office/powerpoint/2010/main" val="22873978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68CDB-36EE-45AC-A423-411D60BD776E}" type="slidenum">
              <a:rPr lang="en-US" smtClean="0"/>
              <a:t>10</a:t>
            </a:fld>
            <a:endParaRPr lang="en-US"/>
          </a:p>
        </p:txBody>
      </p:sp>
    </p:spTree>
    <p:extLst>
      <p:ext uri="{BB962C8B-B14F-4D97-AF65-F5344CB8AC3E}">
        <p14:creationId xmlns:p14="http://schemas.microsoft.com/office/powerpoint/2010/main" val="1412176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B74887C-779A-44E2-8E6C-E4AEDA8DFDE3}" type="datetimeFigureOut">
              <a:rPr lang="en-US" smtClean="0"/>
              <a:t>05/02/2016</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8794DDD2-0DB2-48F4-9A89-6E8E76FD6D34}" type="slidenum">
              <a:rPr lang="en-US" smtClean="0"/>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4887C-779A-44E2-8E6C-E4AEDA8DFDE3}" type="datetimeFigureOut">
              <a:rPr lang="en-US" smtClean="0"/>
              <a:t>05/02/2016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DDD2-0DB2-48F4-9A89-6E8E76FD6D3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4887C-779A-44E2-8E6C-E4AEDA8DFDE3}" type="datetimeFigureOut">
              <a:rPr lang="en-US" smtClean="0"/>
              <a:t>05/02/2016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8794DDD2-0DB2-48F4-9A89-6E8E76FD6D34}" type="slidenum">
              <a:rPr lang="en-US" smtClean="0"/>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74887C-779A-44E2-8E6C-E4AEDA8DFDE3}" type="datetimeFigureOut">
              <a:rPr lang="en-US" smtClean="0"/>
              <a:t>05/02/2016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DDD2-0DB2-48F4-9A89-6E8E76FD6D3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74887C-779A-44E2-8E6C-E4AEDA8DFDE3}" type="datetimeFigureOut">
              <a:rPr lang="en-US" smtClean="0"/>
              <a:t>05/02/2016</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8794DDD2-0DB2-48F4-9A89-6E8E76FD6D34}" type="slidenum">
              <a:rPr lang="en-US" smtClean="0"/>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74887C-779A-44E2-8E6C-E4AEDA8DFDE3}" type="datetimeFigureOut">
              <a:rPr lang="en-US" smtClean="0"/>
              <a:t>05/02/2016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DDD2-0DB2-48F4-9A89-6E8E76FD6D3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74887C-779A-44E2-8E6C-E4AEDA8DFDE3}" type="datetimeFigureOut">
              <a:rPr lang="en-US" smtClean="0"/>
              <a:t>05/02/2016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94DDD2-0DB2-48F4-9A89-6E8E76FD6D3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74887C-779A-44E2-8E6C-E4AEDA8DFDE3}" type="datetimeFigureOut">
              <a:rPr lang="en-US" smtClean="0"/>
              <a:t>05/02/2016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94DDD2-0DB2-48F4-9A89-6E8E76FD6D3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74887C-779A-44E2-8E6C-E4AEDA8DFDE3}" type="datetimeFigureOut">
              <a:rPr lang="en-US" smtClean="0"/>
              <a:t>05/02/2016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94DDD2-0DB2-48F4-9A89-6E8E76FD6D3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4887C-779A-44E2-8E6C-E4AEDA8DFDE3}" type="datetimeFigureOut">
              <a:rPr lang="en-US" smtClean="0"/>
              <a:t>05/02/2016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DDD2-0DB2-48F4-9A89-6E8E76FD6D34}"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EB74887C-779A-44E2-8E6C-E4AEDA8DFDE3}" type="datetimeFigureOut">
              <a:rPr lang="en-US" smtClean="0"/>
              <a:t>05/02/2016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DDD2-0DB2-48F4-9A89-6E8E76FD6D34}"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EB74887C-779A-44E2-8E6C-E4AEDA8DFDE3}" type="datetimeFigureOut">
              <a:rPr lang="en-US" smtClean="0"/>
              <a:t>05/02/2016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8794DDD2-0DB2-48F4-9A89-6E8E76FD6D34}" type="slidenum">
              <a:rPr lang="en-US" smtClean="0"/>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ed.gov/school-discipline" TargetMode="External"/><Relationship Id="rId2" Type="http://schemas.openxmlformats.org/officeDocument/2006/relationships/hyperlink" Target="http://www.pent.ca.gov/" TargetMode="External"/><Relationship Id="rId1" Type="http://schemas.openxmlformats.org/officeDocument/2006/relationships/slideLayout" Target="../slideLayouts/slideLayout2.xml"/><Relationship Id="rId6" Type="http://schemas.openxmlformats.org/officeDocument/2006/relationships/hyperlink" Target="http://www.pbisworld.com/tier-2/alternatives-to-suspension/" TargetMode="External"/><Relationship Id="rId5" Type="http://schemas.openxmlformats.org/officeDocument/2006/relationships/hyperlink" Target="https://ici.umn.edu/products/impact/182/over5.html" TargetMode="External"/><Relationship Id="rId4" Type="http://schemas.openxmlformats.org/officeDocument/2006/relationships/hyperlink" Target="http://www.teachsafeschools.org/alternatives-to-suspension.htm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Discipline in Special Education</a:t>
            </a:r>
            <a:endParaRPr lang="en-US" dirty="0"/>
          </a:p>
        </p:txBody>
      </p:sp>
      <p:sp>
        <p:nvSpPr>
          <p:cNvPr id="3" name="Subtitle 2"/>
          <p:cNvSpPr>
            <a:spLocks noGrp="1"/>
          </p:cNvSpPr>
          <p:nvPr>
            <p:ph type="subTitle" idx="1"/>
          </p:nvPr>
        </p:nvSpPr>
        <p:spPr/>
        <p:txBody>
          <a:bodyPr/>
          <a:lstStyle/>
          <a:p>
            <a:r>
              <a:rPr lang="en-US" dirty="0" smtClean="0"/>
              <a:t>The Manifestation Determination Process</a:t>
            </a:r>
            <a:endParaRPr lang="en-US" dirty="0"/>
          </a:p>
        </p:txBody>
      </p:sp>
    </p:spTree>
    <p:extLst>
      <p:ext uri="{BB962C8B-B14F-4D97-AF65-F5344CB8AC3E}">
        <p14:creationId xmlns:p14="http://schemas.microsoft.com/office/powerpoint/2010/main" val="3538203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a:t>
            </a:r>
            <a:endParaRPr lang="en-US" dirty="0"/>
          </a:p>
        </p:txBody>
      </p:sp>
      <p:sp>
        <p:nvSpPr>
          <p:cNvPr id="3" name="Content Placeholder 2"/>
          <p:cNvSpPr>
            <a:spLocks noGrp="1"/>
          </p:cNvSpPr>
          <p:nvPr>
            <p:ph idx="1"/>
          </p:nvPr>
        </p:nvSpPr>
        <p:spPr/>
        <p:txBody>
          <a:bodyPr/>
          <a:lstStyle/>
          <a:p>
            <a:r>
              <a:rPr lang="en-US" b="1" dirty="0"/>
              <a:t>24:05:26:01.02.  Case-by-case determination.</a:t>
            </a:r>
            <a:r>
              <a:rPr lang="en-US" dirty="0"/>
              <a:t> School personnel may consider any unique circumstances on a case-by-case basis when determining whether a change in placement, consistent with the other requirements of this chapter, is appropriate for a student with a disability who violates a code of student conduct.</a:t>
            </a:r>
          </a:p>
          <a:p>
            <a:pPr marL="0" indent="0">
              <a:buNone/>
            </a:pPr>
            <a:r>
              <a:rPr lang="en-US" dirty="0"/>
              <a:t> </a:t>
            </a:r>
          </a:p>
          <a:p>
            <a:endParaRPr lang="en-US" dirty="0"/>
          </a:p>
        </p:txBody>
      </p:sp>
    </p:spTree>
    <p:extLst>
      <p:ext uri="{BB962C8B-B14F-4D97-AF65-F5344CB8AC3E}">
        <p14:creationId xmlns:p14="http://schemas.microsoft.com/office/powerpoint/2010/main" val="21428879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 Decide: Is This a COP?</a:t>
            </a:r>
          </a:p>
        </p:txBody>
      </p:sp>
      <p:sp>
        <p:nvSpPr>
          <p:cNvPr id="3" name="Content Placeholder 2"/>
          <p:cNvSpPr>
            <a:spLocks noGrp="1"/>
          </p:cNvSpPr>
          <p:nvPr>
            <p:ph idx="1"/>
          </p:nvPr>
        </p:nvSpPr>
        <p:spPr/>
        <p:txBody>
          <a:bodyPr/>
          <a:lstStyle/>
          <a:p>
            <a:r>
              <a:rPr lang="en-US" dirty="0" smtClean="0"/>
              <a:t>Student receives 10 days of OSS for fighting</a:t>
            </a:r>
          </a:p>
          <a:p>
            <a:endParaRPr lang="en-US" dirty="0"/>
          </a:p>
          <a:p>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lgn="ctr">
              <a:buNone/>
            </a:pPr>
            <a:r>
              <a:rPr lang="en-US" dirty="0" smtClean="0"/>
              <a:t>Change of Placement?  Why?</a:t>
            </a:r>
          </a:p>
          <a:p>
            <a:pPr marL="0" indent="0" algn="ctr">
              <a:buNone/>
            </a:pPr>
            <a:r>
              <a:rPr lang="en-US" dirty="0" smtClean="0"/>
              <a:t>YES		NO</a:t>
            </a:r>
            <a:endParaRPr lang="en-US" dirty="0"/>
          </a:p>
        </p:txBody>
      </p:sp>
    </p:spTree>
    <p:extLst>
      <p:ext uri="{BB962C8B-B14F-4D97-AF65-F5344CB8AC3E}">
        <p14:creationId xmlns:p14="http://schemas.microsoft.com/office/powerpoint/2010/main" val="1435334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 Decide: Is This a COP?</a:t>
            </a:r>
          </a:p>
        </p:txBody>
      </p:sp>
      <p:sp>
        <p:nvSpPr>
          <p:cNvPr id="3" name="Content Placeholder 2"/>
          <p:cNvSpPr>
            <a:spLocks noGrp="1"/>
          </p:cNvSpPr>
          <p:nvPr>
            <p:ph idx="1"/>
          </p:nvPr>
        </p:nvSpPr>
        <p:spPr/>
        <p:txBody>
          <a:bodyPr/>
          <a:lstStyle/>
          <a:p>
            <a:r>
              <a:rPr lang="en-US" dirty="0" smtClean="0"/>
              <a:t>Student receives 11 days of OSS for fighting.</a:t>
            </a:r>
          </a:p>
          <a:p>
            <a:endParaRPr lang="en-US" dirty="0"/>
          </a:p>
          <a:p>
            <a:endParaRPr lang="en-US" dirty="0" smtClean="0"/>
          </a:p>
          <a:p>
            <a:endParaRPr lang="en-US" dirty="0"/>
          </a:p>
          <a:p>
            <a:endParaRPr lang="en-US" dirty="0" smtClean="0"/>
          </a:p>
          <a:p>
            <a:endParaRPr lang="en-US" dirty="0"/>
          </a:p>
          <a:p>
            <a:pPr marL="0" indent="0" algn="ctr">
              <a:buNone/>
            </a:pPr>
            <a:r>
              <a:rPr lang="en-US" dirty="0" smtClean="0"/>
              <a:t>Change of Placement? Why?</a:t>
            </a:r>
          </a:p>
          <a:p>
            <a:pPr marL="0" indent="0" algn="ctr">
              <a:buNone/>
            </a:pPr>
            <a:r>
              <a:rPr lang="en-US" dirty="0" smtClean="0"/>
              <a:t>YES		NO</a:t>
            </a:r>
            <a:endParaRPr lang="en-US" dirty="0"/>
          </a:p>
        </p:txBody>
      </p:sp>
    </p:spTree>
    <p:extLst>
      <p:ext uri="{BB962C8B-B14F-4D97-AF65-F5344CB8AC3E}">
        <p14:creationId xmlns:p14="http://schemas.microsoft.com/office/powerpoint/2010/main" val="19443116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Decide: Is This a COP?</a:t>
            </a:r>
            <a:endParaRPr lang="en-US" dirty="0"/>
          </a:p>
        </p:txBody>
      </p:sp>
      <p:sp>
        <p:nvSpPr>
          <p:cNvPr id="3" name="Content Placeholder 2"/>
          <p:cNvSpPr>
            <a:spLocks noGrp="1"/>
          </p:cNvSpPr>
          <p:nvPr>
            <p:ph idx="1"/>
          </p:nvPr>
        </p:nvSpPr>
        <p:spPr/>
        <p:txBody>
          <a:bodyPr/>
          <a:lstStyle/>
          <a:p>
            <a:r>
              <a:rPr lang="en-US" dirty="0" smtClean="0"/>
              <a:t>October 3, student received three days of OSS for swearing at the teacher</a:t>
            </a:r>
          </a:p>
          <a:p>
            <a:r>
              <a:rPr lang="en-US" dirty="0" smtClean="0"/>
              <a:t>October 9, student receives five days OSS for starting a fight in the lunchroom</a:t>
            </a:r>
          </a:p>
          <a:p>
            <a:r>
              <a:rPr lang="en-US" dirty="0" smtClean="0"/>
              <a:t>October 20, student receives three days OSS for threatening to punch a teacher</a:t>
            </a:r>
          </a:p>
          <a:p>
            <a:endParaRPr lang="en-US" dirty="0"/>
          </a:p>
          <a:p>
            <a:pPr marL="0" indent="0" algn="ctr">
              <a:buNone/>
            </a:pPr>
            <a:r>
              <a:rPr lang="en-US" dirty="0" smtClean="0"/>
              <a:t>Change of Placement? Why?</a:t>
            </a:r>
          </a:p>
          <a:p>
            <a:pPr marL="0" indent="0" algn="ctr">
              <a:buNone/>
            </a:pPr>
            <a:r>
              <a:rPr lang="en-US" dirty="0" smtClean="0"/>
              <a:t>YES		NO  </a:t>
            </a:r>
            <a:endParaRPr lang="en-US" dirty="0"/>
          </a:p>
        </p:txBody>
      </p:sp>
    </p:spTree>
    <p:extLst>
      <p:ext uri="{BB962C8B-B14F-4D97-AF65-F5344CB8AC3E}">
        <p14:creationId xmlns:p14="http://schemas.microsoft.com/office/powerpoint/2010/main" val="11974393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Decide:  Is This a COP?</a:t>
            </a:r>
            <a:endParaRPr lang="en-US" dirty="0"/>
          </a:p>
        </p:txBody>
      </p:sp>
      <p:sp>
        <p:nvSpPr>
          <p:cNvPr id="3" name="Content Placeholder 2"/>
          <p:cNvSpPr>
            <a:spLocks noGrp="1"/>
          </p:cNvSpPr>
          <p:nvPr>
            <p:ph idx="1"/>
          </p:nvPr>
        </p:nvSpPr>
        <p:spPr/>
        <p:txBody>
          <a:bodyPr/>
          <a:lstStyle/>
          <a:p>
            <a:r>
              <a:rPr lang="en-US" dirty="0" smtClean="0"/>
              <a:t>September 21, student receives three days of OSS for fighting in the lunchroom</a:t>
            </a:r>
          </a:p>
          <a:p>
            <a:r>
              <a:rPr lang="en-US" dirty="0" smtClean="0"/>
              <a:t>December 20, student receives five days of OSS for smoking on school grounds</a:t>
            </a:r>
          </a:p>
          <a:p>
            <a:r>
              <a:rPr lang="en-US" dirty="0" smtClean="0"/>
              <a:t>March 29, student receives five days of OSS for swearing at the teacher</a:t>
            </a:r>
          </a:p>
          <a:p>
            <a:endParaRPr lang="en-US" dirty="0"/>
          </a:p>
          <a:p>
            <a:pPr marL="0" indent="0" algn="ctr">
              <a:buNone/>
            </a:pPr>
            <a:r>
              <a:rPr lang="en-US" dirty="0" smtClean="0"/>
              <a:t>Change of Placement?  Why?</a:t>
            </a:r>
          </a:p>
          <a:p>
            <a:pPr marL="0" indent="0" algn="ctr">
              <a:buNone/>
            </a:pPr>
            <a:r>
              <a:rPr lang="en-US" dirty="0" smtClean="0"/>
              <a:t>YES		NO</a:t>
            </a:r>
          </a:p>
          <a:p>
            <a:pPr marL="0" indent="0" algn="ctr">
              <a:buNone/>
            </a:pPr>
            <a:endParaRPr lang="en-US" dirty="0" smtClean="0"/>
          </a:p>
        </p:txBody>
      </p:sp>
    </p:spTree>
    <p:extLst>
      <p:ext uri="{BB962C8B-B14F-4D97-AF65-F5344CB8AC3E}">
        <p14:creationId xmlns:p14="http://schemas.microsoft.com/office/powerpoint/2010/main" val="25724738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Decide: Is This a COP?</a:t>
            </a:r>
            <a:endParaRPr lang="en-US" dirty="0"/>
          </a:p>
        </p:txBody>
      </p:sp>
      <p:sp>
        <p:nvSpPr>
          <p:cNvPr id="3" name="Content Placeholder 2"/>
          <p:cNvSpPr>
            <a:spLocks noGrp="1"/>
          </p:cNvSpPr>
          <p:nvPr>
            <p:ph idx="1"/>
          </p:nvPr>
        </p:nvSpPr>
        <p:spPr/>
        <p:txBody>
          <a:bodyPr/>
          <a:lstStyle/>
          <a:p>
            <a:r>
              <a:rPr lang="en-US" dirty="0" smtClean="0"/>
              <a:t>October 21, student receives four days OSS for fighting</a:t>
            </a:r>
          </a:p>
          <a:p>
            <a:r>
              <a:rPr lang="en-US" dirty="0" smtClean="0"/>
              <a:t>December 19, student receives five days OSS for fighting</a:t>
            </a:r>
          </a:p>
          <a:p>
            <a:r>
              <a:rPr lang="en-US" dirty="0" smtClean="0"/>
              <a:t>March 5, student receives five days OSS for fighting</a:t>
            </a:r>
          </a:p>
          <a:p>
            <a:endParaRPr lang="en-US" dirty="0"/>
          </a:p>
          <a:p>
            <a:endParaRPr lang="en-US" dirty="0" smtClean="0"/>
          </a:p>
          <a:p>
            <a:pPr marL="0" indent="0" algn="ctr">
              <a:buNone/>
            </a:pPr>
            <a:r>
              <a:rPr lang="en-US" dirty="0" smtClean="0"/>
              <a:t>Change of Placement?</a:t>
            </a:r>
          </a:p>
          <a:p>
            <a:pPr marL="0" indent="0" algn="ctr">
              <a:buNone/>
            </a:pPr>
            <a:r>
              <a:rPr lang="en-US" dirty="0" smtClean="0"/>
              <a:t>YES		NO</a:t>
            </a:r>
            <a:endParaRPr lang="en-US" dirty="0"/>
          </a:p>
        </p:txBody>
      </p:sp>
    </p:spTree>
    <p:extLst>
      <p:ext uri="{BB962C8B-B14F-4D97-AF65-F5344CB8AC3E}">
        <p14:creationId xmlns:p14="http://schemas.microsoft.com/office/powerpoint/2010/main" val="28946946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Decides “No, it is not a COP”</a:t>
            </a:r>
            <a:endParaRPr lang="en-US" dirty="0"/>
          </a:p>
        </p:txBody>
      </p:sp>
      <p:sp>
        <p:nvSpPr>
          <p:cNvPr id="3" name="Content Placeholder 2"/>
          <p:cNvSpPr>
            <a:spLocks noGrp="1"/>
          </p:cNvSpPr>
          <p:nvPr>
            <p:ph idx="1"/>
          </p:nvPr>
        </p:nvSpPr>
        <p:spPr/>
        <p:txBody>
          <a:bodyPr/>
          <a:lstStyle/>
          <a:p>
            <a:r>
              <a:rPr lang="en-US" dirty="0" smtClean="0"/>
              <a:t>If there is not a pattern or one removal  over 10 days then it is not COP</a:t>
            </a:r>
          </a:p>
          <a:p>
            <a:r>
              <a:rPr lang="en-US" b="1" i="1" dirty="0" smtClean="0"/>
              <a:t>School and teachers </a:t>
            </a:r>
            <a:r>
              <a:rPr lang="en-US" dirty="0" smtClean="0"/>
              <a:t>determine:</a:t>
            </a:r>
          </a:p>
          <a:p>
            <a:pPr lvl="2"/>
            <a:r>
              <a:rPr lang="en-US" dirty="0" smtClean="0"/>
              <a:t>What educational services the student is to receive so they can</a:t>
            </a:r>
          </a:p>
          <a:p>
            <a:pPr lvl="3"/>
            <a:r>
              <a:rPr lang="en-US" dirty="0" smtClean="0"/>
              <a:t>1.  Continue to participate in the general curriculum, although in another setting AND</a:t>
            </a:r>
          </a:p>
          <a:p>
            <a:pPr lvl="3"/>
            <a:r>
              <a:rPr lang="en-US" dirty="0" smtClean="0"/>
              <a:t>2.  Progress toward meeting the goals set out in the student’s IEP</a:t>
            </a:r>
          </a:p>
          <a:p>
            <a:endParaRPr lang="en-US" dirty="0"/>
          </a:p>
        </p:txBody>
      </p:sp>
    </p:spTree>
    <p:extLst>
      <p:ext uri="{BB962C8B-B14F-4D97-AF65-F5344CB8AC3E}">
        <p14:creationId xmlns:p14="http://schemas.microsoft.com/office/powerpoint/2010/main" val="16067172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Decides “Yes, it is a COP”</a:t>
            </a:r>
            <a:endParaRPr lang="en-US" dirty="0"/>
          </a:p>
        </p:txBody>
      </p:sp>
      <p:sp>
        <p:nvSpPr>
          <p:cNvPr id="3" name="Content Placeholder 2"/>
          <p:cNvSpPr>
            <a:spLocks noGrp="1"/>
          </p:cNvSpPr>
          <p:nvPr>
            <p:ph idx="1"/>
          </p:nvPr>
        </p:nvSpPr>
        <p:spPr/>
        <p:txBody>
          <a:bodyPr/>
          <a:lstStyle/>
          <a:p>
            <a:r>
              <a:rPr lang="en-US" dirty="0"/>
              <a:t>If there is </a:t>
            </a:r>
            <a:r>
              <a:rPr lang="en-US" dirty="0" smtClean="0"/>
              <a:t>a </a:t>
            </a:r>
            <a:r>
              <a:rPr lang="en-US" dirty="0"/>
              <a:t>pattern or one removal is over 10 </a:t>
            </a:r>
            <a:r>
              <a:rPr lang="en-US" dirty="0" smtClean="0"/>
              <a:t>days </a:t>
            </a:r>
            <a:r>
              <a:rPr lang="en-US" dirty="0"/>
              <a:t>then it is </a:t>
            </a:r>
            <a:r>
              <a:rPr lang="en-US" dirty="0" smtClean="0"/>
              <a:t>a COP</a:t>
            </a:r>
            <a:endParaRPr lang="en-US" b="1" i="1" dirty="0"/>
          </a:p>
          <a:p>
            <a:r>
              <a:rPr lang="en-US" b="1" i="1" dirty="0" smtClean="0"/>
              <a:t>IEP Team </a:t>
            </a:r>
            <a:r>
              <a:rPr lang="en-US" dirty="0" smtClean="0"/>
              <a:t>must :</a:t>
            </a:r>
          </a:p>
          <a:p>
            <a:pPr lvl="1"/>
            <a:r>
              <a:rPr lang="en-US" dirty="0" smtClean="0"/>
              <a:t>1.  Provide Procedural Safeguards Notice to guardians</a:t>
            </a:r>
          </a:p>
          <a:p>
            <a:pPr lvl="1"/>
            <a:r>
              <a:rPr lang="en-US" dirty="0" smtClean="0"/>
              <a:t>2.  Conduct a Manifestation Determination with in 10 school days of </a:t>
            </a:r>
            <a:r>
              <a:rPr lang="en-US" sz="2400" b="1" dirty="0" smtClean="0">
                <a:solidFill>
                  <a:srgbClr val="FF0000"/>
                </a:solidFill>
              </a:rPr>
              <a:t>decision</a:t>
            </a:r>
            <a:r>
              <a:rPr lang="en-US" dirty="0" smtClean="0"/>
              <a:t> to change placement.</a:t>
            </a:r>
          </a:p>
          <a:p>
            <a:pPr lvl="2"/>
            <a:r>
              <a:rPr lang="en-US" dirty="0" smtClean="0"/>
              <a:t>The MD meeting must be held within 10 school days of the decision to change the child’s placement because of a code of conduct removal</a:t>
            </a:r>
          </a:p>
          <a:p>
            <a:pPr lvl="3"/>
            <a:r>
              <a:rPr lang="en-US" dirty="0" smtClean="0"/>
              <a:t>Not when that suspension is over or</a:t>
            </a:r>
          </a:p>
          <a:p>
            <a:pPr lvl="3"/>
            <a:r>
              <a:rPr lang="en-US" dirty="0" smtClean="0"/>
              <a:t>When that suspension hits the 10</a:t>
            </a:r>
            <a:r>
              <a:rPr lang="en-US" baseline="30000" dirty="0" smtClean="0"/>
              <a:t>th</a:t>
            </a:r>
            <a:r>
              <a:rPr lang="en-US" dirty="0" smtClean="0"/>
              <a:t> day</a:t>
            </a:r>
          </a:p>
          <a:p>
            <a:pPr lvl="1"/>
            <a:endParaRPr lang="en-US" dirty="0"/>
          </a:p>
        </p:txBody>
      </p:sp>
    </p:spTree>
    <p:extLst>
      <p:ext uri="{BB962C8B-B14F-4D97-AF65-F5344CB8AC3E}">
        <p14:creationId xmlns:p14="http://schemas.microsoft.com/office/powerpoint/2010/main" val="9939568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Get Out Your Calendars  </a:t>
            </a:r>
            <a:endParaRPr lang="en-US" dirty="0"/>
          </a:p>
        </p:txBody>
      </p:sp>
      <p:sp>
        <p:nvSpPr>
          <p:cNvPr id="3" name="Content Placeholder 2"/>
          <p:cNvSpPr>
            <a:spLocks noGrp="1"/>
          </p:cNvSpPr>
          <p:nvPr>
            <p:ph idx="1"/>
          </p:nvPr>
        </p:nvSpPr>
        <p:spPr>
          <a:xfrm>
            <a:off x="152400" y="1600200"/>
            <a:ext cx="8839200" cy="4525963"/>
          </a:xfrm>
        </p:spPr>
        <p:txBody>
          <a:bodyPr/>
          <a:lstStyle/>
          <a:p>
            <a:pPr marL="342900" lvl="3" indent="-342900">
              <a:buClr>
                <a:schemeClr val="accent1"/>
              </a:buClr>
              <a:buSzPct val="75000"/>
              <a:buFont typeface="Wingdings" pitchFamily="2" charset="2"/>
              <a:buChar char=""/>
            </a:pPr>
            <a:r>
              <a:rPr lang="en-US" sz="2000" dirty="0" smtClean="0"/>
              <a:t>Student </a:t>
            </a:r>
            <a:r>
              <a:rPr lang="en-US" sz="2000" dirty="0"/>
              <a:t>receives her </a:t>
            </a:r>
            <a:r>
              <a:rPr lang="en-US" sz="2000" dirty="0" smtClean="0"/>
              <a:t>first  </a:t>
            </a:r>
            <a:r>
              <a:rPr lang="en-US" sz="2000" dirty="0"/>
              <a:t>suspension on </a:t>
            </a:r>
            <a:r>
              <a:rPr lang="en-US" sz="2000" dirty="0" smtClean="0"/>
              <a:t>February 1 for five days</a:t>
            </a:r>
          </a:p>
          <a:p>
            <a:pPr marL="342900" lvl="3" indent="-342900">
              <a:buClr>
                <a:schemeClr val="accent1"/>
              </a:buClr>
              <a:buSzPct val="75000"/>
              <a:buFont typeface="Wingdings" pitchFamily="2" charset="2"/>
              <a:buChar char=""/>
            </a:pPr>
            <a:r>
              <a:rPr lang="en-US" sz="2000" dirty="0" smtClean="0"/>
              <a:t>Student receives her second suspension on February 28 for three days</a:t>
            </a:r>
          </a:p>
          <a:p>
            <a:pPr marL="342900" lvl="3" indent="-342900">
              <a:buClr>
                <a:schemeClr val="accent1"/>
              </a:buClr>
              <a:buSzPct val="75000"/>
              <a:buFont typeface="Wingdings" pitchFamily="2" charset="2"/>
              <a:buChar char=""/>
            </a:pPr>
            <a:r>
              <a:rPr lang="en-US" sz="2000" dirty="0" smtClean="0"/>
              <a:t>Student receives her third suspension on March 3 for two days</a:t>
            </a:r>
          </a:p>
          <a:p>
            <a:pPr marL="342900" lvl="3" indent="-342900">
              <a:buClr>
                <a:schemeClr val="accent1"/>
              </a:buClr>
              <a:buSzPct val="75000"/>
              <a:buFont typeface="Wingdings" pitchFamily="2" charset="2"/>
              <a:buChar char=""/>
            </a:pPr>
            <a:r>
              <a:rPr lang="en-US" sz="2000" dirty="0" smtClean="0"/>
              <a:t>Student receives her fourth suspension on March 22 for five days</a:t>
            </a:r>
          </a:p>
          <a:p>
            <a:pPr marL="342900" lvl="3" indent="-342900">
              <a:buClr>
                <a:schemeClr val="accent1"/>
              </a:buClr>
              <a:buSzPct val="75000"/>
              <a:buFont typeface="Wingdings" pitchFamily="2" charset="2"/>
              <a:buChar char=""/>
            </a:pPr>
            <a:endParaRPr lang="en-US" sz="2000" dirty="0" smtClean="0"/>
          </a:p>
          <a:p>
            <a:pPr marL="0" lvl="3" indent="0" algn="ctr">
              <a:buClr>
                <a:schemeClr val="accent1"/>
              </a:buClr>
              <a:buSzPct val="75000"/>
              <a:buNone/>
            </a:pPr>
            <a:r>
              <a:rPr lang="en-US" sz="2000" dirty="0" smtClean="0"/>
              <a:t>COP:  Yes or No?</a:t>
            </a:r>
          </a:p>
          <a:p>
            <a:pPr marL="342900" lvl="3" indent="-342900">
              <a:buClr>
                <a:schemeClr val="accent1"/>
              </a:buClr>
              <a:buSzPct val="75000"/>
              <a:buFont typeface="Wingdings" pitchFamily="2" charset="2"/>
              <a:buChar char=""/>
            </a:pPr>
            <a:endParaRPr lang="en-US" dirty="0"/>
          </a:p>
          <a:p>
            <a:pPr marL="342900" lvl="3" indent="-342900">
              <a:buClr>
                <a:schemeClr val="accent1"/>
              </a:buClr>
              <a:buSzPct val="75000"/>
              <a:buFont typeface="Wingdings" pitchFamily="2" charset="2"/>
              <a:buChar char=""/>
            </a:pPr>
            <a:endParaRPr lang="en-US" dirty="0" smtClean="0"/>
          </a:p>
          <a:p>
            <a:pPr marL="0" lvl="3" indent="0">
              <a:buClr>
                <a:schemeClr val="accent1"/>
              </a:buClr>
              <a:buSzPct val="75000"/>
              <a:buNone/>
            </a:pPr>
            <a:endParaRPr lang="en-US" dirty="0" smtClean="0"/>
          </a:p>
          <a:p>
            <a:pPr marL="342900" lvl="3" indent="-342900">
              <a:buClr>
                <a:schemeClr val="accent1"/>
              </a:buClr>
              <a:buSzPct val="75000"/>
              <a:buFont typeface="Wingdings" pitchFamily="2" charset="2"/>
              <a:buChar char=""/>
            </a:pPr>
            <a:r>
              <a:rPr lang="en-US" sz="2000" dirty="0" smtClean="0"/>
              <a:t>School team meets on March 23 and decides there was a pattern of behavior: Yes COP</a:t>
            </a:r>
          </a:p>
          <a:p>
            <a:pPr marL="342900" lvl="3" indent="-342900">
              <a:buClr>
                <a:schemeClr val="accent1"/>
              </a:buClr>
              <a:buSzPct val="75000"/>
              <a:buFont typeface="Wingdings" pitchFamily="2" charset="2"/>
              <a:buChar char=""/>
            </a:pPr>
            <a:r>
              <a:rPr lang="en-US" sz="2000" dirty="0" smtClean="0"/>
              <a:t>When does the 10 days to hold a Manifestation Determination meeting start?</a:t>
            </a:r>
          </a:p>
          <a:p>
            <a:pPr marL="342900" lvl="3" indent="-342900">
              <a:buClr>
                <a:schemeClr val="accent1"/>
              </a:buClr>
              <a:buSzPct val="75000"/>
              <a:buFont typeface="Wingdings" pitchFamily="2" charset="2"/>
              <a:buChar char=""/>
            </a:pPr>
            <a:r>
              <a:rPr lang="en-US" sz="2000" dirty="0" smtClean="0"/>
              <a:t>By when does the meeting need to be held?</a:t>
            </a:r>
          </a:p>
          <a:p>
            <a:pPr marL="342900" lvl="3" indent="-342900">
              <a:buClr>
                <a:schemeClr val="accent1"/>
              </a:buClr>
              <a:buSzPct val="75000"/>
              <a:buFont typeface="Wingdings" pitchFamily="2" charset="2"/>
              <a:buChar char=""/>
            </a:pPr>
            <a:endParaRPr lang="en-US" dirty="0"/>
          </a:p>
          <a:p>
            <a:endParaRPr lang="en-US" dirty="0"/>
          </a:p>
        </p:txBody>
      </p:sp>
    </p:spTree>
    <p:extLst>
      <p:ext uri="{BB962C8B-B14F-4D97-AF65-F5344CB8AC3E}">
        <p14:creationId xmlns:p14="http://schemas.microsoft.com/office/powerpoint/2010/main" val="2974925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Manifestation Determination</a:t>
            </a:r>
            <a:endParaRPr lang="en-US" dirty="0"/>
          </a:p>
        </p:txBody>
      </p:sp>
      <p:sp>
        <p:nvSpPr>
          <p:cNvPr id="3" name="Content Placeholder 2"/>
          <p:cNvSpPr>
            <a:spLocks noGrp="1"/>
          </p:cNvSpPr>
          <p:nvPr>
            <p:ph idx="1"/>
          </p:nvPr>
        </p:nvSpPr>
        <p:spPr/>
        <p:txBody>
          <a:bodyPr>
            <a:normAutofit lnSpcReduction="10000"/>
          </a:bodyPr>
          <a:lstStyle/>
          <a:p>
            <a:r>
              <a:rPr lang="en-US" b="1" dirty="0" smtClean="0">
                <a:solidFill>
                  <a:schemeClr val="accent1"/>
                </a:solidFill>
              </a:rPr>
              <a:t>IEP Team </a:t>
            </a:r>
            <a:r>
              <a:rPr lang="en-US" dirty="0" smtClean="0"/>
              <a:t>will go through the MD process</a:t>
            </a:r>
          </a:p>
          <a:p>
            <a:r>
              <a:rPr lang="en-US" dirty="0" smtClean="0"/>
              <a:t>Review all documents in the file</a:t>
            </a:r>
          </a:p>
          <a:p>
            <a:r>
              <a:rPr lang="en-US" dirty="0" smtClean="0"/>
              <a:t>Only have to consider the disability that the student is coded under</a:t>
            </a:r>
          </a:p>
          <a:p>
            <a:r>
              <a:rPr lang="en-US" dirty="0" smtClean="0"/>
              <a:t>Only need to consider if the last infraction that put the student over 10 days was a manifest of disability</a:t>
            </a:r>
          </a:p>
          <a:p>
            <a:r>
              <a:rPr lang="en-US" dirty="0" smtClean="0"/>
              <a:t>Document:</a:t>
            </a:r>
          </a:p>
          <a:p>
            <a:pPr lvl="1"/>
            <a:r>
              <a:rPr lang="en-US" dirty="0" smtClean="0"/>
              <a:t>1.  Was the behavior a direct result of a failure to implement the IEP?</a:t>
            </a:r>
          </a:p>
          <a:p>
            <a:pPr lvl="2"/>
            <a:r>
              <a:rPr lang="en-US" dirty="0" smtClean="0"/>
              <a:t>Remember:  If behavior plan is part of the IEP then the team must consider if it was implemented correctly</a:t>
            </a:r>
          </a:p>
          <a:p>
            <a:pPr lvl="1"/>
            <a:r>
              <a:rPr lang="en-US" dirty="0" smtClean="0"/>
              <a:t>2.  Was the behavior caused by or did it have a direct and substantial relationship to the students disability?</a:t>
            </a:r>
            <a:endParaRPr lang="en-US" dirty="0"/>
          </a:p>
        </p:txBody>
      </p:sp>
    </p:spTree>
    <p:extLst>
      <p:ext uri="{BB962C8B-B14F-4D97-AF65-F5344CB8AC3E}">
        <p14:creationId xmlns:p14="http://schemas.microsoft.com/office/powerpoint/2010/main" val="3922063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Who am I?</a:t>
            </a:r>
            <a:endParaRPr lang="en-US" dirty="0"/>
          </a:p>
        </p:txBody>
      </p:sp>
      <p:sp>
        <p:nvSpPr>
          <p:cNvPr id="3" name="Content Placeholder 2"/>
          <p:cNvSpPr>
            <a:spLocks noGrp="1"/>
          </p:cNvSpPr>
          <p:nvPr>
            <p:ph idx="1"/>
          </p:nvPr>
        </p:nvSpPr>
        <p:spPr/>
        <p:txBody>
          <a:bodyPr/>
          <a:lstStyle/>
          <a:p>
            <a:r>
              <a:rPr lang="en-US" dirty="0" smtClean="0"/>
              <a:t>Becky Cain</a:t>
            </a:r>
          </a:p>
          <a:p>
            <a:r>
              <a:rPr lang="en-US" dirty="0" smtClean="0"/>
              <a:t>Special Education Programs</a:t>
            </a:r>
          </a:p>
          <a:p>
            <a:r>
              <a:rPr lang="en-US" dirty="0" smtClean="0"/>
              <a:t>Mother of three</a:t>
            </a:r>
          </a:p>
          <a:p>
            <a:r>
              <a:rPr lang="en-US" dirty="0" smtClean="0"/>
              <a:t>Wife of one</a:t>
            </a:r>
          </a:p>
          <a:p>
            <a:r>
              <a:rPr lang="en-US" dirty="0" smtClean="0"/>
              <a:t>I am not a lawyer!</a:t>
            </a:r>
          </a:p>
          <a:p>
            <a:endParaRPr lang="en-US" dirty="0"/>
          </a:p>
        </p:txBody>
      </p:sp>
      <p:pic>
        <p:nvPicPr>
          <p:cNvPr id="2050" name="Picture 2" descr="C:\Users\DESF13568\Pictures\2015-07-27 phone\phone 1777.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4122420"/>
            <a:ext cx="4068233" cy="2362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DESF13568\Pictures\2015-07-27 phone\phone 1799.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14035" y="2103120"/>
            <a:ext cx="3028950" cy="403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03526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 RULE</a:t>
            </a:r>
            <a:endParaRPr lang="en-US" dirty="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r>
              <a:rPr lang="en-US" b="1" dirty="0"/>
              <a:t>24:05:26:09.03.  Manifestation determination review requirement.</a:t>
            </a:r>
            <a:r>
              <a:rPr lang="en-US" dirty="0"/>
              <a:t> Within ten school days of any decision to change the placement of a student with a disability because of a violation of a code of student conduct, the school district, the parent, and relevant members of the student's IEP team, as determined by the parent and the district, shall review all relevant information in the student's file, including the student's IEP, any teacher observations, and any relevant information provided by the parents to determine:</a:t>
            </a:r>
          </a:p>
          <a:p>
            <a:r>
              <a:rPr lang="en-US" dirty="0"/>
              <a:t> </a:t>
            </a:r>
          </a:p>
          <a:p>
            <a:r>
              <a:rPr lang="en-US" dirty="0"/>
              <a:t>	(1)  Whether the conduct in question was caused by, or had a direct and substantial relationship to, the student's disability; or</a:t>
            </a:r>
          </a:p>
          <a:p>
            <a:r>
              <a:rPr lang="en-US" dirty="0"/>
              <a:t>	(2)  Whether the conduct in question was the direct result of the school district's failure to implement the IEP.</a:t>
            </a:r>
          </a:p>
          <a:p>
            <a:r>
              <a:rPr lang="en-US" dirty="0"/>
              <a:t> </a:t>
            </a:r>
          </a:p>
          <a:p>
            <a:r>
              <a:rPr lang="en-US" dirty="0"/>
              <a:t>	The conduct must be determined to be a manifestation of the student's disability if the district, the parent, and relevant members of the student's IEP team determine that a condition in either subdivision (1) or (2) of this section was met.</a:t>
            </a:r>
          </a:p>
          <a:p>
            <a:r>
              <a:rPr lang="en-US" dirty="0"/>
              <a:t> </a:t>
            </a:r>
          </a:p>
          <a:p>
            <a:r>
              <a:rPr lang="en-US" dirty="0"/>
              <a:t>	If the district, the parent, and relevant members of the student's IEP team determine that the condition described in subdivision (2) of this section was met, the district shall take immediate steps to remedy those deficiencies.</a:t>
            </a:r>
          </a:p>
          <a:p>
            <a:r>
              <a:rPr lang="en-US" dirty="0"/>
              <a:t> </a:t>
            </a:r>
          </a:p>
          <a:p>
            <a:endParaRPr lang="en-US" dirty="0"/>
          </a:p>
        </p:txBody>
      </p:sp>
    </p:spTree>
    <p:extLst>
      <p:ext uri="{BB962C8B-B14F-4D97-AF65-F5344CB8AC3E}">
        <p14:creationId xmlns:p14="http://schemas.microsoft.com/office/powerpoint/2010/main" val="28017483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Decide</a:t>
            </a:r>
            <a:endParaRPr lang="en-US" dirty="0"/>
          </a:p>
        </p:txBody>
      </p:sp>
      <p:sp>
        <p:nvSpPr>
          <p:cNvPr id="3" name="Content Placeholder 2"/>
          <p:cNvSpPr>
            <a:spLocks noGrp="1"/>
          </p:cNvSpPr>
          <p:nvPr>
            <p:ph idx="1"/>
          </p:nvPr>
        </p:nvSpPr>
        <p:spPr/>
        <p:txBody>
          <a:bodyPr/>
          <a:lstStyle/>
          <a:p>
            <a:r>
              <a:rPr lang="en-US" dirty="0" smtClean="0"/>
              <a:t>Sally is a 13 year old girl on an IEP for Emotional Disturbance.    A group of girls has been harassing her since the beginning of school about her clothes, hair, and where she lives.  She has been suspended three times for a total of nine days for fighting with them.  In November, she is again suspended for three days for fighting. </a:t>
            </a:r>
          </a:p>
          <a:p>
            <a:endParaRPr lang="en-US" dirty="0"/>
          </a:p>
          <a:p>
            <a:r>
              <a:rPr lang="en-US" dirty="0" smtClean="0"/>
              <a:t>Is it a COP?</a:t>
            </a:r>
          </a:p>
          <a:p>
            <a:r>
              <a:rPr lang="en-US" dirty="0" smtClean="0"/>
              <a:t>Is it a manifest of her disability? </a:t>
            </a:r>
            <a:endParaRPr lang="en-US" dirty="0"/>
          </a:p>
        </p:txBody>
      </p:sp>
    </p:spTree>
    <p:extLst>
      <p:ext uri="{BB962C8B-B14F-4D97-AF65-F5344CB8AC3E}">
        <p14:creationId xmlns:p14="http://schemas.microsoft.com/office/powerpoint/2010/main" val="5158755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Decide</a:t>
            </a:r>
            <a:endParaRPr lang="en-US" dirty="0"/>
          </a:p>
        </p:txBody>
      </p:sp>
      <p:sp>
        <p:nvSpPr>
          <p:cNvPr id="3" name="Content Placeholder 2"/>
          <p:cNvSpPr>
            <a:spLocks noGrp="1"/>
          </p:cNvSpPr>
          <p:nvPr>
            <p:ph idx="1"/>
          </p:nvPr>
        </p:nvSpPr>
        <p:spPr/>
        <p:txBody>
          <a:bodyPr/>
          <a:lstStyle/>
          <a:p>
            <a:r>
              <a:rPr lang="en-US" dirty="0" smtClean="0"/>
              <a:t>Jill is a 15 year old on an IEP for SLD in reading.  She is in 9</a:t>
            </a:r>
            <a:r>
              <a:rPr lang="en-US" baseline="30000" dirty="0" smtClean="0"/>
              <a:t>th</a:t>
            </a:r>
            <a:r>
              <a:rPr lang="en-US" dirty="0" smtClean="0"/>
              <a:t> grade reading at a 3</a:t>
            </a:r>
            <a:r>
              <a:rPr lang="en-US" baseline="30000" dirty="0" smtClean="0"/>
              <a:t>rd</a:t>
            </a:r>
            <a:r>
              <a:rPr lang="en-US" dirty="0" smtClean="0"/>
              <a:t>  grade level.</a:t>
            </a:r>
          </a:p>
          <a:p>
            <a:r>
              <a:rPr lang="en-US" dirty="0" smtClean="0"/>
              <a:t>Jill received three days of suspension for cheating on her science test in September, five days for cheating on her social studies test in October, and received five more days in November for cheating on her reading test.  </a:t>
            </a:r>
          </a:p>
          <a:p>
            <a:endParaRPr lang="en-US" dirty="0"/>
          </a:p>
          <a:p>
            <a:r>
              <a:rPr lang="en-US" dirty="0" smtClean="0"/>
              <a:t>Is it a COP?</a:t>
            </a:r>
          </a:p>
          <a:p>
            <a:r>
              <a:rPr lang="en-US" dirty="0" smtClean="0"/>
              <a:t>Is it a manifest of her disability? </a:t>
            </a:r>
          </a:p>
          <a:p>
            <a:endParaRPr lang="en-US" dirty="0"/>
          </a:p>
        </p:txBody>
      </p:sp>
    </p:spTree>
    <p:extLst>
      <p:ext uri="{BB962C8B-B14F-4D97-AF65-F5344CB8AC3E}">
        <p14:creationId xmlns:p14="http://schemas.microsoft.com/office/powerpoint/2010/main" val="34503979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Decide</a:t>
            </a:r>
            <a:endParaRPr lang="en-US" dirty="0"/>
          </a:p>
        </p:txBody>
      </p:sp>
      <p:sp>
        <p:nvSpPr>
          <p:cNvPr id="3" name="Content Placeholder 2"/>
          <p:cNvSpPr>
            <a:spLocks noGrp="1"/>
          </p:cNvSpPr>
          <p:nvPr>
            <p:ph idx="1"/>
          </p:nvPr>
        </p:nvSpPr>
        <p:spPr>
          <a:xfrm>
            <a:off x="0" y="1600200"/>
            <a:ext cx="9144000" cy="5105400"/>
          </a:xfrm>
        </p:spPr>
        <p:txBody>
          <a:bodyPr>
            <a:normAutofit fontScale="92500" lnSpcReduction="20000"/>
          </a:bodyPr>
          <a:lstStyle/>
          <a:p>
            <a:r>
              <a:rPr lang="en-US" dirty="0" smtClean="0"/>
              <a:t>Sam is a 17 year old boy on an IEP for autism.  He is currently on a behavior support plan to help him learn to respond to situations that make him uncomfortable by taking deep breaths and reacting appropriately. </a:t>
            </a:r>
            <a:r>
              <a:rPr lang="en-US" dirty="0"/>
              <a:t>Most of the situations that make Sam uncomfortable involve loud crowds and changes in his schedule.  </a:t>
            </a:r>
          </a:p>
          <a:p>
            <a:r>
              <a:rPr lang="en-US" dirty="0" smtClean="0"/>
              <a:t>BSP-Staff are to prompted Sam to take deep breaths and count to 25 when he is feeling agitated and to let him know as soon as possible if there is going to be a schedule change.  </a:t>
            </a:r>
          </a:p>
          <a:p>
            <a:r>
              <a:rPr lang="en-US" dirty="0" smtClean="0"/>
              <a:t>In September, a pep rally is scheduled for homecoming.</a:t>
            </a:r>
          </a:p>
          <a:p>
            <a:r>
              <a:rPr lang="en-US" dirty="0" smtClean="0"/>
              <a:t>At 2:00pm, the teacher tells the class it is time to go to the gym for the pep rally.  Immediately Sam becomes nervous but the teacher tells him he needs to go with his class because there is no one to supervise him in the classroom.</a:t>
            </a:r>
          </a:p>
          <a:p>
            <a:r>
              <a:rPr lang="en-US" dirty="0" smtClean="0"/>
              <a:t>Sam walks to the gym but is immediately overwhelmed and punches his teacher.</a:t>
            </a:r>
          </a:p>
          <a:p>
            <a:r>
              <a:rPr lang="en-US" dirty="0" smtClean="0"/>
              <a:t>He receives 15 days of suspension.  </a:t>
            </a:r>
          </a:p>
          <a:p>
            <a:r>
              <a:rPr lang="en-US" dirty="0" smtClean="0"/>
              <a:t>Is it a COP?  Is it a manifestation of his disability?  Other thoughts?</a:t>
            </a:r>
            <a:endParaRPr lang="en-US" dirty="0"/>
          </a:p>
        </p:txBody>
      </p:sp>
    </p:spTree>
    <p:extLst>
      <p:ext uri="{BB962C8B-B14F-4D97-AF65-F5344CB8AC3E}">
        <p14:creationId xmlns:p14="http://schemas.microsoft.com/office/powerpoint/2010/main" val="13889542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Decide</a:t>
            </a:r>
            <a:endParaRPr lang="en-US" dirty="0"/>
          </a:p>
        </p:txBody>
      </p:sp>
      <p:sp>
        <p:nvSpPr>
          <p:cNvPr id="3" name="Content Placeholder 2"/>
          <p:cNvSpPr>
            <a:spLocks noGrp="1"/>
          </p:cNvSpPr>
          <p:nvPr>
            <p:ph idx="1"/>
          </p:nvPr>
        </p:nvSpPr>
        <p:spPr/>
        <p:txBody>
          <a:bodyPr/>
          <a:lstStyle/>
          <a:p>
            <a:r>
              <a:rPr lang="en-US" dirty="0" smtClean="0"/>
              <a:t>Bob is a 12 year old with a cognitive disability with an IQ of 45.  Some boys at school convinced Bob to walk up to the teacher and lift up her dress in front of the class.  Bob does this and receives 15 days of OSS.  </a:t>
            </a:r>
          </a:p>
          <a:p>
            <a:endParaRPr lang="en-US" dirty="0"/>
          </a:p>
          <a:p>
            <a:endParaRPr lang="en-US" dirty="0" smtClean="0"/>
          </a:p>
          <a:p>
            <a:pPr marL="0" indent="0">
              <a:buNone/>
            </a:pPr>
            <a:r>
              <a:rPr lang="en-US" dirty="0"/>
              <a:t>Is it a COP?</a:t>
            </a:r>
          </a:p>
          <a:p>
            <a:pPr marL="0" indent="0">
              <a:buNone/>
            </a:pPr>
            <a:r>
              <a:rPr lang="en-US" dirty="0"/>
              <a:t>Is it a manifest of </a:t>
            </a:r>
            <a:r>
              <a:rPr lang="en-US" dirty="0" smtClean="0"/>
              <a:t>his </a:t>
            </a:r>
            <a:r>
              <a:rPr lang="en-US" dirty="0"/>
              <a:t>disability? </a:t>
            </a:r>
          </a:p>
          <a:p>
            <a:endParaRPr lang="en-US" dirty="0" smtClean="0"/>
          </a:p>
          <a:p>
            <a:endParaRPr lang="en-US" dirty="0"/>
          </a:p>
          <a:p>
            <a:endParaRPr lang="en-US" dirty="0"/>
          </a:p>
        </p:txBody>
      </p:sp>
    </p:spTree>
    <p:extLst>
      <p:ext uri="{BB962C8B-B14F-4D97-AF65-F5344CB8AC3E}">
        <p14:creationId xmlns:p14="http://schemas.microsoft.com/office/powerpoint/2010/main" val="14018966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If the IEP Team Decides </a:t>
            </a:r>
            <a:r>
              <a:rPr lang="en-US" sz="3600" dirty="0" smtClean="0"/>
              <a:t>“Yes, </a:t>
            </a:r>
            <a:r>
              <a:rPr lang="en-US" sz="3600" dirty="0"/>
              <a:t>the behavior is </a:t>
            </a:r>
            <a:r>
              <a:rPr lang="en-US" sz="3600" dirty="0" smtClean="0"/>
              <a:t> </a:t>
            </a:r>
            <a:r>
              <a:rPr lang="en-US" sz="3600" dirty="0"/>
              <a:t>a manifestation of the </a:t>
            </a:r>
            <a:r>
              <a:rPr lang="en-US" sz="3600" dirty="0" smtClean="0"/>
              <a:t>disability or the IEP was Not Implemented Correctly”</a:t>
            </a:r>
            <a:endParaRPr lang="en-US" sz="3600" dirty="0"/>
          </a:p>
        </p:txBody>
      </p:sp>
      <p:sp>
        <p:nvSpPr>
          <p:cNvPr id="3" name="Content Placeholder 2"/>
          <p:cNvSpPr>
            <a:spLocks noGrp="1"/>
          </p:cNvSpPr>
          <p:nvPr>
            <p:ph idx="1"/>
          </p:nvPr>
        </p:nvSpPr>
        <p:spPr/>
        <p:txBody>
          <a:bodyPr/>
          <a:lstStyle/>
          <a:p>
            <a:r>
              <a:rPr lang="en-US" dirty="0" smtClean="0"/>
              <a:t>The IEP Team must:</a:t>
            </a:r>
          </a:p>
          <a:p>
            <a:pPr lvl="1"/>
            <a:r>
              <a:rPr lang="en-US" sz="3200" dirty="0" smtClean="0"/>
              <a:t>Conduct and Functional Behavior Assessment  if one has not been conducted or review the existing one</a:t>
            </a:r>
          </a:p>
          <a:p>
            <a:pPr lvl="1"/>
            <a:r>
              <a:rPr lang="en-US" sz="3200" dirty="0" smtClean="0"/>
              <a:t>Implement a new Behavior Support Plan or modify the existing one </a:t>
            </a:r>
            <a:r>
              <a:rPr lang="en-US" sz="3200" b="1" dirty="0" smtClean="0">
                <a:solidFill>
                  <a:srgbClr val="FF0000"/>
                </a:solidFill>
              </a:rPr>
              <a:t>AND</a:t>
            </a:r>
          </a:p>
          <a:p>
            <a:pPr lvl="1"/>
            <a:r>
              <a:rPr lang="en-US" sz="3200" dirty="0" smtClean="0"/>
              <a:t>Return student to previous placement</a:t>
            </a:r>
            <a:r>
              <a:rPr lang="en-US" dirty="0" smtClean="0"/>
              <a:t/>
            </a:r>
            <a:br>
              <a:rPr lang="en-US" dirty="0" smtClean="0"/>
            </a:br>
            <a:endParaRPr lang="en-US" dirty="0"/>
          </a:p>
        </p:txBody>
      </p:sp>
    </p:spTree>
    <p:extLst>
      <p:ext uri="{BB962C8B-B14F-4D97-AF65-F5344CB8AC3E}">
        <p14:creationId xmlns:p14="http://schemas.microsoft.com/office/powerpoint/2010/main" val="24215894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Yes it was a manifestation RULE</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a:t>24:05:26:09.04.  Determination that behavior was a manifestation.</a:t>
            </a:r>
            <a:r>
              <a:rPr lang="en-US" dirty="0"/>
              <a:t> If the school district, the parent, and relevant members of the IEP team determine that the conduct was a manifestation of the student's disability, the IEP team shall either:</a:t>
            </a:r>
          </a:p>
          <a:p>
            <a:pPr marL="0" indent="0">
              <a:buNone/>
            </a:pPr>
            <a:r>
              <a:rPr lang="en-US" dirty="0"/>
              <a:t> </a:t>
            </a:r>
          </a:p>
          <a:p>
            <a:pPr marL="0" indent="0">
              <a:buNone/>
            </a:pPr>
            <a:r>
              <a:rPr lang="en-US" dirty="0"/>
              <a:t>	(1)  Conduct a functional behavioral assessment, unless the district had conducted a functional behavioral assessment before the behavior that resulted in the change of placement occurred, and implement a behavioral intervention plan for the student; or</a:t>
            </a:r>
          </a:p>
          <a:p>
            <a:pPr marL="0" indent="0">
              <a:buNone/>
            </a:pPr>
            <a:r>
              <a:rPr lang="en-US" dirty="0"/>
              <a:t> </a:t>
            </a:r>
          </a:p>
          <a:p>
            <a:pPr marL="0" indent="0">
              <a:buNone/>
            </a:pPr>
            <a:r>
              <a:rPr lang="en-US" dirty="0"/>
              <a:t>	(2)  If a behavioral intervention plan already has been developed, review the behavioral intervention plan and modify it, as necessary, to address the behavior.</a:t>
            </a:r>
          </a:p>
          <a:p>
            <a:pPr marL="0" indent="0">
              <a:buNone/>
            </a:pPr>
            <a:r>
              <a:rPr lang="en-US" dirty="0"/>
              <a:t> </a:t>
            </a:r>
          </a:p>
          <a:p>
            <a:pPr marL="0" indent="0">
              <a:buNone/>
            </a:pPr>
            <a:r>
              <a:rPr lang="en-US" dirty="0"/>
              <a:t>	In addition, and except as provided in § 24:05:26:08.01, the IEP team shall return the student to the placement from which the student was removed, unless the parent and the district agree to a change of placement as part of the modification of the behavioral intervention plan.</a:t>
            </a:r>
          </a:p>
          <a:p>
            <a:pPr marL="0" indent="0">
              <a:buNone/>
            </a:pPr>
            <a:r>
              <a:rPr lang="en-US" dirty="0"/>
              <a:t> </a:t>
            </a:r>
          </a:p>
          <a:p>
            <a:endParaRPr lang="en-US" dirty="0"/>
          </a:p>
        </p:txBody>
      </p:sp>
    </p:spTree>
    <p:extLst>
      <p:ext uri="{BB962C8B-B14F-4D97-AF65-F5344CB8AC3E}">
        <p14:creationId xmlns:p14="http://schemas.microsoft.com/office/powerpoint/2010/main" val="6838277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2880"/>
            <a:ext cx="8839200" cy="1111664"/>
          </a:xfrm>
        </p:spPr>
        <p:txBody>
          <a:bodyPr>
            <a:noAutofit/>
          </a:bodyPr>
          <a:lstStyle/>
          <a:p>
            <a:r>
              <a:rPr lang="en-US" sz="3600" dirty="0"/>
              <a:t>If the IEP Team Decides “No, the behavior is NOT a manifestation of the </a:t>
            </a:r>
            <a:r>
              <a:rPr lang="en-US" sz="3600" dirty="0" smtClean="0"/>
              <a:t>disability and the IEP was Implemented Correctly”</a:t>
            </a:r>
            <a:endParaRPr lang="en-US" sz="3600" dirty="0"/>
          </a:p>
        </p:txBody>
      </p:sp>
      <p:sp>
        <p:nvSpPr>
          <p:cNvPr id="3" name="Content Placeholder 2"/>
          <p:cNvSpPr>
            <a:spLocks noGrp="1"/>
          </p:cNvSpPr>
          <p:nvPr>
            <p:ph idx="1"/>
          </p:nvPr>
        </p:nvSpPr>
        <p:spPr/>
        <p:txBody>
          <a:bodyPr>
            <a:normAutofit lnSpcReduction="10000"/>
          </a:bodyPr>
          <a:lstStyle/>
          <a:p>
            <a:r>
              <a:rPr lang="en-US" sz="2800" dirty="0"/>
              <a:t>What educational services the student is to receive so they </a:t>
            </a:r>
            <a:r>
              <a:rPr lang="en-US" sz="2800" dirty="0" smtClean="0"/>
              <a:t>can:</a:t>
            </a:r>
            <a:endParaRPr lang="en-US" sz="2800" dirty="0"/>
          </a:p>
          <a:p>
            <a:pPr lvl="1"/>
            <a:r>
              <a:rPr lang="en-US" sz="2800" dirty="0"/>
              <a:t>1.  Continue to participate in the general curriculum, although in another setting AND</a:t>
            </a:r>
          </a:p>
          <a:p>
            <a:pPr lvl="1"/>
            <a:r>
              <a:rPr lang="en-US" sz="2800" dirty="0"/>
              <a:t>2.  Progress toward meeting the goals set out in the student’s IEP AND</a:t>
            </a:r>
          </a:p>
          <a:p>
            <a:pPr lvl="1"/>
            <a:r>
              <a:rPr lang="en-US" sz="2800" dirty="0"/>
              <a:t>3.  </a:t>
            </a:r>
            <a:r>
              <a:rPr lang="en-US" sz="2800" dirty="0" smtClean="0"/>
              <a:t>Receive, as appropriate, a Functional Behavior Assessment and Behavior Support Plan and modifications to address the behavior violations so it does not recur.  </a:t>
            </a:r>
            <a:endParaRPr lang="en-US" sz="2800" dirty="0"/>
          </a:p>
          <a:p>
            <a:endParaRPr lang="en-US" dirty="0"/>
          </a:p>
        </p:txBody>
      </p:sp>
    </p:spTree>
    <p:extLst>
      <p:ext uri="{BB962C8B-B14F-4D97-AF65-F5344CB8AC3E}">
        <p14:creationId xmlns:p14="http://schemas.microsoft.com/office/powerpoint/2010/main" val="14661263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was not a manifestation RULE</a:t>
            </a:r>
            <a:endParaRPr lang="en-US" dirty="0"/>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pPr marL="0" indent="0">
              <a:buNone/>
            </a:pPr>
            <a:r>
              <a:rPr lang="en-US" b="1" dirty="0"/>
              <a:t>24:05:26:09.05.  Determination that behavior was not manifestation of disability -- Additional authority of school personnel.</a:t>
            </a:r>
            <a:r>
              <a:rPr lang="en-US" dirty="0"/>
              <a:t> For disciplinary changes in placement that would exceed ten consecutive school days, if the behavior that gave rise to the violation of the school code is determined not to be a manifestation of the student's disability pursuant to this chapter, school personnel may apply the relevant disciplinary procedures to students with disabilities in the same manner and for the same duration as the procedures would be applied to students without disabilities, except as provided in this section.</a:t>
            </a:r>
          </a:p>
          <a:p>
            <a:pPr marL="0" indent="0">
              <a:buNone/>
            </a:pPr>
            <a:r>
              <a:rPr lang="en-US" dirty="0"/>
              <a:t> </a:t>
            </a:r>
          </a:p>
          <a:p>
            <a:pPr marL="0" indent="0">
              <a:buNone/>
            </a:pPr>
            <a:r>
              <a:rPr lang="en-US" dirty="0"/>
              <a:t>	A student with a disability who is removed from the student's current placement pursuant to this section or § 24:05:26:08.01 must:</a:t>
            </a:r>
          </a:p>
          <a:p>
            <a:pPr marL="0" indent="0">
              <a:buNone/>
            </a:pPr>
            <a:r>
              <a:rPr lang="en-US" dirty="0"/>
              <a:t> </a:t>
            </a:r>
          </a:p>
          <a:p>
            <a:pPr marL="0" indent="0">
              <a:buNone/>
            </a:pPr>
            <a:r>
              <a:rPr lang="en-US" dirty="0"/>
              <a:t>	(1)  Continue to receive educational services, as provided in this article, so as to enable the student to continue to participate in the general education curriculum, although in another setting, and to progress toward meeting the goals set out in the student's IEP; and</a:t>
            </a:r>
          </a:p>
          <a:p>
            <a:pPr marL="0" indent="0">
              <a:buNone/>
            </a:pPr>
            <a:r>
              <a:rPr lang="en-US" dirty="0"/>
              <a:t> </a:t>
            </a:r>
          </a:p>
          <a:p>
            <a:pPr marL="0" indent="0">
              <a:buNone/>
            </a:pPr>
            <a:r>
              <a:rPr lang="en-US" dirty="0"/>
              <a:t>	(2)  Receive, as appropriate, a functional behavioral assessment, and behavioral intervention services and modifications, that are designed to address the behavior violation so that it does not recur.</a:t>
            </a:r>
          </a:p>
          <a:p>
            <a:pPr marL="0" indent="0">
              <a:buNone/>
            </a:pPr>
            <a:r>
              <a:rPr lang="en-US" dirty="0"/>
              <a:t> </a:t>
            </a:r>
          </a:p>
          <a:p>
            <a:endParaRPr lang="en-US" dirty="0"/>
          </a:p>
        </p:txBody>
      </p:sp>
    </p:spTree>
    <p:extLst>
      <p:ext uri="{BB962C8B-B14F-4D97-AF65-F5344CB8AC3E}">
        <p14:creationId xmlns:p14="http://schemas.microsoft.com/office/powerpoint/2010/main" val="29318669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Review</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1.  Under </a:t>
            </a:r>
            <a:r>
              <a:rPr lang="en-US" dirty="0"/>
              <a:t>what circumstances must a manifestation determination be conducted? </a:t>
            </a:r>
            <a:endParaRPr lang="en-US" dirty="0" smtClean="0"/>
          </a:p>
          <a:p>
            <a:endParaRPr lang="en-US" dirty="0" smtClean="0"/>
          </a:p>
          <a:p>
            <a:pPr marL="0" indent="0">
              <a:buNone/>
            </a:pPr>
            <a:r>
              <a:rPr lang="en-US" dirty="0" smtClean="0"/>
              <a:t>2.   </a:t>
            </a:r>
            <a:r>
              <a:rPr lang="en-US" dirty="0"/>
              <a:t>What’s the time frame for conducting a manifestation determination? </a:t>
            </a:r>
            <a:r>
              <a:rPr lang="en-US" dirty="0" smtClean="0"/>
              <a:t> </a:t>
            </a:r>
          </a:p>
          <a:p>
            <a:endParaRPr lang="en-US" dirty="0" smtClean="0"/>
          </a:p>
          <a:p>
            <a:pPr marL="0" indent="0">
              <a:buNone/>
            </a:pPr>
            <a:r>
              <a:rPr lang="en-US" dirty="0" smtClean="0"/>
              <a:t>3.  Who </a:t>
            </a:r>
            <a:r>
              <a:rPr lang="en-US" dirty="0"/>
              <a:t>is involved in conducting a manifestation </a:t>
            </a:r>
            <a:r>
              <a:rPr lang="en-US" dirty="0" smtClean="0"/>
              <a:t>determination </a:t>
            </a:r>
          </a:p>
          <a:p>
            <a:endParaRPr lang="en-US" dirty="0" smtClean="0"/>
          </a:p>
          <a:p>
            <a:pPr marL="0" indent="0">
              <a:buNone/>
            </a:pPr>
            <a:r>
              <a:rPr lang="en-US" dirty="0" smtClean="0"/>
              <a:t>4.  Who </a:t>
            </a:r>
            <a:r>
              <a:rPr lang="en-US" dirty="0"/>
              <a:t>decides who’s a “relevant member” of the Team? </a:t>
            </a:r>
          </a:p>
        </p:txBody>
      </p:sp>
    </p:spTree>
    <p:extLst>
      <p:ext uri="{BB962C8B-B14F-4D97-AF65-F5344CB8AC3E}">
        <p14:creationId xmlns:p14="http://schemas.microsoft.com/office/powerpoint/2010/main" val="26996077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Definitions</a:t>
            </a:r>
          </a:p>
          <a:p>
            <a:r>
              <a:rPr lang="en-US" dirty="0" smtClean="0"/>
              <a:t>Is it a pattern?</a:t>
            </a:r>
          </a:p>
          <a:p>
            <a:r>
              <a:rPr lang="en-US" dirty="0" smtClean="0"/>
              <a:t>Is it a manifestation of the disability?</a:t>
            </a:r>
          </a:p>
          <a:p>
            <a:r>
              <a:rPr lang="en-US" dirty="0" smtClean="0"/>
              <a:t>Protections for children suspected of having a disability</a:t>
            </a:r>
          </a:p>
          <a:p>
            <a:endParaRPr lang="en-US" dirty="0"/>
          </a:p>
          <a:p>
            <a:r>
              <a:rPr lang="en-US" dirty="0" smtClean="0"/>
              <a:t>NOTE:  I will take about things and then share the RULE with you so you know where to find them. </a:t>
            </a:r>
          </a:p>
          <a:p>
            <a:r>
              <a:rPr lang="en-US" dirty="0" smtClean="0"/>
              <a:t>Feel free to type questions into the chat box</a:t>
            </a:r>
          </a:p>
          <a:p>
            <a:endParaRPr lang="en-US" dirty="0"/>
          </a:p>
        </p:txBody>
      </p:sp>
    </p:spTree>
    <p:extLst>
      <p:ext uri="{BB962C8B-B14F-4D97-AF65-F5344CB8AC3E}">
        <p14:creationId xmlns:p14="http://schemas.microsoft.com/office/powerpoint/2010/main" val="27700567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85800" y="1600200"/>
            <a:ext cx="7924800"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84838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“Big 3”</a:t>
            </a:r>
            <a:endParaRPr lang="en-US" dirty="0"/>
          </a:p>
        </p:txBody>
      </p:sp>
      <p:sp>
        <p:nvSpPr>
          <p:cNvPr id="3" name="Content Placeholder 2"/>
          <p:cNvSpPr>
            <a:spLocks noGrp="1"/>
          </p:cNvSpPr>
          <p:nvPr>
            <p:ph idx="1"/>
          </p:nvPr>
        </p:nvSpPr>
        <p:spPr>
          <a:xfrm>
            <a:off x="304800" y="1600200"/>
            <a:ext cx="8610600" cy="4525963"/>
          </a:xfrm>
        </p:spPr>
        <p:txBody>
          <a:bodyPr>
            <a:normAutofit lnSpcReduction="10000"/>
          </a:bodyPr>
          <a:lstStyle/>
          <a:p>
            <a:r>
              <a:rPr lang="en-US" dirty="0" smtClean="0"/>
              <a:t>Drugs: A controlled substance that is illegally possessed</a:t>
            </a:r>
          </a:p>
          <a:p>
            <a:r>
              <a:rPr lang="en-US" dirty="0" smtClean="0"/>
              <a:t>Dangerous Weapon: A weapon, device, instrument, material, or substance, animate or inanimate that is used for, or is readily capable of causing death or serious bodily injury-does not include a pocket knife with a blade of less than 2 ½ inches</a:t>
            </a:r>
          </a:p>
          <a:p>
            <a:r>
              <a:rPr lang="en-US" dirty="0" smtClean="0"/>
              <a:t>Serious Bodily Injury: Involves a substantial risk of death, extreme physical pain, protracted and obvious disfigurement or loss or impairment of bodily member, organ, or mental faculty.</a:t>
            </a:r>
          </a:p>
          <a:p>
            <a:r>
              <a:rPr lang="en-US" dirty="0" smtClean="0"/>
              <a:t>Removal to an interim alternative educational setting (IAES) for not more than 45 days REGARDLESS IF THE BEHAVIOR IS DETERMINED TO BE A MANIFESTATION OF THE CHILD’S DISABILITY.  </a:t>
            </a:r>
            <a:endParaRPr lang="en-US" dirty="0"/>
          </a:p>
        </p:txBody>
      </p:sp>
    </p:spTree>
    <p:extLst>
      <p:ext uri="{BB962C8B-B14F-4D97-AF65-F5344CB8AC3E}">
        <p14:creationId xmlns:p14="http://schemas.microsoft.com/office/powerpoint/2010/main" val="34583002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Suspensions for the “Big 3”</a:t>
            </a:r>
            <a:endParaRPr lang="en-US" dirty="0"/>
          </a:p>
        </p:txBody>
      </p:sp>
      <p:sp>
        <p:nvSpPr>
          <p:cNvPr id="3" name="Content Placeholder 2"/>
          <p:cNvSpPr>
            <a:spLocks noGrp="1"/>
          </p:cNvSpPr>
          <p:nvPr>
            <p:ph idx="1"/>
          </p:nvPr>
        </p:nvSpPr>
        <p:spPr>
          <a:xfrm>
            <a:off x="381000" y="1676400"/>
            <a:ext cx="8229600" cy="4525963"/>
          </a:xfrm>
        </p:spPr>
        <p:txBody>
          <a:bodyPr>
            <a:normAutofit/>
          </a:bodyPr>
          <a:lstStyle/>
          <a:p>
            <a:pPr marL="0" indent="0">
              <a:buNone/>
            </a:pPr>
            <a:r>
              <a:rPr lang="en-US" sz="4000" b="1" dirty="0" smtClean="0"/>
              <a:t>Weapons, Drugs, Sever Bodily Injury</a:t>
            </a:r>
          </a:p>
          <a:p>
            <a:r>
              <a:rPr lang="en-US" dirty="0" smtClean="0"/>
              <a:t>Still need to do a manifestation determination but results of the meeting do not change the placement determination</a:t>
            </a:r>
          </a:p>
          <a:p>
            <a:r>
              <a:rPr lang="en-US" dirty="0" smtClean="0"/>
              <a:t>Need to notify parents</a:t>
            </a:r>
          </a:p>
          <a:p>
            <a:r>
              <a:rPr lang="en-US" dirty="0" smtClean="0"/>
              <a:t>Must determine the services that will be provided</a:t>
            </a:r>
          </a:p>
          <a:p>
            <a:pPr lvl="1"/>
            <a:r>
              <a:rPr lang="en-US" dirty="0" smtClean="0"/>
              <a:t>Must be selected so as to enable the child to continue to participate in the general education curriculum and progress toward meeting the IEP goals</a:t>
            </a:r>
          </a:p>
          <a:p>
            <a:pPr marL="0" indent="0">
              <a:buNone/>
            </a:pPr>
            <a:endParaRPr lang="en-US" dirty="0" smtClean="0"/>
          </a:p>
          <a:p>
            <a:pPr marL="0" indent="0" algn="ctr">
              <a:buNone/>
            </a:pPr>
            <a:endParaRPr lang="en-US" sz="4000" b="1" dirty="0" smtClean="0"/>
          </a:p>
          <a:p>
            <a:pPr marL="0" indent="0">
              <a:buNone/>
            </a:pPr>
            <a:endParaRPr lang="en-US" b="1" dirty="0"/>
          </a:p>
        </p:txBody>
      </p:sp>
    </p:spTree>
    <p:extLst>
      <p:ext uri="{BB962C8B-B14F-4D97-AF65-F5344CB8AC3E}">
        <p14:creationId xmlns:p14="http://schemas.microsoft.com/office/powerpoint/2010/main" val="5349003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Interim Alternative Educational Setting Guidelines</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dirty="0" smtClean="0"/>
              <a:t>Need to look at is on a case- by -case basis as to where services are provided.</a:t>
            </a:r>
          </a:p>
          <a:p>
            <a:pPr lvl="1"/>
            <a:r>
              <a:rPr lang="en-US" dirty="0" smtClean="0"/>
              <a:t>District can not say “we provide the services in the home”</a:t>
            </a:r>
          </a:p>
          <a:p>
            <a:r>
              <a:rPr lang="en-US" dirty="0" smtClean="0"/>
              <a:t>Do all services in the IEP need to be provided?</a:t>
            </a:r>
          </a:p>
          <a:p>
            <a:pPr lvl="1"/>
            <a:r>
              <a:rPr lang="en-US" dirty="0" smtClean="0"/>
              <a:t>Again, need to look at it on a case- by -case basis</a:t>
            </a:r>
          </a:p>
          <a:p>
            <a:pPr lvl="1"/>
            <a:r>
              <a:rPr lang="en-US" dirty="0" smtClean="0"/>
              <a:t>What are the needs of the child?</a:t>
            </a:r>
          </a:p>
          <a:p>
            <a:r>
              <a:rPr lang="en-US" dirty="0" smtClean="0"/>
              <a:t>Still need to do the MD but do not have to return to regular setting even if it is a manifest of the disability. </a:t>
            </a:r>
          </a:p>
          <a:p>
            <a:pPr marL="0" indent="0">
              <a:buNone/>
            </a:pPr>
            <a:r>
              <a:rPr lang="en-US" dirty="0" smtClean="0"/>
              <a:t>.</a:t>
            </a:r>
          </a:p>
          <a:p>
            <a:pPr lvl="1"/>
            <a:endParaRPr lang="en-US" dirty="0"/>
          </a:p>
        </p:txBody>
      </p:sp>
    </p:spTree>
    <p:extLst>
      <p:ext uri="{BB962C8B-B14F-4D97-AF65-F5344CB8AC3E}">
        <p14:creationId xmlns:p14="http://schemas.microsoft.com/office/powerpoint/2010/main" val="8511662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IAES RULE</a:t>
            </a:r>
            <a:endParaRPr lang="en-US" dirty="0"/>
          </a:p>
        </p:txBody>
      </p:sp>
      <p:sp>
        <p:nvSpPr>
          <p:cNvPr id="3" name="Content Placeholder 2"/>
          <p:cNvSpPr>
            <a:spLocks noGrp="1"/>
          </p:cNvSpPr>
          <p:nvPr>
            <p:ph idx="1"/>
          </p:nvPr>
        </p:nvSpPr>
        <p:spPr/>
        <p:txBody>
          <a:bodyPr/>
          <a:lstStyle/>
          <a:p>
            <a:r>
              <a:rPr lang="en-US" b="1" dirty="0"/>
              <a:t>24:05:26:09.02.  Determination of interim alternative educational setting.</a:t>
            </a:r>
            <a:r>
              <a:rPr lang="en-US" dirty="0"/>
              <a:t> The student's IEP team shall determine the interim alternative educational setting in which a student is placed under §§  24:05:26:08.01, 24:05:26:02.01, and 24:05:26:09.05</a:t>
            </a:r>
          </a:p>
        </p:txBody>
      </p:sp>
    </p:spTree>
    <p:extLst>
      <p:ext uri="{BB962C8B-B14F-4D97-AF65-F5344CB8AC3E}">
        <p14:creationId xmlns:p14="http://schemas.microsoft.com/office/powerpoint/2010/main" val="40245751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Children Suspected of Having Disabilities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Criteria for </a:t>
            </a:r>
            <a:r>
              <a:rPr lang="en-US" dirty="0"/>
              <a:t>“</a:t>
            </a:r>
            <a:r>
              <a:rPr lang="en-US" b="1" dirty="0"/>
              <a:t>Basis of Knowledge</a:t>
            </a:r>
            <a:r>
              <a:rPr lang="en-US" dirty="0"/>
              <a:t>.”</a:t>
            </a:r>
            <a:endParaRPr lang="en-US" dirty="0" smtClean="0"/>
          </a:p>
          <a:p>
            <a:r>
              <a:rPr lang="en-US" dirty="0" smtClean="0"/>
              <a:t>(</a:t>
            </a:r>
            <a:r>
              <a:rPr lang="en-US" dirty="0"/>
              <a:t>1) The parent of the child expressed concern </a:t>
            </a:r>
            <a:r>
              <a:rPr lang="en-US" sz="2800" b="1" dirty="0"/>
              <a:t>in writing </a:t>
            </a:r>
            <a:r>
              <a:rPr lang="en-US" dirty="0"/>
              <a:t>to supervisory or administrative personnel </a:t>
            </a:r>
            <a:r>
              <a:rPr lang="en-US" dirty="0" smtClean="0"/>
              <a:t>of the </a:t>
            </a:r>
            <a:r>
              <a:rPr lang="en-US" dirty="0"/>
              <a:t>appropriate educational agency, or a teacher of the child, that the child is in need of </a:t>
            </a:r>
            <a:r>
              <a:rPr lang="en-US" dirty="0" smtClean="0"/>
              <a:t>special education </a:t>
            </a:r>
            <a:r>
              <a:rPr lang="en-US" dirty="0"/>
              <a:t>and related services;</a:t>
            </a:r>
          </a:p>
          <a:p>
            <a:r>
              <a:rPr lang="en-US" dirty="0"/>
              <a:t>(2) The parent of the child requested an evaluation of the </a:t>
            </a:r>
            <a:r>
              <a:rPr lang="en-US" dirty="0" smtClean="0"/>
              <a:t>child…</a:t>
            </a:r>
            <a:r>
              <a:rPr lang="en-US" sz="2800" b="1" dirty="0" smtClean="0"/>
              <a:t>or</a:t>
            </a:r>
          </a:p>
          <a:p>
            <a:r>
              <a:rPr lang="en-US" dirty="0"/>
              <a:t>(3) The teacher of the child, or other personnel of the LEA, expressed specific concerns about a </a:t>
            </a:r>
            <a:r>
              <a:rPr lang="en-US" dirty="0" smtClean="0"/>
              <a:t>pattern of </a:t>
            </a:r>
            <a:r>
              <a:rPr lang="en-US" dirty="0"/>
              <a:t>behavior demonstrated by the child directly to the </a:t>
            </a:r>
            <a:r>
              <a:rPr lang="en-US" sz="2800" b="1" dirty="0"/>
              <a:t>director of special education of the agency or </a:t>
            </a:r>
            <a:r>
              <a:rPr lang="en-US" sz="2800" b="1" dirty="0" smtClean="0"/>
              <a:t>to other </a:t>
            </a:r>
            <a:r>
              <a:rPr lang="en-US" sz="2800" b="1" dirty="0"/>
              <a:t>supervisory personnel </a:t>
            </a:r>
            <a:r>
              <a:rPr lang="en-US" dirty="0"/>
              <a:t>of the agency.</a:t>
            </a:r>
          </a:p>
        </p:txBody>
      </p:sp>
    </p:spTree>
    <p:extLst>
      <p:ext uri="{BB962C8B-B14F-4D97-AF65-F5344CB8AC3E}">
        <p14:creationId xmlns:p14="http://schemas.microsoft.com/office/powerpoint/2010/main" val="9057391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Children not yet eligible </a:t>
            </a:r>
            <a:r>
              <a:rPr lang="en-US" b="1" dirty="0" smtClean="0">
                <a:solidFill>
                  <a:schemeClr val="bg1"/>
                </a:solidFill>
              </a:rPr>
              <a:t>RULE</a:t>
            </a:r>
            <a:endParaRPr lang="en-US" b="1" dirty="0">
              <a:solidFill>
                <a:schemeClr val="bg1"/>
              </a:solidFill>
            </a:endParaRPr>
          </a:p>
        </p:txBody>
      </p:sp>
      <p:sp>
        <p:nvSpPr>
          <p:cNvPr id="3" name="Content Placeholder 2"/>
          <p:cNvSpPr>
            <a:spLocks noGrp="1"/>
          </p:cNvSpPr>
          <p:nvPr>
            <p:ph idx="1"/>
          </p:nvPr>
        </p:nvSpPr>
        <p:spPr/>
        <p:txBody>
          <a:bodyPr/>
          <a:lstStyle/>
          <a:p>
            <a:r>
              <a:rPr lang="en-US" b="1" dirty="0"/>
              <a:t>24:05:26.01:13.  Protections for students not yet eligible.</a:t>
            </a:r>
            <a:r>
              <a:rPr lang="en-US" dirty="0"/>
              <a:t> The procedures under § 24:05:26:14 apply for students who have not been determined eligible for special education or special education and related services if an expulsion is anticipated.</a:t>
            </a:r>
          </a:p>
        </p:txBody>
      </p:sp>
    </p:spTree>
    <p:extLst>
      <p:ext uri="{BB962C8B-B14F-4D97-AF65-F5344CB8AC3E}">
        <p14:creationId xmlns:p14="http://schemas.microsoft.com/office/powerpoint/2010/main" val="38231482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Basis of Knowledge</a:t>
            </a:r>
            <a:endParaRPr lang="en-US" dirty="0"/>
          </a:p>
        </p:txBody>
      </p:sp>
      <p:sp>
        <p:nvSpPr>
          <p:cNvPr id="3" name="Content Placeholder 2"/>
          <p:cNvSpPr>
            <a:spLocks noGrp="1"/>
          </p:cNvSpPr>
          <p:nvPr>
            <p:ph idx="1"/>
          </p:nvPr>
        </p:nvSpPr>
        <p:spPr/>
        <p:txBody>
          <a:bodyPr/>
          <a:lstStyle/>
          <a:p>
            <a:r>
              <a:rPr lang="en-US" dirty="0"/>
              <a:t>(1) The parent of the child—</a:t>
            </a:r>
          </a:p>
          <a:p>
            <a:pPr lvl="1"/>
            <a:r>
              <a:rPr lang="en-US" dirty="0"/>
              <a:t>(</a:t>
            </a:r>
            <a:r>
              <a:rPr lang="en-US" dirty="0" err="1"/>
              <a:t>i</a:t>
            </a:r>
            <a:r>
              <a:rPr lang="en-US" dirty="0"/>
              <a:t>) Has not allowed an evaluation of the child pursuant to §§300.300 through 300.311; or</a:t>
            </a:r>
          </a:p>
          <a:p>
            <a:pPr lvl="1"/>
            <a:r>
              <a:rPr lang="en-US" dirty="0"/>
              <a:t>(ii) Has refused services under this part; </a:t>
            </a:r>
            <a:r>
              <a:rPr lang="en-US" sz="2800" b="1" dirty="0"/>
              <a:t>or</a:t>
            </a:r>
          </a:p>
          <a:p>
            <a:r>
              <a:rPr lang="en-US" dirty="0"/>
              <a:t>(2) The child has been evaluated in accordance with §§300.300 through 300.311 and determined </a:t>
            </a:r>
            <a:r>
              <a:rPr lang="en-US" dirty="0" smtClean="0"/>
              <a:t>to not </a:t>
            </a:r>
            <a:r>
              <a:rPr lang="en-US" dirty="0"/>
              <a:t>be a child with a disability under this part</a:t>
            </a:r>
          </a:p>
        </p:txBody>
      </p:sp>
    </p:spTree>
    <p:extLst>
      <p:ext uri="{BB962C8B-B14F-4D97-AF65-F5344CB8AC3E}">
        <p14:creationId xmlns:p14="http://schemas.microsoft.com/office/powerpoint/2010/main" val="16446658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Expulsion RULE</a:t>
            </a:r>
            <a:endParaRPr lang="en-US" dirty="0"/>
          </a:p>
        </p:txBody>
      </p:sp>
      <p:sp>
        <p:nvSpPr>
          <p:cNvPr id="3" name="Content Placeholder 2"/>
          <p:cNvSpPr>
            <a:spLocks noGrp="1"/>
          </p:cNvSpPr>
          <p:nvPr>
            <p:ph idx="1"/>
          </p:nvPr>
        </p:nvSpPr>
        <p:spPr>
          <a:xfrm>
            <a:off x="457200" y="1600200"/>
            <a:ext cx="8534400" cy="4525963"/>
          </a:xfrm>
          <a:ln>
            <a:solidFill>
              <a:schemeClr val="accent1"/>
            </a:solidFill>
          </a:ln>
        </p:spPr>
        <p:txBody>
          <a:bodyPr/>
          <a:lstStyle/>
          <a:p>
            <a:pPr marL="0" indent="0">
              <a:buNone/>
            </a:pPr>
            <a:r>
              <a:rPr lang="en-US" b="1" dirty="0"/>
              <a:t>24:05:26.01:01. Expulsion from school. </a:t>
            </a:r>
            <a:r>
              <a:rPr lang="en-US" dirty="0"/>
              <a:t>The expulsion of students in need of special education or </a:t>
            </a:r>
            <a:r>
              <a:rPr lang="en-US" dirty="0" smtClean="0"/>
              <a:t>special education </a:t>
            </a:r>
            <a:r>
              <a:rPr lang="en-US" dirty="0"/>
              <a:t>and related services includes the </a:t>
            </a:r>
            <a:r>
              <a:rPr lang="en-US" b="1" dirty="0"/>
              <a:t>general due process procedures used for all students and </a:t>
            </a:r>
            <a:r>
              <a:rPr lang="en-US" b="1" dirty="0" smtClean="0"/>
              <a:t>the </a:t>
            </a:r>
            <a:r>
              <a:rPr lang="en-US" b="1" i="1" dirty="0" smtClean="0">
                <a:solidFill>
                  <a:srgbClr val="FF0000"/>
                </a:solidFill>
              </a:rPr>
              <a:t>additional </a:t>
            </a:r>
            <a:r>
              <a:rPr lang="en-US" b="1" i="1" dirty="0">
                <a:solidFill>
                  <a:srgbClr val="FF0000"/>
                </a:solidFill>
              </a:rPr>
              <a:t>steps in the process specified in this chapter</a:t>
            </a:r>
            <a:r>
              <a:rPr lang="en-US" i="1" dirty="0"/>
              <a:t> </a:t>
            </a:r>
            <a:r>
              <a:rPr lang="en-US" dirty="0"/>
              <a:t>that a district must take when the student is </a:t>
            </a:r>
            <a:r>
              <a:rPr lang="en-US" dirty="0" smtClean="0"/>
              <a:t>receiving special </a:t>
            </a:r>
            <a:r>
              <a:rPr lang="en-US" dirty="0"/>
              <a:t>education or special education and related services under an individual </a:t>
            </a:r>
            <a:r>
              <a:rPr lang="en-US" dirty="0" smtClean="0"/>
              <a:t>education </a:t>
            </a:r>
            <a:r>
              <a:rPr lang="en-US" dirty="0"/>
              <a:t>program</a:t>
            </a:r>
            <a:r>
              <a:rPr lang="en-US" dirty="0" smtClean="0"/>
              <a:t>.</a:t>
            </a:r>
          </a:p>
          <a:p>
            <a:pPr marL="0" indent="0">
              <a:buNone/>
            </a:pPr>
            <a:endParaRPr lang="en-US" dirty="0"/>
          </a:p>
          <a:p>
            <a:pPr marL="0" indent="0">
              <a:buNone/>
            </a:pPr>
            <a:r>
              <a:rPr lang="en-US" dirty="0" smtClean="0"/>
              <a:t>What does the red mean?</a:t>
            </a:r>
            <a:endParaRPr lang="en-US" dirty="0"/>
          </a:p>
        </p:txBody>
      </p:sp>
    </p:spTree>
    <p:extLst>
      <p:ext uri="{BB962C8B-B14F-4D97-AF65-F5344CB8AC3E}">
        <p14:creationId xmlns:p14="http://schemas.microsoft.com/office/powerpoint/2010/main" val="12721692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Stay Put Placements</a:t>
            </a:r>
            <a:endParaRPr lang="en-US" dirty="0"/>
          </a:p>
        </p:txBody>
      </p:sp>
      <p:sp>
        <p:nvSpPr>
          <p:cNvPr id="3" name="Content Placeholder 2"/>
          <p:cNvSpPr>
            <a:spLocks noGrp="1"/>
          </p:cNvSpPr>
          <p:nvPr>
            <p:ph idx="1"/>
          </p:nvPr>
        </p:nvSpPr>
        <p:spPr/>
        <p:txBody>
          <a:bodyPr/>
          <a:lstStyle/>
          <a:p>
            <a:r>
              <a:rPr lang="en-US" dirty="0" smtClean="0"/>
              <a:t>When a hearing is requested for disputes about the removals or the MD results the stay put rule applies.  </a:t>
            </a:r>
          </a:p>
          <a:p>
            <a:r>
              <a:rPr lang="en-US" dirty="0" smtClean="0"/>
              <a:t>If a student is currently in a IAES, they will remain in the IEAS until the hearing officer makes decision</a:t>
            </a:r>
          </a:p>
          <a:p>
            <a:r>
              <a:rPr lang="en-US" dirty="0" smtClean="0"/>
              <a:t>Contact your school attorney!  </a:t>
            </a:r>
            <a:endParaRPr lang="en-US" dirty="0"/>
          </a:p>
        </p:txBody>
      </p:sp>
    </p:spTree>
    <p:extLst>
      <p:ext uri="{BB962C8B-B14F-4D97-AF65-F5344CB8AC3E}">
        <p14:creationId xmlns:p14="http://schemas.microsoft.com/office/powerpoint/2010/main" val="1177656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Disciplinary removal: Any time a student is removed due to a violation of code of conduct (behavior). </a:t>
            </a:r>
            <a:endParaRPr lang="en-US" dirty="0"/>
          </a:p>
          <a:p>
            <a:pPr lvl="1"/>
            <a:r>
              <a:rPr lang="en-US" dirty="0" smtClean="0"/>
              <a:t>Sending students home, ISS, OSS, timeout room</a:t>
            </a:r>
          </a:p>
          <a:p>
            <a:pPr lvl="1"/>
            <a:r>
              <a:rPr lang="en-US" dirty="0" smtClean="0"/>
              <a:t>What about “Go to the office”?</a:t>
            </a:r>
          </a:p>
          <a:p>
            <a:pPr lvl="2"/>
            <a:r>
              <a:rPr lang="en-US" b="1" dirty="0" smtClean="0">
                <a:solidFill>
                  <a:schemeClr val="accent1"/>
                </a:solidFill>
              </a:rPr>
              <a:t>If the child is not allowed to go back to class due to behavior it is counted as a removal.</a:t>
            </a:r>
          </a:p>
          <a:p>
            <a:r>
              <a:rPr lang="en-US" dirty="0" smtClean="0"/>
              <a:t>In School Suspension (ISS)</a:t>
            </a:r>
          </a:p>
          <a:p>
            <a:pPr lvl="1"/>
            <a:r>
              <a:rPr lang="en-US" dirty="0" smtClean="0"/>
              <a:t>1.  Student is afforded the opportunity to continue to appropriately participate in the general curriculum</a:t>
            </a:r>
          </a:p>
          <a:p>
            <a:pPr lvl="1"/>
            <a:r>
              <a:rPr lang="en-US" dirty="0" smtClean="0"/>
              <a:t>2.  The student continues to receive the services specified on IEP AND</a:t>
            </a:r>
          </a:p>
          <a:p>
            <a:pPr lvl="1"/>
            <a:r>
              <a:rPr lang="en-US" dirty="0" smtClean="0"/>
              <a:t>3.  Student continues to participate with nondisabled peers to the extent they would have in their current placement </a:t>
            </a:r>
          </a:p>
          <a:p>
            <a:pPr lvl="3"/>
            <a:r>
              <a:rPr lang="en-US" dirty="0" smtClean="0"/>
              <a:t>71  </a:t>
            </a:r>
            <a:r>
              <a:rPr lang="en-US" smtClean="0"/>
              <a:t>Federal Register 46715</a:t>
            </a:r>
            <a:endParaRPr lang="en-US" dirty="0" smtClean="0"/>
          </a:p>
          <a:p>
            <a:pPr lvl="1"/>
            <a:r>
              <a:rPr lang="en-US" b="1" dirty="0" smtClean="0">
                <a:solidFill>
                  <a:srgbClr val="FF0000"/>
                </a:solidFill>
              </a:rPr>
              <a:t>*if your ISS does not meet these guidelines it is considered OSS and should be counted as such*</a:t>
            </a:r>
            <a:endParaRPr lang="en-US" b="1" dirty="0">
              <a:solidFill>
                <a:srgbClr val="FF0000"/>
              </a:solidFill>
            </a:endParaRPr>
          </a:p>
        </p:txBody>
      </p:sp>
    </p:spTree>
    <p:extLst>
      <p:ext uri="{BB962C8B-B14F-4D97-AF65-F5344CB8AC3E}">
        <p14:creationId xmlns:p14="http://schemas.microsoft.com/office/powerpoint/2010/main" val="69974249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Frequently Asked Questions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263073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2880"/>
            <a:ext cx="8991600" cy="1722120"/>
          </a:xfrm>
        </p:spPr>
        <p:txBody>
          <a:bodyPr>
            <a:normAutofit fontScale="90000"/>
          </a:bodyPr>
          <a:lstStyle/>
          <a:p>
            <a:r>
              <a:rPr lang="en-US" sz="4900" dirty="0" smtClean="0"/>
              <a:t>Do </a:t>
            </a:r>
            <a:r>
              <a:rPr lang="en-US" sz="4900" dirty="0"/>
              <a:t>we have to go through this process every time a student is suspended past 10 days?</a:t>
            </a:r>
            <a:br>
              <a:rPr lang="en-US" sz="4900" dirty="0"/>
            </a:br>
            <a:endParaRPr lang="en-US" sz="4900" dirty="0"/>
          </a:p>
        </p:txBody>
      </p:sp>
      <p:sp>
        <p:nvSpPr>
          <p:cNvPr id="3" name="Content Placeholder 2"/>
          <p:cNvSpPr>
            <a:spLocks noGrp="1"/>
          </p:cNvSpPr>
          <p:nvPr>
            <p:ph idx="1"/>
          </p:nvPr>
        </p:nvSpPr>
        <p:spPr/>
        <p:txBody>
          <a:bodyPr/>
          <a:lstStyle/>
          <a:p>
            <a:pPr marL="0" indent="0" algn="ctr">
              <a:buNone/>
            </a:pPr>
            <a:r>
              <a:rPr lang="en-US" sz="7200" b="1" dirty="0" smtClean="0"/>
              <a:t>Yes</a:t>
            </a:r>
            <a:r>
              <a:rPr lang="en-US" sz="7200" dirty="0" smtClean="0"/>
              <a:t> </a:t>
            </a:r>
          </a:p>
          <a:p>
            <a:endParaRPr lang="en-US" dirty="0" smtClean="0"/>
          </a:p>
          <a:p>
            <a:pPr marL="0" indent="0">
              <a:buNone/>
            </a:pPr>
            <a:r>
              <a:rPr lang="en-US" dirty="0" smtClean="0"/>
              <a:t>Every </a:t>
            </a:r>
            <a:r>
              <a:rPr lang="en-US" dirty="0"/>
              <a:t>suspension after the initial 10 days must be looked at to determine if it is a change of placement and if so, a MD meeting must be held</a:t>
            </a:r>
          </a:p>
          <a:p>
            <a:endParaRPr lang="en-US" dirty="0"/>
          </a:p>
        </p:txBody>
      </p:sp>
    </p:spTree>
    <p:extLst>
      <p:ext uri="{BB962C8B-B14F-4D97-AF65-F5344CB8AC3E}">
        <p14:creationId xmlns:p14="http://schemas.microsoft.com/office/powerpoint/2010/main" val="2668033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1371600"/>
          </a:xfrm>
        </p:spPr>
        <p:txBody>
          <a:bodyPr>
            <a:noAutofit/>
          </a:bodyPr>
          <a:lstStyle/>
          <a:p>
            <a:r>
              <a:rPr lang="en-US" sz="4400" dirty="0" smtClean="0"/>
              <a:t/>
            </a:r>
            <a:br>
              <a:rPr lang="en-US" sz="4400" dirty="0" smtClean="0"/>
            </a:br>
            <a:r>
              <a:rPr lang="en-US" sz="4400" dirty="0" smtClean="0"/>
              <a:t>We </a:t>
            </a:r>
            <a:r>
              <a:rPr lang="en-US" sz="4400" dirty="0"/>
              <a:t>are getting close to the 10 days, should we hold the MD just to be safe? </a:t>
            </a:r>
            <a:br>
              <a:rPr lang="en-US" sz="4400" dirty="0"/>
            </a:br>
            <a:endParaRPr lang="en-US" sz="4400" dirty="0"/>
          </a:p>
        </p:txBody>
      </p:sp>
      <p:sp>
        <p:nvSpPr>
          <p:cNvPr id="3" name="Content Placeholder 2"/>
          <p:cNvSpPr>
            <a:spLocks noGrp="1"/>
          </p:cNvSpPr>
          <p:nvPr>
            <p:ph idx="1"/>
          </p:nvPr>
        </p:nvSpPr>
        <p:spPr/>
        <p:txBody>
          <a:bodyPr/>
          <a:lstStyle/>
          <a:p>
            <a:pPr marL="0" indent="0" algn="ctr">
              <a:buNone/>
            </a:pPr>
            <a:r>
              <a:rPr lang="en-US" sz="7200" b="1" dirty="0" smtClean="0"/>
              <a:t>No</a:t>
            </a:r>
            <a:r>
              <a:rPr lang="en-US" dirty="0"/>
              <a:t>.  </a:t>
            </a:r>
            <a:endParaRPr lang="en-US" dirty="0" smtClean="0"/>
          </a:p>
          <a:p>
            <a:r>
              <a:rPr lang="en-US" dirty="0" smtClean="0"/>
              <a:t>You </a:t>
            </a:r>
            <a:r>
              <a:rPr lang="en-US" dirty="0"/>
              <a:t>can always look at conducting an FBA or changing the behavior plan but don’t set </a:t>
            </a:r>
            <a:r>
              <a:rPr lang="en-US" dirty="0" smtClean="0"/>
              <a:t>the precedence of doing them early</a:t>
            </a:r>
          </a:p>
          <a:p>
            <a:r>
              <a:rPr lang="en-US" dirty="0" smtClean="0"/>
              <a:t> </a:t>
            </a:r>
            <a:r>
              <a:rPr lang="en-US" dirty="0"/>
              <a:t>You need to be </a:t>
            </a:r>
            <a:r>
              <a:rPr lang="en-US" dirty="0" smtClean="0"/>
              <a:t>consistent</a:t>
            </a:r>
            <a:r>
              <a:rPr lang="en-US" dirty="0"/>
              <a:t> </a:t>
            </a:r>
            <a:r>
              <a:rPr lang="en-US" dirty="0" smtClean="0"/>
              <a:t>for all students</a:t>
            </a:r>
          </a:p>
          <a:p>
            <a:r>
              <a:rPr lang="en-US" dirty="0" smtClean="0"/>
              <a:t>You </a:t>
            </a:r>
            <a:r>
              <a:rPr lang="en-US" dirty="0"/>
              <a:t>can </a:t>
            </a:r>
            <a:r>
              <a:rPr lang="en-US" dirty="0" smtClean="0"/>
              <a:t> </a:t>
            </a:r>
            <a:r>
              <a:rPr lang="en-US" dirty="0"/>
              <a:t>look at more resource room time if the student is successful there and then work on the behaviors </a:t>
            </a:r>
          </a:p>
          <a:p>
            <a:endParaRPr lang="en-US" dirty="0"/>
          </a:p>
        </p:txBody>
      </p:sp>
    </p:spTree>
    <p:extLst>
      <p:ext uri="{BB962C8B-B14F-4D97-AF65-F5344CB8AC3E}">
        <p14:creationId xmlns:p14="http://schemas.microsoft.com/office/powerpoint/2010/main" val="28895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82880"/>
            <a:ext cx="8686800" cy="1111664"/>
          </a:xfrm>
        </p:spPr>
        <p:txBody>
          <a:bodyPr>
            <a:normAutofit fontScale="90000"/>
          </a:bodyPr>
          <a:lstStyle/>
          <a:p>
            <a:r>
              <a:rPr lang="en-US" dirty="0" smtClean="0"/>
              <a:t>Is it a removal </a:t>
            </a:r>
            <a:r>
              <a:rPr lang="en-US" dirty="0"/>
              <a:t>if mom decides to come get the student because </a:t>
            </a:r>
            <a:r>
              <a:rPr lang="en-US" dirty="0" smtClean="0"/>
              <a:t>she is </a:t>
            </a:r>
            <a:r>
              <a:rPr lang="en-US" dirty="0"/>
              <a:t>acting out?</a:t>
            </a:r>
          </a:p>
        </p:txBody>
      </p:sp>
      <p:sp>
        <p:nvSpPr>
          <p:cNvPr id="3" name="Content Placeholder 2"/>
          <p:cNvSpPr>
            <a:spLocks noGrp="1"/>
          </p:cNvSpPr>
          <p:nvPr>
            <p:ph idx="1"/>
          </p:nvPr>
        </p:nvSpPr>
        <p:spPr/>
        <p:txBody>
          <a:bodyPr/>
          <a:lstStyle/>
          <a:p>
            <a:pPr marL="0" indent="0" algn="ctr">
              <a:buNone/>
            </a:pPr>
            <a:r>
              <a:rPr lang="en-US" sz="6600" b="1" dirty="0"/>
              <a:t>Maybe</a:t>
            </a:r>
            <a:r>
              <a:rPr lang="en-US" dirty="0"/>
              <a:t>.  </a:t>
            </a:r>
            <a:endParaRPr lang="en-US" dirty="0" smtClean="0"/>
          </a:p>
          <a:p>
            <a:pPr marL="228600" indent="-228600">
              <a:buAutoNum type="arabicPeriod"/>
            </a:pPr>
            <a:r>
              <a:rPr lang="en-US" dirty="0" smtClean="0"/>
              <a:t>Did </a:t>
            </a:r>
            <a:r>
              <a:rPr lang="en-US" dirty="0"/>
              <a:t>you call </a:t>
            </a:r>
            <a:r>
              <a:rPr lang="en-US" dirty="0" smtClean="0"/>
              <a:t>mom?</a:t>
            </a:r>
          </a:p>
          <a:p>
            <a:pPr marL="228600" indent="-228600">
              <a:buAutoNum type="arabicPeriod"/>
            </a:pPr>
            <a:r>
              <a:rPr lang="en-US" dirty="0" smtClean="0"/>
              <a:t>Does she feel obligated to come get student?</a:t>
            </a:r>
          </a:p>
          <a:p>
            <a:pPr marL="228600" indent="-228600">
              <a:buAutoNum type="arabicPeriod"/>
            </a:pPr>
            <a:endParaRPr lang="en-US" dirty="0"/>
          </a:p>
          <a:p>
            <a:pPr marL="228600" indent="-228600">
              <a:buAutoNum type="arabicPeriod"/>
            </a:pPr>
            <a:endParaRPr lang="en-US" dirty="0" smtClean="0"/>
          </a:p>
          <a:p>
            <a:pPr marL="0" indent="0">
              <a:buNone/>
            </a:pPr>
            <a:r>
              <a:rPr lang="en-US" dirty="0" smtClean="0"/>
              <a:t>Side note: This will more than likely increase the behaviors! </a:t>
            </a:r>
            <a:endParaRPr lang="en-US" dirty="0"/>
          </a:p>
        </p:txBody>
      </p:sp>
    </p:spTree>
    <p:extLst>
      <p:ext uri="{BB962C8B-B14F-4D97-AF65-F5344CB8AC3E}">
        <p14:creationId xmlns:p14="http://schemas.microsoft.com/office/powerpoint/2010/main" val="3315200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heel(1)">
                                      <p:cBhvr>
                                        <p:cTn id="1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a Student Initiated Time Away </a:t>
            </a:r>
            <a:br>
              <a:rPr lang="en-US" dirty="0" smtClean="0"/>
            </a:br>
            <a:r>
              <a:rPr lang="en-US" dirty="0" smtClean="0"/>
              <a:t>Counted as a Removal?</a:t>
            </a:r>
            <a:endParaRPr lang="en-US" dirty="0"/>
          </a:p>
        </p:txBody>
      </p:sp>
      <p:sp>
        <p:nvSpPr>
          <p:cNvPr id="3" name="Content Placeholder 2"/>
          <p:cNvSpPr>
            <a:spLocks noGrp="1"/>
          </p:cNvSpPr>
          <p:nvPr>
            <p:ph idx="1"/>
          </p:nvPr>
        </p:nvSpPr>
        <p:spPr/>
        <p:txBody>
          <a:bodyPr/>
          <a:lstStyle/>
          <a:p>
            <a:endParaRPr lang="en-US" dirty="0" smtClean="0"/>
          </a:p>
          <a:p>
            <a:pPr marL="0" indent="0" algn="ctr">
              <a:buNone/>
            </a:pPr>
            <a:r>
              <a:rPr lang="en-US" sz="7200" b="1" dirty="0" smtClean="0"/>
              <a:t>No</a:t>
            </a:r>
          </a:p>
          <a:p>
            <a:endParaRPr lang="en-US" dirty="0"/>
          </a:p>
          <a:p>
            <a:r>
              <a:rPr lang="en-US" dirty="0" smtClean="0"/>
              <a:t>Put it in the IEP under Behavior Impedes Learning or put it in the Behavior Support Plan</a:t>
            </a:r>
            <a:endParaRPr lang="en-US" dirty="0"/>
          </a:p>
        </p:txBody>
      </p:sp>
    </p:spTree>
    <p:extLst>
      <p:ext uri="{BB962C8B-B14F-4D97-AF65-F5344CB8AC3E}">
        <p14:creationId xmlns:p14="http://schemas.microsoft.com/office/powerpoint/2010/main" val="3272902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Student transfers in with </a:t>
            </a:r>
            <a:r>
              <a:rPr lang="en-US" dirty="0" smtClean="0"/>
              <a:t>10 </a:t>
            </a:r>
            <a:r>
              <a:rPr lang="en-US" dirty="0"/>
              <a:t>days </a:t>
            </a:r>
            <a:r>
              <a:rPr lang="en-US" dirty="0" smtClean="0"/>
              <a:t>of suspension.  Do we count those days?</a:t>
            </a:r>
            <a:endParaRPr lang="en-US" dirty="0"/>
          </a:p>
        </p:txBody>
      </p:sp>
      <p:sp>
        <p:nvSpPr>
          <p:cNvPr id="3" name="Content Placeholder 2"/>
          <p:cNvSpPr>
            <a:spLocks noGrp="1"/>
          </p:cNvSpPr>
          <p:nvPr>
            <p:ph idx="1"/>
          </p:nvPr>
        </p:nvSpPr>
        <p:spPr/>
        <p:txBody>
          <a:bodyPr/>
          <a:lstStyle/>
          <a:p>
            <a:pPr marL="0" indent="0" algn="ctr">
              <a:buNone/>
            </a:pPr>
            <a:r>
              <a:rPr lang="en-US" sz="6000" b="1" dirty="0" smtClean="0"/>
              <a:t>Yes</a:t>
            </a:r>
          </a:p>
          <a:p>
            <a:r>
              <a:rPr lang="en-US" dirty="0" smtClean="0"/>
              <a:t>The days follow the student for the purpose of the manifestation determination</a:t>
            </a:r>
          </a:p>
          <a:p>
            <a:endParaRPr lang="en-US" dirty="0" smtClean="0"/>
          </a:p>
          <a:p>
            <a:r>
              <a:rPr lang="en-US" dirty="0" smtClean="0"/>
              <a:t>When reporting for indicator 4, these days should stay with the district they occurred in. </a:t>
            </a:r>
            <a:endParaRPr lang="en-US" dirty="0"/>
          </a:p>
        </p:txBody>
      </p:sp>
    </p:spTree>
    <p:extLst>
      <p:ext uri="{BB962C8B-B14F-4D97-AF65-F5344CB8AC3E}">
        <p14:creationId xmlns:p14="http://schemas.microsoft.com/office/powerpoint/2010/main" val="513567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2880"/>
            <a:ext cx="8991600" cy="1874520"/>
          </a:xfrm>
        </p:spPr>
        <p:txBody>
          <a:bodyPr>
            <a:normAutofit fontScale="90000"/>
          </a:bodyPr>
          <a:lstStyle/>
          <a:p>
            <a:r>
              <a:rPr lang="en-US" dirty="0"/>
              <a:t>Can we hold the MD meeting if guardians refuse to attend?</a:t>
            </a:r>
            <a:br>
              <a:rPr lang="en-US" dirty="0"/>
            </a:br>
            <a:endParaRPr lang="en-US" dirty="0"/>
          </a:p>
        </p:txBody>
      </p:sp>
      <p:sp>
        <p:nvSpPr>
          <p:cNvPr id="3" name="Content Placeholder 2"/>
          <p:cNvSpPr>
            <a:spLocks noGrp="1"/>
          </p:cNvSpPr>
          <p:nvPr>
            <p:ph idx="1"/>
          </p:nvPr>
        </p:nvSpPr>
        <p:spPr/>
        <p:txBody>
          <a:bodyPr/>
          <a:lstStyle/>
          <a:p>
            <a:pPr marL="0" indent="0" algn="ctr">
              <a:buNone/>
            </a:pPr>
            <a:r>
              <a:rPr lang="en-US" sz="6600" b="1" dirty="0" smtClean="0"/>
              <a:t>Yes</a:t>
            </a:r>
          </a:p>
          <a:p>
            <a:endParaRPr lang="en-US" dirty="0"/>
          </a:p>
          <a:p>
            <a:r>
              <a:rPr lang="en-US" dirty="0"/>
              <a:t> </a:t>
            </a:r>
            <a:r>
              <a:rPr lang="en-US" dirty="0" smtClean="0"/>
              <a:t>Make </a:t>
            </a:r>
            <a:r>
              <a:rPr lang="en-US" dirty="0"/>
              <a:t>reasonable attempts </a:t>
            </a:r>
            <a:r>
              <a:rPr lang="en-US" dirty="0" smtClean="0"/>
              <a:t>to have them attend</a:t>
            </a:r>
          </a:p>
          <a:p>
            <a:r>
              <a:rPr lang="en-US" dirty="0" smtClean="0"/>
              <a:t>There is no set  </a:t>
            </a:r>
            <a:r>
              <a:rPr lang="en-US" dirty="0"/>
              <a:t>definition of </a:t>
            </a:r>
            <a:r>
              <a:rPr lang="en-US" dirty="0" smtClean="0"/>
              <a:t>“reasonable attempts” </a:t>
            </a:r>
            <a:r>
              <a:rPr lang="en-US" dirty="0"/>
              <a:t>but look at </a:t>
            </a:r>
            <a:r>
              <a:rPr lang="en-US" dirty="0" smtClean="0"/>
              <a:t>your district policy or look at what do you do for IEP meetings</a:t>
            </a:r>
            <a:endParaRPr lang="en-US" dirty="0"/>
          </a:p>
        </p:txBody>
      </p:sp>
    </p:spTree>
    <p:extLst>
      <p:ext uri="{BB962C8B-B14F-4D97-AF65-F5344CB8AC3E}">
        <p14:creationId xmlns:p14="http://schemas.microsoft.com/office/powerpoint/2010/main" val="114598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Do </a:t>
            </a:r>
            <a:r>
              <a:rPr lang="en-US" dirty="0"/>
              <a:t>I need to get consent for the FBA</a:t>
            </a:r>
            <a:br>
              <a:rPr lang="en-US" dirty="0"/>
            </a:br>
            <a:endParaRPr lang="en-US" dirty="0"/>
          </a:p>
        </p:txBody>
      </p:sp>
      <p:sp>
        <p:nvSpPr>
          <p:cNvPr id="3" name="Content Placeholder 2"/>
          <p:cNvSpPr>
            <a:spLocks noGrp="1"/>
          </p:cNvSpPr>
          <p:nvPr>
            <p:ph idx="1"/>
          </p:nvPr>
        </p:nvSpPr>
        <p:spPr/>
        <p:txBody>
          <a:bodyPr>
            <a:normAutofit/>
          </a:bodyPr>
          <a:lstStyle/>
          <a:p>
            <a:pPr marL="0" indent="0" algn="ctr">
              <a:buNone/>
            </a:pPr>
            <a:r>
              <a:rPr lang="en-US" sz="6600" b="1" dirty="0" smtClean="0"/>
              <a:t>Yes</a:t>
            </a:r>
          </a:p>
          <a:p>
            <a:pPr marL="0" indent="0">
              <a:buNone/>
            </a:pPr>
            <a:r>
              <a:rPr lang="en-US" sz="2800" dirty="0" smtClean="0"/>
              <a:t>Try and get it at the MD meeting</a:t>
            </a:r>
            <a:endParaRPr lang="en-US" sz="2800" dirty="0"/>
          </a:p>
        </p:txBody>
      </p:sp>
    </p:spTree>
    <p:extLst>
      <p:ext uri="{BB962C8B-B14F-4D97-AF65-F5344CB8AC3E}">
        <p14:creationId xmlns:p14="http://schemas.microsoft.com/office/powerpoint/2010/main" val="53116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880"/>
            <a:ext cx="9144000" cy="1111664"/>
          </a:xfrm>
        </p:spPr>
        <p:txBody>
          <a:bodyPr>
            <a:normAutofit fontScale="90000"/>
          </a:bodyPr>
          <a:lstStyle/>
          <a:p>
            <a:r>
              <a:rPr lang="en-US" dirty="0"/>
              <a:t>Can we conduct the FBA if the parents won’t consent?</a:t>
            </a:r>
          </a:p>
        </p:txBody>
      </p:sp>
      <p:sp>
        <p:nvSpPr>
          <p:cNvPr id="3" name="Content Placeholder 2"/>
          <p:cNvSpPr>
            <a:spLocks noGrp="1"/>
          </p:cNvSpPr>
          <p:nvPr>
            <p:ph idx="1"/>
          </p:nvPr>
        </p:nvSpPr>
        <p:spPr>
          <a:xfrm>
            <a:off x="457200" y="1600200"/>
            <a:ext cx="8534400" cy="5105400"/>
          </a:xfrm>
        </p:spPr>
        <p:txBody>
          <a:bodyPr>
            <a:normAutofit fontScale="77500" lnSpcReduction="20000"/>
          </a:bodyPr>
          <a:lstStyle/>
          <a:p>
            <a:pPr marL="0" indent="0" algn="ctr">
              <a:buNone/>
            </a:pPr>
            <a:r>
              <a:rPr lang="en-US" sz="6600" b="1" dirty="0" smtClean="0"/>
              <a:t>Yes</a:t>
            </a:r>
            <a:endParaRPr lang="en-US" dirty="0" smtClean="0"/>
          </a:p>
          <a:p>
            <a:pPr marL="0" indent="0">
              <a:buNone/>
            </a:pPr>
            <a:r>
              <a:rPr lang="en-US" sz="3100" dirty="0" smtClean="0"/>
              <a:t>Again </a:t>
            </a:r>
            <a:r>
              <a:rPr lang="en-US" sz="3100" dirty="0"/>
              <a:t>make the attempts but it will be like a re-</a:t>
            </a:r>
            <a:r>
              <a:rPr lang="en-US" sz="3100" dirty="0" err="1"/>
              <a:t>eval</a:t>
            </a:r>
            <a:r>
              <a:rPr lang="en-US" sz="3100" dirty="0"/>
              <a:t> </a:t>
            </a:r>
            <a:r>
              <a:rPr lang="en-US" sz="3100" dirty="0" smtClean="0"/>
              <a:t>situation</a:t>
            </a:r>
          </a:p>
          <a:p>
            <a:pPr marL="0" indent="0">
              <a:buNone/>
            </a:pPr>
            <a:r>
              <a:rPr lang="en-US" dirty="0"/>
              <a:t>	</a:t>
            </a:r>
            <a:endParaRPr lang="en-US" dirty="0" smtClean="0"/>
          </a:p>
          <a:p>
            <a:pPr marL="0" indent="0">
              <a:buNone/>
            </a:pPr>
            <a:r>
              <a:rPr lang="en-US" b="1" dirty="0" smtClean="0"/>
              <a:t>24:05:25:06.01</a:t>
            </a:r>
            <a:r>
              <a:rPr lang="en-US" b="1" dirty="0"/>
              <a:t>.  Consent for reevaluation.</a:t>
            </a:r>
            <a:r>
              <a:rPr lang="en-US" dirty="0"/>
              <a:t> Before conducting a reevaluation of an eligible child, parental consent is required, unless:</a:t>
            </a:r>
          </a:p>
          <a:p>
            <a:pPr marL="0" indent="0">
              <a:buNone/>
            </a:pPr>
            <a:r>
              <a:rPr lang="en-US" dirty="0"/>
              <a:t> </a:t>
            </a:r>
          </a:p>
          <a:p>
            <a:pPr marL="0" indent="0">
              <a:buNone/>
            </a:pPr>
            <a:r>
              <a:rPr lang="en-US" dirty="0"/>
              <a:t>	(1)  The school district can demonstrate that it has taken reasonable measures to obtain consent, and the child's parent has failed to respond; and</a:t>
            </a:r>
          </a:p>
          <a:p>
            <a:endParaRPr lang="en-US" dirty="0"/>
          </a:p>
          <a:p>
            <a:pPr marL="0" indent="0">
              <a:buNone/>
            </a:pPr>
            <a:r>
              <a:rPr lang="en-US" dirty="0"/>
              <a:t>	(2)  The school district documents its efforts to obtain consent by using the procedures consistent with § 24:05:25:17.</a:t>
            </a:r>
          </a:p>
          <a:p>
            <a:pPr marL="0" indent="0">
              <a:buNone/>
            </a:pPr>
            <a:r>
              <a:rPr lang="en-US" dirty="0"/>
              <a:t> </a:t>
            </a:r>
          </a:p>
          <a:p>
            <a:pPr marL="0" indent="0">
              <a:buNone/>
            </a:pPr>
            <a:r>
              <a:rPr lang="en-US" dirty="0"/>
              <a:t>	If the parent refuses to consent to the reevaluation, the school district may, but is not required to, pursue the reevaluation by using the consent override procedures described in chapter 24:05:30 including mediation and due process hearing procedures.</a:t>
            </a:r>
          </a:p>
          <a:p>
            <a:pPr marL="0" indent="0">
              <a:buNone/>
            </a:pPr>
            <a:r>
              <a:rPr lang="en-US" dirty="0"/>
              <a:t> </a:t>
            </a:r>
          </a:p>
          <a:p>
            <a:endParaRPr lang="en-US" dirty="0"/>
          </a:p>
          <a:p>
            <a:endParaRPr lang="en-US" dirty="0"/>
          </a:p>
        </p:txBody>
      </p:sp>
    </p:spTree>
    <p:extLst>
      <p:ext uri="{BB962C8B-B14F-4D97-AF65-F5344CB8AC3E}">
        <p14:creationId xmlns:p14="http://schemas.microsoft.com/office/powerpoint/2010/main" val="2422874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500"/>
                                        <p:tgtEl>
                                          <p:spTgt spid="3">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fade">
                                      <p:cBhvr>
                                        <p:cTn id="31" dur="500"/>
                                        <p:tgtEl>
                                          <p:spTgt spid="3">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fade">
                                      <p:cBhvr>
                                        <p:cTn id="3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0750" y="2524919"/>
            <a:ext cx="4762500" cy="2676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29285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 </a:t>
            </a:r>
            <a:endParaRPr lang="en-US" dirty="0"/>
          </a:p>
        </p:txBody>
      </p:sp>
      <p:sp>
        <p:nvSpPr>
          <p:cNvPr id="3" name="Content Placeholder 2"/>
          <p:cNvSpPr>
            <a:spLocks noGrp="1"/>
          </p:cNvSpPr>
          <p:nvPr>
            <p:ph idx="1"/>
          </p:nvPr>
        </p:nvSpPr>
        <p:spPr/>
        <p:txBody>
          <a:bodyPr/>
          <a:lstStyle/>
          <a:p>
            <a:r>
              <a:rPr lang="en-US" b="1" dirty="0"/>
              <a:t>FAPE Free Zone: The first 10 days of suspension are “free”.  Services do not need to be provided.  </a:t>
            </a:r>
          </a:p>
          <a:p>
            <a:endParaRPr lang="en-US" dirty="0"/>
          </a:p>
        </p:txBody>
      </p:sp>
    </p:spTree>
    <p:extLst>
      <p:ext uri="{BB962C8B-B14F-4D97-AF65-F5344CB8AC3E}">
        <p14:creationId xmlns:p14="http://schemas.microsoft.com/office/powerpoint/2010/main" val="347575963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a:t>
            </a:r>
            <a:endParaRPr lang="en-US" dirty="0"/>
          </a:p>
        </p:txBody>
      </p:sp>
      <p:sp>
        <p:nvSpPr>
          <p:cNvPr id="3" name="Content Placeholder 2"/>
          <p:cNvSpPr>
            <a:spLocks noGrp="1"/>
          </p:cNvSpPr>
          <p:nvPr>
            <p:ph idx="1"/>
          </p:nvPr>
        </p:nvSpPr>
        <p:spPr/>
        <p:txBody>
          <a:bodyPr/>
          <a:lstStyle/>
          <a:p>
            <a:r>
              <a:rPr lang="en-US" dirty="0" smtClean="0">
                <a:hlinkClick r:id="rId2"/>
              </a:rPr>
              <a:t>www.pent.ca.gov</a:t>
            </a:r>
            <a:endParaRPr lang="en-US" dirty="0" smtClean="0"/>
          </a:p>
          <a:p>
            <a:r>
              <a:rPr lang="en-US" u="sng" dirty="0" smtClean="0">
                <a:hlinkClick r:id="rId3"/>
              </a:rPr>
              <a:t>www.ed.gov/school-discipline</a:t>
            </a:r>
            <a:endParaRPr lang="en-US" u="sng" dirty="0" smtClean="0"/>
          </a:p>
          <a:p>
            <a:r>
              <a:rPr lang="en-US" dirty="0">
                <a:hlinkClick r:id="rId4"/>
              </a:rPr>
              <a:t>http://</a:t>
            </a:r>
            <a:r>
              <a:rPr lang="en-US" dirty="0" smtClean="0">
                <a:hlinkClick r:id="rId4"/>
              </a:rPr>
              <a:t>www.teachsafeschools.org/alternatives-to-suspension.html</a:t>
            </a:r>
            <a:r>
              <a:rPr lang="en-US" dirty="0" smtClean="0"/>
              <a:t> </a:t>
            </a:r>
          </a:p>
          <a:p>
            <a:r>
              <a:rPr lang="en-US" dirty="0">
                <a:hlinkClick r:id="rId5"/>
              </a:rPr>
              <a:t>https://</a:t>
            </a:r>
            <a:r>
              <a:rPr lang="en-US" dirty="0" smtClean="0">
                <a:hlinkClick r:id="rId5"/>
              </a:rPr>
              <a:t>ici.umn.edu/products/impact/182/over5.html</a:t>
            </a:r>
            <a:endParaRPr lang="en-US" dirty="0" smtClean="0"/>
          </a:p>
          <a:p>
            <a:r>
              <a:rPr lang="en-US">
                <a:hlinkClick r:id="rId6"/>
              </a:rPr>
              <a:t>http://www.pbisworld.com/tier-2/alternatives-to-suspension</a:t>
            </a:r>
            <a:r>
              <a:rPr lang="en-US" smtClean="0">
                <a:hlinkClick r:id="rId6"/>
              </a:rPr>
              <a:t>/</a:t>
            </a:r>
            <a:r>
              <a:rPr lang="en-US" smtClean="0"/>
              <a:t> </a:t>
            </a:r>
            <a:endParaRPr lang="en-US" dirty="0"/>
          </a:p>
        </p:txBody>
      </p:sp>
    </p:spTree>
    <p:extLst>
      <p:ext uri="{BB962C8B-B14F-4D97-AF65-F5344CB8AC3E}">
        <p14:creationId xmlns:p14="http://schemas.microsoft.com/office/powerpoint/2010/main" val="375850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a:t>
            </a:r>
            <a:endParaRPr lang="en-US" dirty="0"/>
          </a:p>
        </p:txBody>
      </p:sp>
      <p:sp>
        <p:nvSpPr>
          <p:cNvPr id="3" name="Content Placeholder 2"/>
          <p:cNvSpPr>
            <a:spLocks noGrp="1"/>
          </p:cNvSpPr>
          <p:nvPr>
            <p:ph idx="1"/>
          </p:nvPr>
        </p:nvSpPr>
        <p:spPr>
          <a:xfrm>
            <a:off x="457200" y="1371600"/>
            <a:ext cx="8229600" cy="5486400"/>
          </a:xfrm>
        </p:spPr>
        <p:txBody>
          <a:bodyPr>
            <a:normAutofit/>
          </a:bodyPr>
          <a:lstStyle/>
          <a:p>
            <a:endParaRPr lang="en-US" sz="3200" b="1" dirty="0" smtClean="0"/>
          </a:p>
          <a:p>
            <a:r>
              <a:rPr lang="en-US" sz="4500" b="1" dirty="0" smtClean="0"/>
              <a:t>Change of Placement (COP): Bundle of services the school is providing, not necessarily the physical placement.</a:t>
            </a:r>
          </a:p>
          <a:p>
            <a:endParaRPr lang="en-US" dirty="0" smtClean="0"/>
          </a:p>
          <a:p>
            <a:pPr marL="0" indent="0">
              <a:buNone/>
            </a:pPr>
            <a:endParaRPr lang="en-US" dirty="0"/>
          </a:p>
          <a:p>
            <a:pPr marL="0" indent="0">
              <a:buNone/>
            </a:pPr>
            <a:endParaRPr lang="en-US" b="1" dirty="0" smtClean="0"/>
          </a:p>
          <a:p>
            <a:pPr marL="0" indent="0">
              <a:buNone/>
            </a:pPr>
            <a:endParaRPr lang="en-US" b="1" dirty="0" smtClean="0"/>
          </a:p>
          <a:p>
            <a:endParaRPr lang="en-US" dirty="0" smtClean="0"/>
          </a:p>
          <a:p>
            <a:endParaRPr lang="en-US" dirty="0"/>
          </a:p>
          <a:p>
            <a:endParaRPr lang="en-US" dirty="0" smtClean="0"/>
          </a:p>
          <a:p>
            <a:endParaRPr lang="en-US" dirty="0" smtClean="0"/>
          </a:p>
          <a:p>
            <a:endParaRPr lang="en-US" dirty="0" smtClean="0"/>
          </a:p>
        </p:txBody>
      </p:sp>
    </p:spTree>
    <p:extLst>
      <p:ext uri="{BB962C8B-B14F-4D97-AF65-F5344CB8AC3E}">
        <p14:creationId xmlns:p14="http://schemas.microsoft.com/office/powerpoint/2010/main" val="28601975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 RULE</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a:t>24:05:26:02.01.  Change of placement for disciplinary removals.</a:t>
            </a:r>
            <a:r>
              <a:rPr lang="en-US" dirty="0"/>
              <a:t> For purposes of removal of a student with a disability from the student's current educational placement under this chapter, a change of placement occurs if:</a:t>
            </a:r>
          </a:p>
          <a:p>
            <a:pPr marL="0" indent="0">
              <a:buNone/>
            </a:pPr>
            <a:r>
              <a:rPr lang="en-US" dirty="0"/>
              <a:t> </a:t>
            </a:r>
          </a:p>
          <a:p>
            <a:pPr marL="0" indent="0">
              <a:buNone/>
            </a:pPr>
            <a:r>
              <a:rPr lang="en-US" dirty="0"/>
              <a:t>	(1)  The removal is for more than ten consecutive school days; or</a:t>
            </a:r>
          </a:p>
          <a:p>
            <a:pPr marL="0" indent="0">
              <a:buNone/>
            </a:pPr>
            <a:r>
              <a:rPr lang="en-US" dirty="0"/>
              <a:t>	(2)  The student is subjected to a series of removals that constitute a pattern because:</a:t>
            </a:r>
          </a:p>
          <a:p>
            <a:pPr marL="0" indent="0">
              <a:buNone/>
            </a:pPr>
            <a:r>
              <a:rPr lang="en-US" dirty="0"/>
              <a:t> </a:t>
            </a:r>
          </a:p>
          <a:p>
            <a:pPr marL="0" indent="0">
              <a:buNone/>
            </a:pPr>
            <a:r>
              <a:rPr lang="en-US" dirty="0"/>
              <a:t>		(a)  They cumulate to more than ten school days in a school year;</a:t>
            </a:r>
          </a:p>
          <a:p>
            <a:pPr marL="0" indent="0">
              <a:buNone/>
            </a:pPr>
            <a:r>
              <a:rPr lang="en-US" dirty="0"/>
              <a:t>		(b)  Of factors such as the length of each removal, the total amount of time  		the student is removed, and the proximity of the removals to one another; 					and</a:t>
            </a:r>
          </a:p>
          <a:p>
            <a:pPr marL="0" indent="0">
              <a:buNone/>
            </a:pPr>
            <a:r>
              <a:rPr lang="en-US" dirty="0"/>
              <a:t>		(c)  The student's behavior is substantially similar to the student's behavior in 		previous incidents that resulted in the series of removals.</a:t>
            </a:r>
          </a:p>
          <a:p>
            <a:pPr marL="0" indent="0">
              <a:buNone/>
            </a:pPr>
            <a:r>
              <a:rPr lang="en-US" dirty="0"/>
              <a:t> </a:t>
            </a:r>
          </a:p>
          <a:p>
            <a:pPr marL="0" indent="0">
              <a:buNone/>
            </a:pPr>
            <a:r>
              <a:rPr lang="en-US" dirty="0"/>
              <a:t>	The public agency determines on a case-by-case basis whether a pattern of removals 	constitutes a change of placement. This determination is subject to review through due 	process and judicial proceedings.</a:t>
            </a:r>
          </a:p>
          <a:p>
            <a:pPr marL="0" indent="0">
              <a:buNone/>
            </a:pPr>
            <a:r>
              <a:rPr lang="en-US" dirty="0"/>
              <a:t> </a:t>
            </a:r>
          </a:p>
          <a:p>
            <a:endParaRPr lang="en-US" dirty="0"/>
          </a:p>
        </p:txBody>
      </p:sp>
    </p:spTree>
    <p:extLst>
      <p:ext uri="{BB962C8B-B14F-4D97-AF65-F5344CB8AC3E}">
        <p14:creationId xmlns:p14="http://schemas.microsoft.com/office/powerpoint/2010/main" val="12762772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Trickiest Definition:</a:t>
            </a:r>
            <a:endParaRPr lang="en-US" dirty="0"/>
          </a:p>
        </p:txBody>
      </p:sp>
      <p:sp>
        <p:nvSpPr>
          <p:cNvPr id="3" name="Content Placeholder 2"/>
          <p:cNvSpPr>
            <a:spLocks noGrp="1"/>
          </p:cNvSpPr>
          <p:nvPr>
            <p:ph idx="1"/>
          </p:nvPr>
        </p:nvSpPr>
        <p:spPr/>
        <p:txBody>
          <a:bodyPr/>
          <a:lstStyle/>
          <a:p>
            <a:r>
              <a:rPr lang="en-US" dirty="0"/>
              <a:t>School day: Any day, including a partial day, that students are attending school for instructional purposes</a:t>
            </a:r>
            <a:r>
              <a:rPr lang="en-US" dirty="0" smtClean="0"/>
              <a:t>.</a:t>
            </a:r>
          </a:p>
          <a:p>
            <a:pPr lvl="1"/>
            <a:r>
              <a:rPr lang="en-US" dirty="0" smtClean="0"/>
              <a:t>Early out days count as a full school day</a:t>
            </a:r>
          </a:p>
          <a:p>
            <a:pPr lvl="1"/>
            <a:r>
              <a:rPr lang="en-US" dirty="0" smtClean="0"/>
              <a:t>If kids have a late start or early out for weather it counts as a full school day</a:t>
            </a:r>
          </a:p>
          <a:p>
            <a:r>
              <a:rPr lang="en-US" dirty="0" smtClean="0"/>
              <a:t>What about suspensions that start at noon?</a:t>
            </a:r>
          </a:p>
          <a:p>
            <a:pPr lvl="1"/>
            <a:r>
              <a:rPr lang="en-US" dirty="0" smtClean="0"/>
              <a:t>Need to look at how you take attendance for all students.</a:t>
            </a:r>
          </a:p>
          <a:p>
            <a:pPr lvl="2"/>
            <a:r>
              <a:rPr lang="en-US" dirty="0" smtClean="0"/>
              <a:t>Do you take attendance for all students in the morning and afternoon?</a:t>
            </a:r>
          </a:p>
          <a:p>
            <a:pPr lvl="2"/>
            <a:r>
              <a:rPr lang="en-US" dirty="0" smtClean="0"/>
              <a:t>What is counted as a full day/partial day for all students?</a:t>
            </a:r>
          </a:p>
          <a:p>
            <a:r>
              <a:rPr lang="en-US" dirty="0" smtClean="0"/>
              <a:t>WARNING! Is the student missing the same class every time? </a:t>
            </a:r>
            <a:endParaRPr lang="en-US" dirty="0"/>
          </a:p>
          <a:p>
            <a:endParaRPr lang="en-US" dirty="0"/>
          </a:p>
        </p:txBody>
      </p:sp>
    </p:spTree>
    <p:extLst>
      <p:ext uri="{BB962C8B-B14F-4D97-AF65-F5344CB8AC3E}">
        <p14:creationId xmlns:p14="http://schemas.microsoft.com/office/powerpoint/2010/main" val="3853252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on Day 11?</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FAPE Free Zone Ends and You Enter the CHANGE OF PLACEMENT ZONE: </a:t>
            </a:r>
          </a:p>
          <a:p>
            <a:r>
              <a:rPr lang="en-US" dirty="0" smtClean="0"/>
              <a:t>Services must be provided!</a:t>
            </a:r>
          </a:p>
          <a:p>
            <a:pPr lvl="1"/>
            <a:r>
              <a:rPr lang="en-US" dirty="0" smtClean="0"/>
              <a:t>What is meant by services?</a:t>
            </a:r>
          </a:p>
          <a:p>
            <a:pPr lvl="2"/>
            <a:r>
              <a:rPr lang="en-US" dirty="0"/>
              <a:t>The school system must provide services to the </a:t>
            </a:r>
            <a:r>
              <a:rPr lang="en-US" dirty="0" smtClean="0"/>
              <a:t>child. The </a:t>
            </a:r>
            <a:r>
              <a:rPr lang="en-US" dirty="0"/>
              <a:t>child must continue to receive educational services so that the </a:t>
            </a:r>
            <a:r>
              <a:rPr lang="en-US" b="1" i="1" dirty="0"/>
              <a:t>child </a:t>
            </a:r>
            <a:r>
              <a:rPr lang="en-US" b="1" i="1" dirty="0" smtClean="0"/>
              <a:t>can continue </a:t>
            </a:r>
            <a:r>
              <a:rPr lang="en-US" b="1" i="1" dirty="0"/>
              <a:t>to participate in the general education curriculum (although in another setting), </a:t>
            </a:r>
            <a:r>
              <a:rPr lang="en-US" dirty="0"/>
              <a:t>and progress </a:t>
            </a:r>
            <a:r>
              <a:rPr lang="en-US" dirty="0" smtClean="0"/>
              <a:t>toward meeting </a:t>
            </a:r>
            <a:r>
              <a:rPr lang="en-US" dirty="0"/>
              <a:t>the goals in his or her IEP</a:t>
            </a:r>
            <a:r>
              <a:rPr lang="en-US" dirty="0" smtClean="0"/>
              <a:t>.</a:t>
            </a:r>
          </a:p>
          <a:p>
            <a:r>
              <a:rPr lang="en-US" dirty="0" smtClean="0"/>
              <a:t>SCHOOL must analyze on case-by-case basis to decide if it is a COP:</a:t>
            </a:r>
          </a:p>
          <a:p>
            <a:pPr lvl="1"/>
            <a:r>
              <a:rPr lang="en-US" dirty="0" smtClean="0"/>
              <a:t>Is the removal greater than 10 days?</a:t>
            </a:r>
          </a:p>
          <a:p>
            <a:pPr lvl="1"/>
            <a:r>
              <a:rPr lang="en-US" dirty="0" smtClean="0"/>
              <a:t>Is there a </a:t>
            </a:r>
            <a:r>
              <a:rPr lang="en-US" b="1" dirty="0" smtClean="0"/>
              <a:t>pattern</a:t>
            </a:r>
            <a:r>
              <a:rPr lang="en-US" dirty="0" smtClean="0"/>
              <a:t> in the removals?</a:t>
            </a:r>
          </a:p>
          <a:p>
            <a:pPr lvl="2"/>
            <a:r>
              <a:rPr lang="en-US" dirty="0" smtClean="0"/>
              <a:t>Type of behaviors</a:t>
            </a:r>
          </a:p>
          <a:p>
            <a:pPr lvl="2"/>
            <a:r>
              <a:rPr lang="en-US" dirty="0" smtClean="0"/>
              <a:t>Proximity of the removals</a:t>
            </a:r>
          </a:p>
          <a:p>
            <a:pPr lvl="2"/>
            <a:endParaRPr lang="en-US" dirty="0"/>
          </a:p>
        </p:txBody>
      </p:sp>
    </p:spTree>
    <p:extLst>
      <p:ext uri="{BB962C8B-B14F-4D97-AF65-F5344CB8AC3E}">
        <p14:creationId xmlns:p14="http://schemas.microsoft.com/office/powerpoint/2010/main" val="10859709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TC101790490[[fn=Decatur]]</Template>
  <TotalTime>1787</TotalTime>
  <Words>2780</Words>
  <Application>Microsoft Office PowerPoint</Application>
  <PresentationFormat>On-screen Show (4:3)</PresentationFormat>
  <Paragraphs>343</Paragraphs>
  <Slides>50</Slides>
  <Notes>15</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Decatur</vt:lpstr>
      <vt:lpstr>Discipline in Special Education</vt:lpstr>
      <vt:lpstr>Who am I?</vt:lpstr>
      <vt:lpstr>Agenda</vt:lpstr>
      <vt:lpstr>Definitions</vt:lpstr>
      <vt:lpstr>Definitions Cont. </vt:lpstr>
      <vt:lpstr>Definitions cont.</vt:lpstr>
      <vt:lpstr>COP RULE</vt:lpstr>
      <vt:lpstr>Trickiest Definition:</vt:lpstr>
      <vt:lpstr>What Happens on Day 11?</vt:lpstr>
      <vt:lpstr>RULE</vt:lpstr>
      <vt:lpstr>You Decide: Is This a COP?</vt:lpstr>
      <vt:lpstr>You Decide: Is This a COP?</vt:lpstr>
      <vt:lpstr>You Decide: Is This a COP?</vt:lpstr>
      <vt:lpstr>You Decide:  Is This a COP?</vt:lpstr>
      <vt:lpstr>You Decide: Is This a COP?</vt:lpstr>
      <vt:lpstr>School Decides “No, it is not a COP”</vt:lpstr>
      <vt:lpstr>School Decides “Yes, it is a COP”</vt:lpstr>
      <vt:lpstr>Example, Get Out Your Calendars  </vt:lpstr>
      <vt:lpstr>Manifestation Determination</vt:lpstr>
      <vt:lpstr>MD RULE</vt:lpstr>
      <vt:lpstr>You Decide</vt:lpstr>
      <vt:lpstr>You Decide</vt:lpstr>
      <vt:lpstr>You Decide</vt:lpstr>
      <vt:lpstr>You Decide</vt:lpstr>
      <vt:lpstr>If the IEP Team Decides “Yes, the behavior is  a manifestation of the disability or the IEP was Not Implemented Correctly”</vt:lpstr>
      <vt:lpstr>Yes it was a manifestation RULE</vt:lpstr>
      <vt:lpstr>If the IEP Team Decides “No, the behavior is NOT a manifestation of the disability and the IEP was Implemented Correctly”</vt:lpstr>
      <vt:lpstr>It was not a manifestation RULE</vt:lpstr>
      <vt:lpstr>Let’s Review</vt:lpstr>
      <vt:lpstr>Questions?</vt:lpstr>
      <vt:lpstr>The “Big 3”</vt:lpstr>
      <vt:lpstr>Suspensions for the “Big 3”</vt:lpstr>
      <vt:lpstr>Interim Alternative Educational Setting Guidelines</vt:lpstr>
      <vt:lpstr>IAES RULE</vt:lpstr>
      <vt:lpstr>Children Suspected of Having Disabilities</vt:lpstr>
      <vt:lpstr>Children not yet eligible RULE</vt:lpstr>
      <vt:lpstr>Exceptions to Basis of Knowledge</vt:lpstr>
      <vt:lpstr>Expulsion RULE</vt:lpstr>
      <vt:lpstr>Stay Put Placements</vt:lpstr>
      <vt:lpstr>Frequently Asked Questions</vt:lpstr>
      <vt:lpstr>Do we have to go through this process every time a student is suspended past 10 days? </vt:lpstr>
      <vt:lpstr> We are getting close to the 10 days, should we hold the MD just to be safe?  </vt:lpstr>
      <vt:lpstr>Is it a removal if mom decides to come get the student because she is acting out?</vt:lpstr>
      <vt:lpstr>Is a Student Initiated Time Away  Counted as a Removal?</vt:lpstr>
      <vt:lpstr>Student transfers in with 10 days of suspension.  Do we count those days?</vt:lpstr>
      <vt:lpstr>Can we hold the MD meeting if guardians refuse to attend? </vt:lpstr>
      <vt:lpstr> Do I need to get consent for the FBA </vt:lpstr>
      <vt:lpstr>Can we conduct the FBA if the parents won’t consent?</vt:lpstr>
      <vt:lpstr>Questions?</vt:lpstr>
      <vt:lpstr>Resources </vt:lpstr>
    </vt:vector>
  </TitlesOfParts>
  <Company>State of South Dakota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Discipline in Special Education</dc:title>
  <dc:creator>Cain, Rebecca</dc:creator>
  <cp:lastModifiedBy>Cain, Rebecca</cp:lastModifiedBy>
  <cp:revision>70</cp:revision>
  <cp:lastPrinted>2014-01-16T22:57:04Z</cp:lastPrinted>
  <dcterms:created xsi:type="dcterms:W3CDTF">2014-01-15T22:08:15Z</dcterms:created>
  <dcterms:modified xsi:type="dcterms:W3CDTF">2016-05-02T19:42:07Z</dcterms:modified>
</cp:coreProperties>
</file>