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6"/>
  </p:notesMasterIdLst>
  <p:sldIdLst>
    <p:sldId id="256" r:id="rId2"/>
    <p:sldId id="268" r:id="rId3"/>
    <p:sldId id="269" r:id="rId4"/>
    <p:sldId id="257" r:id="rId5"/>
    <p:sldId id="258" r:id="rId6"/>
    <p:sldId id="259" r:id="rId7"/>
    <p:sldId id="447" r:id="rId8"/>
    <p:sldId id="347" r:id="rId9"/>
    <p:sldId id="381" r:id="rId10"/>
    <p:sldId id="438" r:id="rId11"/>
    <p:sldId id="442" r:id="rId12"/>
    <p:sldId id="439" r:id="rId13"/>
    <p:sldId id="366" r:id="rId14"/>
    <p:sldId id="355" r:id="rId15"/>
    <p:sldId id="368" r:id="rId16"/>
    <p:sldId id="263" r:id="rId17"/>
    <p:sldId id="264" r:id="rId18"/>
    <p:sldId id="265" r:id="rId19"/>
    <p:sldId id="348" r:id="rId20"/>
    <p:sldId id="359" r:id="rId21"/>
    <p:sldId id="349" r:id="rId22"/>
    <p:sldId id="350" r:id="rId23"/>
    <p:sldId id="351" r:id="rId24"/>
    <p:sldId id="352" r:id="rId25"/>
    <p:sldId id="360" r:id="rId26"/>
    <p:sldId id="361" r:id="rId27"/>
    <p:sldId id="369" r:id="rId28"/>
    <p:sldId id="362" r:id="rId29"/>
    <p:sldId id="363" r:id="rId30"/>
    <p:sldId id="410" r:id="rId31"/>
    <p:sldId id="375" r:id="rId32"/>
    <p:sldId id="343" r:id="rId33"/>
    <p:sldId id="413" r:id="rId34"/>
    <p:sldId id="344" r:id="rId35"/>
    <p:sldId id="345" r:id="rId36"/>
    <p:sldId id="448" r:id="rId37"/>
    <p:sldId id="346" r:id="rId38"/>
    <p:sldId id="416" r:id="rId39"/>
    <p:sldId id="290" r:id="rId40"/>
    <p:sldId id="446" r:id="rId41"/>
    <p:sldId id="291" r:id="rId42"/>
    <p:sldId id="433" r:id="rId43"/>
    <p:sldId id="383" r:id="rId44"/>
    <p:sldId id="292" r:id="rId45"/>
    <p:sldId id="299" r:id="rId46"/>
    <p:sldId id="300" r:id="rId47"/>
    <p:sldId id="301" r:id="rId48"/>
    <p:sldId id="441" r:id="rId49"/>
    <p:sldId id="430" r:id="rId50"/>
    <p:sldId id="431" r:id="rId51"/>
    <p:sldId id="432" r:id="rId52"/>
    <p:sldId id="440" r:id="rId53"/>
    <p:sldId id="302" r:id="rId54"/>
    <p:sldId id="303" r:id="rId55"/>
    <p:sldId id="316" r:id="rId56"/>
    <p:sldId id="317" r:id="rId57"/>
    <p:sldId id="394" r:id="rId58"/>
    <p:sldId id="443" r:id="rId59"/>
    <p:sldId id="444" r:id="rId60"/>
    <p:sldId id="306" r:id="rId61"/>
    <p:sldId id="393" r:id="rId62"/>
    <p:sldId id="307" r:id="rId63"/>
    <p:sldId id="445" r:id="rId64"/>
    <p:sldId id="449" r:id="rId65"/>
    <p:sldId id="435" r:id="rId66"/>
    <p:sldId id="385" r:id="rId67"/>
    <p:sldId id="401" r:id="rId68"/>
    <p:sldId id="398" r:id="rId69"/>
    <p:sldId id="405" r:id="rId70"/>
    <p:sldId id="400" r:id="rId71"/>
    <p:sldId id="407" r:id="rId72"/>
    <p:sldId id="402" r:id="rId73"/>
    <p:sldId id="411" r:id="rId74"/>
    <p:sldId id="408" r:id="rId75"/>
    <p:sldId id="403" r:id="rId76"/>
    <p:sldId id="420" r:id="rId77"/>
    <p:sldId id="399" r:id="rId78"/>
    <p:sldId id="404" r:id="rId79"/>
    <p:sldId id="450" r:id="rId80"/>
    <p:sldId id="387" r:id="rId81"/>
    <p:sldId id="409" r:id="rId82"/>
    <p:sldId id="434" r:id="rId83"/>
    <p:sldId id="388" r:id="rId84"/>
    <p:sldId id="389" r:id="rId85"/>
    <p:sldId id="390" r:id="rId86"/>
    <p:sldId id="391" r:id="rId87"/>
    <p:sldId id="308" r:id="rId88"/>
    <p:sldId id="309" r:id="rId89"/>
    <p:sldId id="310" r:id="rId90"/>
    <p:sldId id="382" r:id="rId91"/>
    <p:sldId id="412" r:id="rId92"/>
    <p:sldId id="311" r:id="rId93"/>
    <p:sldId id="427" r:id="rId94"/>
    <p:sldId id="422" r:id="rId95"/>
    <p:sldId id="423" r:id="rId96"/>
    <p:sldId id="428" r:id="rId97"/>
    <p:sldId id="429" r:id="rId98"/>
    <p:sldId id="426" r:id="rId99"/>
    <p:sldId id="424" r:id="rId100"/>
    <p:sldId id="314" r:id="rId101"/>
    <p:sldId id="421" r:id="rId102"/>
    <p:sldId id="320" r:id="rId103"/>
    <p:sldId id="417" r:id="rId104"/>
    <p:sldId id="419" r:id="rId105"/>
    <p:sldId id="318" r:id="rId106"/>
    <p:sldId id="319" r:id="rId107"/>
    <p:sldId id="321" r:id="rId108"/>
    <p:sldId id="436" r:id="rId109"/>
    <p:sldId id="353" r:id="rId110"/>
    <p:sldId id="354" r:id="rId111"/>
    <p:sldId id="370" r:id="rId112"/>
    <p:sldId id="371" r:id="rId113"/>
    <p:sldId id="372" r:id="rId114"/>
    <p:sldId id="373" r:id="rId11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p:scale>
          <a:sx n="56" d="100"/>
          <a:sy n="56" d="100"/>
        </p:scale>
        <p:origin x="-44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74C5D2D-C56A-425D-8211-E967E26EA4EB}" type="datetimeFigureOut">
              <a:rPr lang="en-US" smtClean="0"/>
              <a:t>08/15/2017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AA4675C-5BFE-47A2-B5C4-0E8271516AF8}" type="slidenum">
              <a:rPr lang="en-US" smtClean="0"/>
              <a:t>‹#›</a:t>
            </a:fld>
            <a:endParaRPr lang="en-US"/>
          </a:p>
        </p:txBody>
      </p:sp>
    </p:spTree>
    <p:extLst>
      <p:ext uri="{BB962C8B-B14F-4D97-AF65-F5344CB8AC3E}">
        <p14:creationId xmlns:p14="http://schemas.microsoft.com/office/powerpoint/2010/main" val="4179326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57066" indent="-291179">
              <a:defRPr>
                <a:solidFill>
                  <a:schemeClr val="tx1"/>
                </a:solidFill>
                <a:latin typeface="Arial" charset="0"/>
              </a:defRPr>
            </a:lvl2pPr>
            <a:lvl3pPr marL="1164717" indent="-232943">
              <a:defRPr>
                <a:solidFill>
                  <a:schemeClr val="tx1"/>
                </a:solidFill>
                <a:latin typeface="Arial" charset="0"/>
              </a:defRPr>
            </a:lvl3pPr>
            <a:lvl4pPr marL="1630604" indent="-232943">
              <a:defRPr>
                <a:solidFill>
                  <a:schemeClr val="tx1"/>
                </a:solidFill>
                <a:latin typeface="Arial" charset="0"/>
              </a:defRPr>
            </a:lvl4pPr>
            <a:lvl5pPr marL="2096491" indent="-232943">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fld id="{1BE59245-9CD9-47C0-845B-44CA979A5364}" type="slidenum">
              <a:rPr lang="en-US" smtClean="0"/>
              <a:pPr/>
              <a:t>51</a:t>
            </a:fld>
            <a:endParaRPr lang="en-US" smtClean="0"/>
          </a:p>
        </p:txBody>
      </p:sp>
      <p:sp>
        <p:nvSpPr>
          <p:cNvPr id="58371" name="Rectangle 7"/>
          <p:cNvSpPr txBox="1">
            <a:spLocks noGrp="1" noChangeArrowheads="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4" rIns="93167" bIns="46584" anchor="b"/>
          <a:lstStyle>
            <a:lvl1pPr defTabSz="895350">
              <a:defRPr>
                <a:solidFill>
                  <a:schemeClr val="tx1"/>
                </a:solidFill>
                <a:latin typeface="Arial" charset="0"/>
              </a:defRPr>
            </a:lvl1pPr>
            <a:lvl2pPr marL="742950" indent="-285750" defTabSz="895350">
              <a:defRPr>
                <a:solidFill>
                  <a:schemeClr val="tx1"/>
                </a:solidFill>
                <a:latin typeface="Arial" charset="0"/>
              </a:defRPr>
            </a:lvl2pPr>
            <a:lvl3pPr marL="1143000" indent="-228600" defTabSz="895350">
              <a:defRPr>
                <a:solidFill>
                  <a:schemeClr val="tx1"/>
                </a:solidFill>
                <a:latin typeface="Arial" charset="0"/>
              </a:defRPr>
            </a:lvl3pPr>
            <a:lvl4pPr marL="1600200" indent="-228600" defTabSz="895350">
              <a:defRPr>
                <a:solidFill>
                  <a:schemeClr val="tx1"/>
                </a:solidFill>
                <a:latin typeface="Arial" charset="0"/>
              </a:defRPr>
            </a:lvl4pPr>
            <a:lvl5pPr marL="2057400" indent="-228600" defTabSz="895350">
              <a:defRPr>
                <a:solidFill>
                  <a:schemeClr val="tx1"/>
                </a:solidFill>
                <a:latin typeface="Arial" charset="0"/>
              </a:defRPr>
            </a:lvl5pPr>
            <a:lvl6pPr marL="2514600" indent="-228600" defTabSz="895350" eaLnBrk="0" fontAlgn="base" hangingPunct="0">
              <a:spcBef>
                <a:spcPct val="0"/>
              </a:spcBef>
              <a:spcAft>
                <a:spcPct val="0"/>
              </a:spcAft>
              <a:defRPr>
                <a:solidFill>
                  <a:schemeClr val="tx1"/>
                </a:solidFill>
                <a:latin typeface="Arial" charset="0"/>
              </a:defRPr>
            </a:lvl6pPr>
            <a:lvl7pPr marL="2971800" indent="-228600" defTabSz="895350" eaLnBrk="0" fontAlgn="base" hangingPunct="0">
              <a:spcBef>
                <a:spcPct val="0"/>
              </a:spcBef>
              <a:spcAft>
                <a:spcPct val="0"/>
              </a:spcAft>
              <a:defRPr>
                <a:solidFill>
                  <a:schemeClr val="tx1"/>
                </a:solidFill>
                <a:latin typeface="Arial" charset="0"/>
              </a:defRPr>
            </a:lvl7pPr>
            <a:lvl8pPr marL="3429000" indent="-228600" defTabSz="895350" eaLnBrk="0" fontAlgn="base" hangingPunct="0">
              <a:spcBef>
                <a:spcPct val="0"/>
              </a:spcBef>
              <a:spcAft>
                <a:spcPct val="0"/>
              </a:spcAft>
              <a:defRPr>
                <a:solidFill>
                  <a:schemeClr val="tx1"/>
                </a:solidFill>
                <a:latin typeface="Arial" charset="0"/>
              </a:defRPr>
            </a:lvl8pPr>
            <a:lvl9pPr marL="3886200" indent="-228600" defTabSz="895350" eaLnBrk="0" fontAlgn="base" hangingPunct="0">
              <a:spcBef>
                <a:spcPct val="0"/>
              </a:spcBef>
              <a:spcAft>
                <a:spcPct val="0"/>
              </a:spcAft>
              <a:defRPr>
                <a:solidFill>
                  <a:schemeClr val="tx1"/>
                </a:solidFill>
                <a:latin typeface="Arial" charset="0"/>
              </a:defRPr>
            </a:lvl9pPr>
          </a:lstStyle>
          <a:p>
            <a:pPr algn="r" eaLnBrk="1" hangingPunct="1"/>
            <a:fld id="{2091F4D6-C20C-43C8-91A6-26560DB0A1B0}" type="slidenum">
              <a:rPr lang="en-US" sz="1200"/>
              <a:pPr algn="r" eaLnBrk="1" hangingPunct="1"/>
              <a:t>51</a:t>
            </a:fld>
            <a:endParaRPr lang="en-US" sz="1200"/>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4" rIns="93167" bIns="46584"/>
          <a:lstStyle/>
          <a:p>
            <a:pPr eaLnBrk="1" hangingPunct="1">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dirty="0"/>
              <a:t>When Billy is becoming frustrated with the material because it is too difficult for him, Billy will use the </a:t>
            </a:r>
            <a:r>
              <a:rPr lang="en-US" sz="1800" b="1" dirty="0">
                <a:solidFill>
                  <a:schemeClr val="accent2">
                    <a:lumMod val="60000"/>
                    <a:lumOff val="40000"/>
                  </a:schemeClr>
                </a:solidFill>
              </a:rPr>
              <a:t>cueing system </a:t>
            </a:r>
            <a:r>
              <a:rPr lang="en-US" dirty="0"/>
              <a:t>to let staff know he is frustrated.  Staff will adapt the number of items he is expected to learn or number of activities student will complete prior to assessment for mastery.</a:t>
            </a:r>
          </a:p>
          <a:p>
            <a:pPr>
              <a:buFontTx/>
              <a:buNone/>
            </a:pPr>
            <a:r>
              <a:rPr lang="en-US" dirty="0"/>
              <a:t>	- Steps for teaching Billy how to use the cueing system</a:t>
            </a:r>
          </a:p>
          <a:p>
            <a:pPr>
              <a:buFontTx/>
              <a:buNone/>
            </a:pPr>
            <a:r>
              <a:rPr lang="en-US" dirty="0"/>
              <a:t>	- Who will teach </a:t>
            </a:r>
          </a:p>
          <a:p>
            <a:pPr>
              <a:buFontTx/>
              <a:buNone/>
            </a:pPr>
            <a:r>
              <a:rPr lang="en-US" dirty="0"/>
              <a:t>	- Plan for re-teaching if system is not used correctly</a:t>
            </a:r>
          </a:p>
          <a:p>
            <a:endParaRPr lang="en-US" dirty="0"/>
          </a:p>
        </p:txBody>
      </p:sp>
      <p:sp>
        <p:nvSpPr>
          <p:cNvPr id="4" name="Slide Number Placeholder 3"/>
          <p:cNvSpPr>
            <a:spLocks noGrp="1"/>
          </p:cNvSpPr>
          <p:nvPr>
            <p:ph type="sldNum" sz="quarter" idx="10"/>
          </p:nvPr>
        </p:nvSpPr>
        <p:spPr/>
        <p:txBody>
          <a:bodyPr/>
          <a:lstStyle/>
          <a:p>
            <a:fld id="{B975F896-0803-476E-8F79-4A5ED7DC5017}" type="slidenum">
              <a:rPr lang="en-US" smtClean="0"/>
              <a:t>83</a:t>
            </a:fld>
            <a:endParaRPr lang="en-US"/>
          </a:p>
        </p:txBody>
      </p:sp>
    </p:spTree>
    <p:extLst>
      <p:ext uri="{BB962C8B-B14F-4D97-AF65-F5344CB8AC3E}">
        <p14:creationId xmlns:p14="http://schemas.microsoft.com/office/powerpoint/2010/main" val="3374572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of the</a:t>
            </a:r>
            <a:r>
              <a:rPr lang="en-US" baseline="0" dirty="0" smtClean="0"/>
              <a:t> kids you work with have seen a lot of academic success throughout their lives?</a:t>
            </a:r>
          </a:p>
          <a:p>
            <a:r>
              <a:rPr lang="en-US" baseline="0" dirty="0" smtClean="0"/>
              <a:t>How many are told everyday that they are awesome or are doing a great job?</a:t>
            </a:r>
            <a:endParaRPr lang="en-US" dirty="0"/>
          </a:p>
        </p:txBody>
      </p:sp>
      <p:sp>
        <p:nvSpPr>
          <p:cNvPr id="4" name="Slide Number Placeholder 3"/>
          <p:cNvSpPr>
            <a:spLocks noGrp="1"/>
          </p:cNvSpPr>
          <p:nvPr>
            <p:ph type="sldNum" sz="quarter" idx="10"/>
          </p:nvPr>
        </p:nvSpPr>
        <p:spPr/>
        <p:txBody>
          <a:bodyPr/>
          <a:lstStyle/>
          <a:p>
            <a:fld id="{4AA4675C-5BFE-47A2-B5C4-0E8271516AF8}" type="slidenum">
              <a:rPr lang="en-US" smtClean="0"/>
              <a:t>57</a:t>
            </a:fld>
            <a:endParaRPr lang="en-US"/>
          </a:p>
        </p:txBody>
      </p:sp>
    </p:spTree>
    <p:extLst>
      <p:ext uri="{BB962C8B-B14F-4D97-AF65-F5344CB8AC3E}">
        <p14:creationId xmlns:p14="http://schemas.microsoft.com/office/powerpoint/2010/main" val="3850396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493F011-3F68-479B-92C8-58AFC195BE0C}" type="slidenum">
              <a:rPr lang="en-US"/>
              <a:pPr/>
              <a:t>67</a:t>
            </a:fld>
            <a:endParaRPr lang="en-US"/>
          </a:p>
        </p:txBody>
      </p:sp>
      <p:sp>
        <p:nvSpPr>
          <p:cNvPr id="53250" name="Rectangle 7"/>
          <p:cNvSpPr txBox="1">
            <a:spLocks noGrp="1" noChangeArrowheads="1"/>
          </p:cNvSpPr>
          <p:nvPr/>
        </p:nvSpPr>
        <p:spPr bwMode="auto">
          <a:xfrm>
            <a:off x="3970938" y="8831580"/>
            <a:ext cx="3037840" cy="46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4" rIns="93167" bIns="46584"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eaLnBrk="1" hangingPunct="1"/>
            <a:fld id="{6E1794C0-2E56-4761-958E-D9C778D98A34}" type="slidenum">
              <a:rPr lang="en-US" altLang="en-US" sz="1300">
                <a:latin typeface="Calibri" pitchFamily="34" charset="0"/>
                <a:cs typeface="Arial" charset="0"/>
              </a:rPr>
              <a:pPr algn="r" eaLnBrk="1" hangingPunct="1"/>
              <a:t>67</a:t>
            </a:fld>
            <a:endParaRPr lang="en-US" altLang="en-US" sz="1300">
              <a:latin typeface="Calibri" pitchFamily="34" charset="0"/>
              <a:cs typeface="Arial" charset="0"/>
            </a:endParaRPr>
          </a:p>
        </p:txBody>
      </p:sp>
      <p:sp>
        <p:nvSpPr>
          <p:cNvPr id="53251" name="Rectangle 2"/>
          <p:cNvSpPr>
            <a:spLocks noGrp="1" noRot="1" noChangeAspect="1" noChangeArrowheads="1" noTextEdit="1"/>
          </p:cNvSpPr>
          <p:nvPr>
            <p:ph type="sldImg"/>
          </p:nvPr>
        </p:nvSpPr>
        <p:spPr>
          <a:xfrm>
            <a:off x="1181100" y="698500"/>
            <a:ext cx="4648200" cy="3486150"/>
          </a:xfrm>
          <a:ln/>
          <a:extLst>
            <a:ext uri="{909E8E84-426E-40DD-AFC4-6F175D3DCCD1}">
              <a14:hiddenFill xmlns:a14="http://schemas.microsoft.com/office/drawing/2010/main">
                <a:noFill/>
              </a14:hiddenFill>
            </a:ext>
          </a:extLst>
        </p:spPr>
      </p:sp>
      <p:sp>
        <p:nvSpPr>
          <p:cNvPr id="53252" name="Rectangle 3"/>
          <p:cNvSpPr>
            <a:spLocks noGrp="1" noChangeArrowheads="1"/>
          </p:cNvSpPr>
          <p:nvPr>
            <p:ph type="body" idx="1"/>
          </p:nvPr>
        </p:nvSpPr>
        <p:spPr>
          <a:xfrm>
            <a:off x="701040" y="4415790"/>
            <a:ext cx="5608320" cy="4181767"/>
          </a:xfrm>
        </p:spPr>
        <p:txBody>
          <a:bodyPr lIns="93167" tIns="46584" rIns="93167" bIns="46584"/>
          <a:lstStyle/>
          <a:p>
            <a:pPr>
              <a:spcBef>
                <a:spcPct val="0"/>
              </a:spcBef>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493F011-3F68-479B-92C8-58AFC195BE0C}" type="slidenum">
              <a:rPr lang="en-US"/>
              <a:pPr/>
              <a:t>69</a:t>
            </a:fld>
            <a:endParaRPr lang="en-US"/>
          </a:p>
        </p:txBody>
      </p:sp>
      <p:sp>
        <p:nvSpPr>
          <p:cNvPr id="53250" name="Rectangle 7"/>
          <p:cNvSpPr txBox="1">
            <a:spLocks noGrp="1" noChangeArrowheads="1"/>
          </p:cNvSpPr>
          <p:nvPr/>
        </p:nvSpPr>
        <p:spPr bwMode="auto">
          <a:xfrm>
            <a:off x="3970938" y="8831580"/>
            <a:ext cx="3037840" cy="46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4" rIns="93167" bIns="46584"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eaLnBrk="1" hangingPunct="1"/>
            <a:fld id="{6E1794C0-2E56-4761-958E-D9C778D98A34}" type="slidenum">
              <a:rPr lang="en-US" altLang="en-US" sz="1300">
                <a:latin typeface="Calibri" pitchFamily="34" charset="0"/>
                <a:cs typeface="Arial" charset="0"/>
              </a:rPr>
              <a:pPr algn="r" eaLnBrk="1" hangingPunct="1"/>
              <a:t>69</a:t>
            </a:fld>
            <a:endParaRPr lang="en-US" altLang="en-US" sz="1300">
              <a:latin typeface="Calibri" pitchFamily="34" charset="0"/>
              <a:cs typeface="Arial" charset="0"/>
            </a:endParaRPr>
          </a:p>
        </p:txBody>
      </p:sp>
      <p:sp>
        <p:nvSpPr>
          <p:cNvPr id="53251" name="Rectangle 2"/>
          <p:cNvSpPr>
            <a:spLocks noGrp="1" noRot="1" noChangeAspect="1" noChangeArrowheads="1" noTextEdit="1"/>
          </p:cNvSpPr>
          <p:nvPr>
            <p:ph type="sldImg"/>
          </p:nvPr>
        </p:nvSpPr>
        <p:spPr>
          <a:xfrm>
            <a:off x="1181100" y="698500"/>
            <a:ext cx="4648200" cy="3486150"/>
          </a:xfrm>
          <a:ln/>
          <a:extLst>
            <a:ext uri="{909E8E84-426E-40DD-AFC4-6F175D3DCCD1}">
              <a14:hiddenFill xmlns:a14="http://schemas.microsoft.com/office/drawing/2010/main">
                <a:noFill/>
              </a14:hiddenFill>
            </a:ext>
          </a:extLst>
        </p:spPr>
      </p:sp>
      <p:sp>
        <p:nvSpPr>
          <p:cNvPr id="53252" name="Rectangle 3"/>
          <p:cNvSpPr>
            <a:spLocks noGrp="1" noChangeArrowheads="1"/>
          </p:cNvSpPr>
          <p:nvPr>
            <p:ph type="body" idx="1"/>
          </p:nvPr>
        </p:nvSpPr>
        <p:spPr>
          <a:xfrm>
            <a:off x="701040" y="4415790"/>
            <a:ext cx="5608320" cy="4181767"/>
          </a:xfrm>
        </p:spPr>
        <p:txBody>
          <a:bodyPr lIns="93167" tIns="46584" rIns="93167" bIns="46584"/>
          <a:lstStyle/>
          <a:p>
            <a:pPr>
              <a:spcBef>
                <a:spcPct val="0"/>
              </a:spcBef>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493F011-3F68-479B-92C8-58AFC195BE0C}" type="slidenum">
              <a:rPr lang="en-US"/>
              <a:pPr/>
              <a:t>71</a:t>
            </a:fld>
            <a:endParaRPr lang="en-US"/>
          </a:p>
        </p:txBody>
      </p:sp>
      <p:sp>
        <p:nvSpPr>
          <p:cNvPr id="53250" name="Rectangle 7"/>
          <p:cNvSpPr txBox="1">
            <a:spLocks noGrp="1" noChangeArrowheads="1"/>
          </p:cNvSpPr>
          <p:nvPr/>
        </p:nvSpPr>
        <p:spPr bwMode="auto">
          <a:xfrm>
            <a:off x="3970938" y="8831580"/>
            <a:ext cx="3037840" cy="46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4" rIns="93167" bIns="46584"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eaLnBrk="1" hangingPunct="1"/>
            <a:fld id="{6E1794C0-2E56-4761-958E-D9C778D98A34}" type="slidenum">
              <a:rPr lang="en-US" altLang="en-US" sz="1300">
                <a:latin typeface="Calibri" pitchFamily="34" charset="0"/>
                <a:cs typeface="Arial" charset="0"/>
              </a:rPr>
              <a:pPr algn="r" eaLnBrk="1" hangingPunct="1"/>
              <a:t>71</a:t>
            </a:fld>
            <a:endParaRPr lang="en-US" altLang="en-US" sz="1300">
              <a:latin typeface="Calibri" pitchFamily="34" charset="0"/>
              <a:cs typeface="Arial" charset="0"/>
            </a:endParaRPr>
          </a:p>
        </p:txBody>
      </p:sp>
      <p:sp>
        <p:nvSpPr>
          <p:cNvPr id="53251" name="Rectangle 2"/>
          <p:cNvSpPr>
            <a:spLocks noGrp="1" noRot="1" noChangeAspect="1" noChangeArrowheads="1" noTextEdit="1"/>
          </p:cNvSpPr>
          <p:nvPr>
            <p:ph type="sldImg"/>
          </p:nvPr>
        </p:nvSpPr>
        <p:spPr>
          <a:xfrm>
            <a:off x="1181100" y="698500"/>
            <a:ext cx="4648200" cy="3486150"/>
          </a:xfrm>
          <a:ln/>
          <a:extLst>
            <a:ext uri="{909E8E84-426E-40DD-AFC4-6F175D3DCCD1}">
              <a14:hiddenFill xmlns:a14="http://schemas.microsoft.com/office/drawing/2010/main">
                <a:noFill/>
              </a14:hiddenFill>
            </a:ext>
          </a:extLst>
        </p:spPr>
      </p:sp>
      <p:sp>
        <p:nvSpPr>
          <p:cNvPr id="53252" name="Rectangle 3"/>
          <p:cNvSpPr>
            <a:spLocks noGrp="1" noChangeArrowheads="1"/>
          </p:cNvSpPr>
          <p:nvPr>
            <p:ph type="body" idx="1"/>
          </p:nvPr>
        </p:nvSpPr>
        <p:spPr>
          <a:xfrm>
            <a:off x="701040" y="4415790"/>
            <a:ext cx="5608320" cy="4181767"/>
          </a:xfrm>
        </p:spPr>
        <p:txBody>
          <a:bodyPr lIns="93167" tIns="46584" rIns="93167" bIns="46584"/>
          <a:lstStyle/>
          <a:p>
            <a:pPr>
              <a:spcBef>
                <a:spcPct val="0"/>
              </a:spcBef>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A4675C-5BFE-47A2-B5C4-0E8271516AF8}" type="slidenum">
              <a:rPr lang="en-US" smtClean="0"/>
              <a:t>72</a:t>
            </a:fld>
            <a:endParaRPr lang="en-US"/>
          </a:p>
        </p:txBody>
      </p:sp>
    </p:spTree>
    <p:extLst>
      <p:ext uri="{BB962C8B-B14F-4D97-AF65-F5344CB8AC3E}">
        <p14:creationId xmlns:p14="http://schemas.microsoft.com/office/powerpoint/2010/main" val="4029604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493F011-3F68-479B-92C8-58AFC195BE0C}" type="slidenum">
              <a:rPr lang="en-US"/>
              <a:pPr/>
              <a:t>74</a:t>
            </a:fld>
            <a:endParaRPr lang="en-US"/>
          </a:p>
        </p:txBody>
      </p:sp>
      <p:sp>
        <p:nvSpPr>
          <p:cNvPr id="53250" name="Rectangle 7"/>
          <p:cNvSpPr txBox="1">
            <a:spLocks noGrp="1" noChangeArrowheads="1"/>
          </p:cNvSpPr>
          <p:nvPr/>
        </p:nvSpPr>
        <p:spPr bwMode="auto">
          <a:xfrm>
            <a:off x="3970938" y="8831580"/>
            <a:ext cx="3037840" cy="46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4" rIns="93167" bIns="46584"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eaLnBrk="1" hangingPunct="1"/>
            <a:fld id="{6E1794C0-2E56-4761-958E-D9C778D98A34}" type="slidenum">
              <a:rPr lang="en-US" altLang="en-US" sz="1300">
                <a:latin typeface="Calibri" pitchFamily="34" charset="0"/>
                <a:cs typeface="Arial" charset="0"/>
              </a:rPr>
              <a:pPr algn="r" eaLnBrk="1" hangingPunct="1"/>
              <a:t>74</a:t>
            </a:fld>
            <a:endParaRPr lang="en-US" altLang="en-US" sz="1300">
              <a:latin typeface="Calibri" pitchFamily="34" charset="0"/>
              <a:cs typeface="Arial" charset="0"/>
            </a:endParaRPr>
          </a:p>
        </p:txBody>
      </p:sp>
      <p:sp>
        <p:nvSpPr>
          <p:cNvPr id="53251" name="Rectangle 2"/>
          <p:cNvSpPr>
            <a:spLocks noGrp="1" noRot="1" noChangeAspect="1" noChangeArrowheads="1" noTextEdit="1"/>
          </p:cNvSpPr>
          <p:nvPr>
            <p:ph type="sldImg"/>
          </p:nvPr>
        </p:nvSpPr>
        <p:spPr>
          <a:xfrm>
            <a:off x="1181100" y="698500"/>
            <a:ext cx="4648200" cy="3486150"/>
          </a:xfrm>
          <a:ln/>
          <a:extLst>
            <a:ext uri="{909E8E84-426E-40DD-AFC4-6F175D3DCCD1}">
              <a14:hiddenFill xmlns:a14="http://schemas.microsoft.com/office/drawing/2010/main">
                <a:noFill/>
              </a14:hiddenFill>
            </a:ext>
          </a:extLst>
        </p:spPr>
      </p:sp>
      <p:sp>
        <p:nvSpPr>
          <p:cNvPr id="53252" name="Rectangle 3"/>
          <p:cNvSpPr>
            <a:spLocks noGrp="1" noChangeArrowheads="1"/>
          </p:cNvSpPr>
          <p:nvPr>
            <p:ph type="body" idx="1"/>
          </p:nvPr>
        </p:nvSpPr>
        <p:spPr>
          <a:xfrm>
            <a:off x="701040" y="4415790"/>
            <a:ext cx="5608320" cy="4181767"/>
          </a:xfrm>
        </p:spPr>
        <p:txBody>
          <a:bodyPr lIns="93167" tIns="46584" rIns="93167" bIns="46584"/>
          <a:lstStyle/>
          <a:p>
            <a:pPr>
              <a:spcBef>
                <a:spcPct val="0"/>
              </a:spcBef>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493F011-3F68-479B-92C8-58AFC195BE0C}" type="slidenum">
              <a:rPr lang="en-US"/>
              <a:pPr/>
              <a:t>77</a:t>
            </a:fld>
            <a:endParaRPr lang="en-US"/>
          </a:p>
        </p:txBody>
      </p:sp>
      <p:sp>
        <p:nvSpPr>
          <p:cNvPr id="53250" name="Rectangle 7"/>
          <p:cNvSpPr txBox="1">
            <a:spLocks noGrp="1" noChangeArrowheads="1"/>
          </p:cNvSpPr>
          <p:nvPr/>
        </p:nvSpPr>
        <p:spPr bwMode="auto">
          <a:xfrm>
            <a:off x="3970938" y="8831580"/>
            <a:ext cx="3037840" cy="46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4" rIns="93167" bIns="46584"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eaLnBrk="1" hangingPunct="1"/>
            <a:fld id="{6E1794C0-2E56-4761-958E-D9C778D98A34}" type="slidenum">
              <a:rPr lang="en-US" altLang="en-US" sz="1300">
                <a:latin typeface="Calibri" pitchFamily="34" charset="0"/>
                <a:cs typeface="Arial" charset="0"/>
              </a:rPr>
              <a:pPr algn="r" eaLnBrk="1" hangingPunct="1"/>
              <a:t>77</a:t>
            </a:fld>
            <a:endParaRPr lang="en-US" altLang="en-US" sz="1300">
              <a:latin typeface="Calibri" pitchFamily="34" charset="0"/>
              <a:cs typeface="Arial" charset="0"/>
            </a:endParaRPr>
          </a:p>
        </p:txBody>
      </p:sp>
      <p:sp>
        <p:nvSpPr>
          <p:cNvPr id="53251" name="Rectangle 2"/>
          <p:cNvSpPr>
            <a:spLocks noGrp="1" noRot="1" noChangeAspect="1" noChangeArrowheads="1" noTextEdit="1"/>
          </p:cNvSpPr>
          <p:nvPr>
            <p:ph type="sldImg"/>
          </p:nvPr>
        </p:nvSpPr>
        <p:spPr>
          <a:xfrm>
            <a:off x="1181100" y="698500"/>
            <a:ext cx="4648200" cy="3486150"/>
          </a:xfrm>
          <a:ln/>
          <a:extLst>
            <a:ext uri="{909E8E84-426E-40DD-AFC4-6F175D3DCCD1}">
              <a14:hiddenFill xmlns:a14="http://schemas.microsoft.com/office/drawing/2010/main">
                <a:noFill/>
              </a14:hiddenFill>
            </a:ext>
          </a:extLst>
        </p:spPr>
      </p:sp>
      <p:sp>
        <p:nvSpPr>
          <p:cNvPr id="53252" name="Rectangle 3"/>
          <p:cNvSpPr>
            <a:spLocks noGrp="1" noChangeArrowheads="1"/>
          </p:cNvSpPr>
          <p:nvPr>
            <p:ph type="body" idx="1"/>
          </p:nvPr>
        </p:nvSpPr>
        <p:spPr>
          <a:xfrm>
            <a:off x="701040" y="4415790"/>
            <a:ext cx="5608320" cy="4181767"/>
          </a:xfrm>
        </p:spPr>
        <p:txBody>
          <a:bodyPr lIns="93167" tIns="46584" rIns="93167" bIns="46584"/>
          <a:lstStyle/>
          <a:p>
            <a:pPr>
              <a:spcBef>
                <a:spcPct val="0"/>
              </a:spcBef>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C3DA63-3B2B-4C24-865B-11A2004B2294}" type="slidenum">
              <a:rPr lang="en-US" smtClean="0"/>
              <a:t>78</a:t>
            </a:fld>
            <a:endParaRPr lang="en-US"/>
          </a:p>
        </p:txBody>
      </p:sp>
    </p:spTree>
    <p:extLst>
      <p:ext uri="{BB962C8B-B14F-4D97-AF65-F5344CB8AC3E}">
        <p14:creationId xmlns:p14="http://schemas.microsoft.com/office/powerpoint/2010/main" val="2797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F9DF1ECB-946F-43FC-8F4D-323078796EC4}" type="datetimeFigureOut">
              <a:rPr lang="en-US" smtClean="0"/>
              <a:t>08/15/2017</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82676C01-A529-4B42-B550-3D7B802C3A89}"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9DF1ECB-946F-43FC-8F4D-323078796EC4}" type="datetimeFigureOut">
              <a:rPr lang="en-US" smtClean="0"/>
              <a:t>08/15/2017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76C01-A529-4B42-B550-3D7B802C3A89}"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82676C01-A529-4B42-B550-3D7B802C3A89}"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9DF1ECB-946F-43FC-8F4D-323078796EC4}" type="datetimeFigureOut">
              <a:rPr lang="en-US" smtClean="0"/>
              <a:t>08/15/2017</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E0816F09-CC0E-4F87-B04F-693AA06541CB}" type="datetime1">
              <a:rPr lang="en-US"/>
              <a:pPr/>
              <a:t>08/15/2017</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0"/>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8D2E074D-3796-47FD-9DAE-19871079F81C}" type="slidenum">
              <a:rPr lang="en-US"/>
              <a:pPr/>
              <a:t>‹#›</a:t>
            </a:fld>
            <a:endParaRPr lang="en-US"/>
          </a:p>
        </p:txBody>
      </p:sp>
    </p:spTree>
    <p:extLst>
      <p:ext uri="{BB962C8B-B14F-4D97-AF65-F5344CB8AC3E}">
        <p14:creationId xmlns:p14="http://schemas.microsoft.com/office/powerpoint/2010/main" val="4082727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F9DF1ECB-946F-43FC-8F4D-323078796EC4}" type="datetimeFigureOut">
              <a:rPr lang="en-US" smtClean="0"/>
              <a:t>08/15/2017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82676C01-A529-4B42-B550-3D7B802C3A89}"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F9DF1ECB-946F-43FC-8F4D-323078796EC4}" type="datetimeFigureOut">
              <a:rPr lang="en-US" smtClean="0"/>
              <a:t>08/15/2017</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82676C01-A529-4B42-B550-3D7B802C3A89}"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F9DF1ECB-946F-43FC-8F4D-323078796EC4}" type="datetimeFigureOut">
              <a:rPr lang="en-US" smtClean="0"/>
              <a:t>08/15/2017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76C01-A529-4B42-B550-3D7B802C3A89}"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F9DF1ECB-946F-43FC-8F4D-323078796EC4}" type="datetimeFigureOut">
              <a:rPr lang="en-US" smtClean="0"/>
              <a:t>08/15/2017</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82676C01-A529-4B42-B550-3D7B802C3A89}" type="slidenum">
              <a:rPr lang="en-US" smtClean="0"/>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9DF1ECB-946F-43FC-8F4D-323078796EC4}" type="datetimeFigureOut">
              <a:rPr lang="en-US" smtClean="0"/>
              <a:t>08/15/2017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82676C01-A529-4B42-B550-3D7B802C3A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F9DF1ECB-946F-43FC-8F4D-323078796EC4}" type="datetimeFigureOut">
              <a:rPr lang="en-US" smtClean="0"/>
              <a:t>08/15/2017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82676C01-A529-4B42-B550-3D7B802C3A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82676C01-A529-4B42-B550-3D7B802C3A89}"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F9DF1ECB-946F-43FC-8F4D-323078796EC4}" type="datetimeFigureOut">
              <a:rPr lang="en-US" smtClean="0"/>
              <a:t>08/15/2017</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82676C01-A529-4B42-B550-3D7B802C3A89}"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F9DF1ECB-946F-43FC-8F4D-323078796EC4}" type="datetimeFigureOut">
              <a:rPr lang="en-US" smtClean="0"/>
              <a:t>08/15/2017</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F9DF1ECB-946F-43FC-8F4D-323078796EC4}" type="datetimeFigureOut">
              <a:rPr lang="en-US" smtClean="0"/>
              <a:t>08/15/2017</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82676C01-A529-4B42-B550-3D7B802C3A89}"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hyperlink" Target="http://www.safeandcivilschools.com/" TargetMode="External"/><Relationship Id="rId13" Type="http://schemas.openxmlformats.org/officeDocument/2006/relationships/hyperlink" Target="http://www.top20training.com/" TargetMode="External"/><Relationship Id="rId3" Type="http://schemas.openxmlformats.org/officeDocument/2006/relationships/hyperlink" Target="http://doe.sd.gov/oess/specialed/index.asp" TargetMode="External"/><Relationship Id="rId7" Type="http://schemas.openxmlformats.org/officeDocument/2006/relationships/hyperlink" Target="http://www.toughkid.com/" TargetMode="External"/><Relationship Id="rId12" Type="http://schemas.openxmlformats.org/officeDocument/2006/relationships/hyperlink" Target="http://www.interventioncentral.org/" TargetMode="External"/><Relationship Id="rId2" Type="http://schemas.openxmlformats.org/officeDocument/2006/relationships/hyperlink" Target="http://sdpbis.wikispaces.com/South+Dakota+PBIS" TargetMode="External"/><Relationship Id="rId1" Type="http://schemas.openxmlformats.org/officeDocument/2006/relationships/slideLayout" Target="../slideLayouts/slideLayout2.xml"/><Relationship Id="rId6" Type="http://schemas.openxmlformats.org/officeDocument/2006/relationships/hyperlink" Target="http://www.pbis.org/" TargetMode="External"/><Relationship Id="rId11" Type="http://schemas.openxmlformats.org/officeDocument/2006/relationships/hyperlink" Target="http://www.whatworksclearinghouse.com/" TargetMode="External"/><Relationship Id="rId5" Type="http://schemas.openxmlformats.org/officeDocument/2006/relationships/hyperlink" Target="http://flpbs.fmhi.usf.edu/" TargetMode="External"/><Relationship Id="rId10" Type="http://schemas.openxmlformats.org/officeDocument/2006/relationships/hyperlink" Target="http://www.challengingbehavior.org/" TargetMode="External"/><Relationship Id="rId4" Type="http://schemas.openxmlformats.org/officeDocument/2006/relationships/hyperlink" Target="http://www.pent.ca.gov/" TargetMode="External"/><Relationship Id="rId9" Type="http://schemas.openxmlformats.org/officeDocument/2006/relationships/hyperlink" Target="http://www.behavioradvisor.com/" TargetMode="External"/><Relationship Id="rId14" Type="http://schemas.openxmlformats.org/officeDocument/2006/relationships/hyperlink" Target="mailto:Rebecca.cain@state.sd.us" TargetMode="External"/></Relationships>
</file>

<file path=ppt/slides/_rels/slide114.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joshshipp.com/one-caring-adult/"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youtube.com/watch?v=kQYL95Rj_gw"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google.com/url?sa=i&amp;rct=j&amp;q=&amp;esrc=s&amp;source=images&amp;cd=&amp;cad=rja&amp;uact=8&amp;ved=0ahUKEwjTuObor6nSAhUX24MKHaGaDIIQjRwIBw&amp;url=http://jewishspecialneeds.blogspot.com/2013/07/fair-isnt-equal.html&amp;bvm=bv.148073327,d.amc&amp;psig=AFQjCNEUNC7FUMXTwL3mNuOPaF2xP50HPw&amp;ust=1488047698468012" TargetMode="Externa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0.wmf"/><Relationship Id="rId7" Type="http://schemas.openxmlformats.org/officeDocument/2006/relationships/image" Target="../media/image84.wmf"/><Relationship Id="rId2" Type="http://schemas.openxmlformats.org/officeDocument/2006/relationships/image" Target="../media/image79.wmf"/><Relationship Id="rId1" Type="http://schemas.openxmlformats.org/officeDocument/2006/relationships/slideLayout" Target="../slideLayouts/slideLayout7.xml"/><Relationship Id="rId6" Type="http://schemas.openxmlformats.org/officeDocument/2006/relationships/image" Target="../media/image83.wmf"/><Relationship Id="rId5" Type="http://schemas.openxmlformats.org/officeDocument/2006/relationships/image" Target="../media/image82.wmf"/><Relationship Id="rId4" Type="http://schemas.openxmlformats.org/officeDocument/2006/relationships/image" Target="../media/image81.wmf"/></Relationships>
</file>

<file path=ppt/slides/_rels/slide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hyperlink" Target="https://www.responsiveclassroom.org/teaching-self-calming-skill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r>
              <a:rPr lang="en-US" dirty="0" smtClean="0"/>
              <a:t>Behavior Support Training for Educational Assistants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048000"/>
            <a:ext cx="2395537"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26217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rPr>
              <a:t>Behavior is Learned-So Who is Going to Teach it? </a:t>
            </a:r>
            <a:endParaRPr lang="en-US" dirty="0">
              <a:solidFill>
                <a:schemeClr val="tx1"/>
              </a:solidFill>
            </a:endParaRPr>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57200" y="1981200"/>
            <a:ext cx="41910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057400"/>
            <a:ext cx="38100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777248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solidFill>
                  <a:schemeClr val="tx1"/>
                </a:solidFill>
              </a:rPr>
              <a:t>Strategy 25:  </a:t>
            </a:r>
            <a:br>
              <a:rPr lang="en-US" dirty="0" smtClean="0">
                <a:solidFill>
                  <a:schemeClr val="tx1"/>
                </a:solidFill>
              </a:rPr>
            </a:br>
            <a:r>
              <a:rPr lang="en-US" b="1" dirty="0" smtClean="0">
                <a:solidFill>
                  <a:schemeClr val="tx1"/>
                </a:solidFill>
              </a:rPr>
              <a:t>PICK YOUR BATTLES</a:t>
            </a:r>
            <a:endParaRPr lang="en-US" b="1" dirty="0">
              <a:solidFill>
                <a:schemeClr val="tx1"/>
              </a:solidFill>
            </a:endParaRPr>
          </a:p>
        </p:txBody>
      </p:sp>
      <p:sp>
        <p:nvSpPr>
          <p:cNvPr id="3" name="Content Placeholder 2"/>
          <p:cNvSpPr>
            <a:spLocks noGrp="1"/>
          </p:cNvSpPr>
          <p:nvPr>
            <p:ph idx="1"/>
          </p:nvPr>
        </p:nvSpPr>
        <p:spPr/>
        <p:txBody>
          <a:bodyPr>
            <a:normAutofit/>
          </a:bodyPr>
          <a:lstStyle/>
          <a:p>
            <a:r>
              <a:rPr lang="en-US" sz="3200" b="1" dirty="0" smtClean="0"/>
              <a:t>Save discipline for big problems </a:t>
            </a:r>
          </a:p>
          <a:p>
            <a:r>
              <a:rPr lang="en-US" sz="3200" b="1" dirty="0" smtClean="0"/>
              <a:t>Don’t sweat the small stuff</a:t>
            </a:r>
          </a:p>
          <a:p>
            <a:endParaRPr lang="en-US" sz="3200" b="1" dirty="0"/>
          </a:p>
          <a:p>
            <a:endParaRPr lang="en-US" sz="3200" b="1" dirty="0" smtClean="0"/>
          </a:p>
          <a:p>
            <a:endParaRPr lang="en-US"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191000"/>
            <a:ext cx="2609850" cy="217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486593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a:p>
        </p:txBody>
      </p:sp>
      <p:sp>
        <p:nvSpPr>
          <p:cNvPr id="3" name="Title 2"/>
          <p:cNvSpPr>
            <a:spLocks noGrp="1"/>
          </p:cNvSpPr>
          <p:nvPr>
            <p:ph type="title"/>
          </p:nvPr>
        </p:nvSpPr>
        <p:spPr/>
        <p:txBody>
          <a:bodyPr>
            <a:normAutofit/>
          </a:bodyPr>
          <a:lstStyle/>
          <a:p>
            <a:pPr algn="l"/>
            <a:r>
              <a:rPr lang="en-US" dirty="0" smtClean="0">
                <a:solidFill>
                  <a:schemeClr val="tx1"/>
                </a:solidFill>
              </a:rPr>
              <a:t>Think/Pair/Share: Which do you use? </a:t>
            </a:r>
            <a:endParaRPr lang="en-US" dirty="0">
              <a:solidFill>
                <a:schemeClr val="tx1"/>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194684"/>
            <a:ext cx="21336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290569"/>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194684"/>
            <a:ext cx="2837537"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5943600"/>
            <a:ext cx="2895600" cy="461665"/>
          </a:xfrm>
          <a:prstGeom prst="rect">
            <a:avLst/>
          </a:prstGeom>
          <a:noFill/>
        </p:spPr>
        <p:txBody>
          <a:bodyPr wrap="square" rtlCol="0">
            <a:spAutoFit/>
          </a:bodyPr>
          <a:lstStyle/>
          <a:p>
            <a:r>
              <a:rPr lang="en-US" sz="2400" dirty="0" smtClean="0"/>
              <a:t>Think </a:t>
            </a:r>
            <a:endParaRPr lang="en-US" sz="2400" dirty="0"/>
          </a:p>
        </p:txBody>
      </p:sp>
      <p:sp>
        <p:nvSpPr>
          <p:cNvPr id="5" name="TextBox 4"/>
          <p:cNvSpPr txBox="1"/>
          <p:nvPr/>
        </p:nvSpPr>
        <p:spPr>
          <a:xfrm>
            <a:off x="5181600" y="5791200"/>
            <a:ext cx="3599538" cy="461665"/>
          </a:xfrm>
          <a:prstGeom prst="rect">
            <a:avLst/>
          </a:prstGeom>
          <a:noFill/>
        </p:spPr>
        <p:txBody>
          <a:bodyPr wrap="square" rtlCol="0">
            <a:spAutoFit/>
          </a:bodyPr>
          <a:lstStyle/>
          <a:p>
            <a:r>
              <a:rPr lang="en-US" sz="2400" dirty="0" smtClean="0"/>
              <a:t>Share with your partner</a:t>
            </a:r>
            <a:endParaRPr lang="en-US" sz="2400" dirty="0"/>
          </a:p>
        </p:txBody>
      </p:sp>
      <p:sp>
        <p:nvSpPr>
          <p:cNvPr id="7" name="TextBox 6"/>
          <p:cNvSpPr txBox="1"/>
          <p:nvPr/>
        </p:nvSpPr>
        <p:spPr>
          <a:xfrm>
            <a:off x="3809999" y="2590800"/>
            <a:ext cx="1371601" cy="523220"/>
          </a:xfrm>
          <a:prstGeom prst="rect">
            <a:avLst/>
          </a:prstGeom>
          <a:noFill/>
        </p:spPr>
        <p:txBody>
          <a:bodyPr wrap="square" rtlCol="0">
            <a:spAutoFit/>
          </a:bodyPr>
          <a:lstStyle/>
          <a:p>
            <a:r>
              <a:rPr lang="en-US" sz="2800" dirty="0" smtClean="0"/>
              <a:t>“Pair”</a:t>
            </a:r>
            <a:endParaRPr lang="en-US" sz="2800" dirty="0"/>
          </a:p>
        </p:txBody>
      </p:sp>
    </p:spTree>
    <p:extLst>
      <p:ext uri="{BB962C8B-B14F-4D97-AF65-F5344CB8AC3E}">
        <p14:creationId xmlns:p14="http://schemas.microsoft.com/office/powerpoint/2010/main" val="49835126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chemeClr val="tx1"/>
                </a:solidFill>
              </a:rPr>
              <a:t>When it happens: </a:t>
            </a:r>
            <a:endParaRPr lang="en-US" dirty="0">
              <a:solidFill>
                <a:schemeClr val="tx1"/>
              </a:solidFill>
            </a:endParaRPr>
          </a:p>
        </p:txBody>
      </p:sp>
      <p:sp>
        <p:nvSpPr>
          <p:cNvPr id="3" name="Content Placeholder 2"/>
          <p:cNvSpPr>
            <a:spLocks noGrp="1"/>
          </p:cNvSpPr>
          <p:nvPr>
            <p:ph idx="1"/>
          </p:nvPr>
        </p:nvSpPr>
        <p:spPr/>
        <p:txBody>
          <a:bodyPr>
            <a:normAutofit/>
          </a:bodyPr>
          <a:lstStyle/>
          <a:p>
            <a:r>
              <a:rPr lang="en-US" sz="3200" b="1" dirty="0" smtClean="0"/>
              <a:t>Be </a:t>
            </a:r>
            <a:r>
              <a:rPr lang="en-US" sz="3200" b="1" u="sng" dirty="0" smtClean="0"/>
              <a:t>consistent</a:t>
            </a:r>
            <a:r>
              <a:rPr lang="en-US" sz="3200" b="1" dirty="0" smtClean="0"/>
              <a:t>: </a:t>
            </a:r>
            <a:r>
              <a:rPr lang="en-US" sz="3200" b="1" dirty="0" smtClean="0">
                <a:solidFill>
                  <a:srgbClr val="0070C0"/>
                </a:solidFill>
              </a:rPr>
              <a:t>same response every time</a:t>
            </a:r>
          </a:p>
          <a:p>
            <a:pPr lvl="1"/>
            <a:r>
              <a:rPr lang="en-US" b="1" dirty="0" smtClean="0"/>
              <a:t>Consistency means: children can expect </a:t>
            </a:r>
            <a:r>
              <a:rPr lang="en-US" b="1" u="sng" dirty="0" smtClean="0">
                <a:solidFill>
                  <a:srgbClr val="0070C0"/>
                </a:solidFill>
              </a:rPr>
              <a:t>Kindness, Fairness, and Safety in the classroom</a:t>
            </a:r>
          </a:p>
          <a:p>
            <a:r>
              <a:rPr lang="en-US" sz="3200" b="1" dirty="0">
                <a:solidFill>
                  <a:srgbClr val="C00000"/>
                </a:solidFill>
              </a:rPr>
              <a:t>Address the behavior:  </a:t>
            </a:r>
            <a:r>
              <a:rPr lang="en-US" sz="3200" b="1" dirty="0">
                <a:solidFill>
                  <a:srgbClr val="0070C0"/>
                </a:solidFill>
              </a:rPr>
              <a:t>redirect to a positive activity</a:t>
            </a:r>
          </a:p>
          <a:p>
            <a:endParaRPr lang="en-US" sz="3200" b="1" dirty="0">
              <a:solidFill>
                <a:srgbClr val="0070C0"/>
              </a:solidFill>
            </a:endParaRPr>
          </a:p>
        </p:txBody>
      </p:sp>
    </p:spTree>
    <p:extLst>
      <p:ext uri="{BB962C8B-B14F-4D97-AF65-F5344CB8AC3E}">
        <p14:creationId xmlns:p14="http://schemas.microsoft.com/office/powerpoint/2010/main" val="320959327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1066800" y="533400"/>
            <a:ext cx="7793038" cy="457200"/>
          </a:xfrm>
        </p:spPr>
        <p:txBody>
          <a:bodyPr>
            <a:normAutofit fontScale="90000"/>
          </a:bodyPr>
          <a:lstStyle/>
          <a:p>
            <a:pPr eaLnBrk="1" hangingPunct="1">
              <a:defRPr/>
            </a:pPr>
            <a:r>
              <a:rPr lang="en-US" altLang="en-US" dirty="0" smtClean="0">
                <a:solidFill>
                  <a:schemeClr val="tx1"/>
                </a:solidFill>
              </a:rPr>
              <a:t>Correcting Inappropriate Behavior</a:t>
            </a:r>
          </a:p>
        </p:txBody>
      </p:sp>
      <p:sp>
        <p:nvSpPr>
          <p:cNvPr id="28675" name="Rectangle 3"/>
          <p:cNvSpPr>
            <a:spLocks noGrp="1" noChangeArrowheads="1"/>
          </p:cNvSpPr>
          <p:nvPr>
            <p:ph type="body" idx="1"/>
          </p:nvPr>
        </p:nvSpPr>
        <p:spPr>
          <a:xfrm>
            <a:off x="457200" y="1981200"/>
            <a:ext cx="8534400" cy="4114800"/>
          </a:xfrm>
        </p:spPr>
        <p:txBody>
          <a:bodyPr/>
          <a:lstStyle/>
          <a:p>
            <a:r>
              <a:rPr lang="en-US" altLang="en-US" sz="2400" b="0" dirty="0" smtClean="0">
                <a:cs typeface="Times" charset="0"/>
              </a:rPr>
              <a:t> </a:t>
            </a:r>
            <a:r>
              <a:rPr lang="en-US" altLang="en-US" sz="2400" b="0" u="sng" dirty="0" smtClean="0">
                <a:cs typeface="Times" charset="0"/>
              </a:rPr>
              <a:t>Immediate</a:t>
            </a:r>
          </a:p>
          <a:p>
            <a:r>
              <a:rPr lang="en-US" altLang="en-US" sz="2400" b="0" u="sng" dirty="0" smtClean="0">
                <a:cs typeface="Times" charset="0"/>
              </a:rPr>
              <a:t> Non-argumentative, non-critical</a:t>
            </a:r>
          </a:p>
          <a:p>
            <a:r>
              <a:rPr lang="en-US" altLang="en-US" sz="2400" b="0" u="sng" dirty="0" smtClean="0">
                <a:cs typeface="Times" charset="0"/>
              </a:rPr>
              <a:t> Specific to behavior</a:t>
            </a:r>
          </a:p>
          <a:p>
            <a:r>
              <a:rPr lang="en-US" altLang="en-US" sz="2400" b="0" u="sng" dirty="0" smtClean="0">
                <a:cs typeface="Times" charset="0"/>
              </a:rPr>
              <a:t>Consistent (with behavior and across staff)</a:t>
            </a:r>
            <a:endParaRPr lang="en-US" altLang="en-US" sz="1600" u="sng" dirty="0" smtClean="0"/>
          </a:p>
        </p:txBody>
      </p:sp>
    </p:spTree>
    <p:extLst>
      <p:ext uri="{BB962C8B-B14F-4D97-AF65-F5344CB8AC3E}">
        <p14:creationId xmlns:p14="http://schemas.microsoft.com/office/powerpoint/2010/main" val="131109492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1350963" y="0"/>
            <a:ext cx="7793037" cy="762000"/>
          </a:xfrm>
        </p:spPr>
        <p:txBody>
          <a:bodyPr>
            <a:normAutofit fontScale="90000"/>
          </a:bodyPr>
          <a:lstStyle/>
          <a:p>
            <a:pPr eaLnBrk="1" hangingPunct="1">
              <a:defRPr/>
            </a:pPr>
            <a:r>
              <a:rPr lang="en-US" altLang="en-US" sz="4000" b="0" dirty="0" smtClean="0">
                <a:solidFill>
                  <a:schemeClr val="tx1"/>
                </a:solidFill>
                <a:cs typeface="Times" charset="0"/>
              </a:rPr>
              <a:t/>
            </a:r>
            <a:br>
              <a:rPr lang="en-US" altLang="en-US" sz="4000" b="0" dirty="0" smtClean="0">
                <a:solidFill>
                  <a:schemeClr val="tx1"/>
                </a:solidFill>
                <a:cs typeface="Times" charset="0"/>
              </a:rPr>
            </a:br>
            <a:r>
              <a:rPr lang="en-US" altLang="en-US" sz="4000" b="0" dirty="0" smtClean="0">
                <a:solidFill>
                  <a:schemeClr val="tx1"/>
                </a:solidFill>
                <a:cs typeface="Times" charset="0"/>
              </a:rPr>
              <a:t>Corrective Consequences</a:t>
            </a:r>
            <a:endParaRPr lang="en-US" altLang="en-US" sz="2000" b="0" u="sng" dirty="0" smtClean="0">
              <a:solidFill>
                <a:schemeClr val="tx1"/>
              </a:solidFill>
              <a:cs typeface="Times" charset="0"/>
            </a:endParaRPr>
          </a:p>
        </p:txBody>
      </p:sp>
      <p:sp>
        <p:nvSpPr>
          <p:cNvPr id="30723" name="Rectangle 3"/>
          <p:cNvSpPr>
            <a:spLocks noGrp="1" noChangeArrowheads="1"/>
          </p:cNvSpPr>
          <p:nvPr>
            <p:ph type="body" idx="1"/>
          </p:nvPr>
        </p:nvSpPr>
        <p:spPr>
          <a:xfrm>
            <a:off x="152400" y="1676400"/>
            <a:ext cx="8991600" cy="5029200"/>
          </a:xfrm>
        </p:spPr>
        <p:txBody>
          <a:bodyPr>
            <a:normAutofit/>
          </a:bodyPr>
          <a:lstStyle/>
          <a:p>
            <a:pPr marL="609600" indent="-609600" eaLnBrk="1" hangingPunct="1">
              <a:lnSpc>
                <a:spcPct val="120000"/>
              </a:lnSpc>
            </a:pPr>
            <a:r>
              <a:rPr lang="en-US" altLang="en-US" sz="2000" b="0" u="sng" dirty="0" smtClean="0">
                <a:cs typeface="Times" charset="0"/>
              </a:rPr>
              <a:t>Take the student aside</a:t>
            </a:r>
          </a:p>
          <a:p>
            <a:pPr marL="609600" indent="-609600" eaLnBrk="1" hangingPunct="1">
              <a:lnSpc>
                <a:spcPct val="120000"/>
              </a:lnSpc>
            </a:pPr>
            <a:r>
              <a:rPr lang="en-US" altLang="en-US" sz="2000" b="0" dirty="0" smtClean="0">
                <a:cs typeface="Times" charset="0"/>
              </a:rPr>
              <a:t>Avoid </a:t>
            </a:r>
            <a:r>
              <a:rPr lang="en-US" altLang="en-US" sz="2000" b="0" u="sng" dirty="0" smtClean="0">
                <a:cs typeface="Times" charset="0"/>
              </a:rPr>
              <a:t>embarrassing</a:t>
            </a:r>
            <a:r>
              <a:rPr lang="en-US" altLang="en-US" sz="2000" b="0" dirty="0" smtClean="0">
                <a:cs typeface="Times" charset="0"/>
              </a:rPr>
              <a:t> the student</a:t>
            </a:r>
            <a:endParaRPr lang="en-US" altLang="en-US" sz="2000" dirty="0" smtClean="0">
              <a:cs typeface="Times" charset="0"/>
            </a:endParaRPr>
          </a:p>
          <a:p>
            <a:pPr marL="609600" indent="-609600" eaLnBrk="1" hangingPunct="1">
              <a:lnSpc>
                <a:spcPct val="120000"/>
              </a:lnSpc>
            </a:pPr>
            <a:r>
              <a:rPr lang="en-US" altLang="en-US" sz="2000" b="0" dirty="0" smtClean="0">
                <a:cs typeface="Times" charset="0"/>
              </a:rPr>
              <a:t>Review </a:t>
            </a:r>
            <a:r>
              <a:rPr lang="en-US" altLang="en-US" sz="2000" b="0" u="sng" dirty="0" smtClean="0">
                <a:cs typeface="Times" charset="0"/>
              </a:rPr>
              <a:t>what you saw </a:t>
            </a:r>
            <a:r>
              <a:rPr lang="en-US" altLang="en-US" sz="2000" b="0" dirty="0" smtClean="0">
                <a:cs typeface="Times" charset="0"/>
              </a:rPr>
              <a:t>with the student in a calm, impersonal manner  </a:t>
            </a:r>
          </a:p>
          <a:p>
            <a:pPr marL="609600" indent="-609600" eaLnBrk="1" hangingPunct="1">
              <a:lnSpc>
                <a:spcPct val="90000"/>
              </a:lnSpc>
            </a:pPr>
            <a:r>
              <a:rPr lang="en-US" altLang="en-US" sz="2000" dirty="0" smtClean="0">
                <a:cs typeface="Times" charset="0"/>
              </a:rPr>
              <a:t>Don't </a:t>
            </a:r>
            <a:r>
              <a:rPr lang="en-US" altLang="en-US" sz="2000" u="sng" dirty="0" smtClean="0">
                <a:cs typeface="Times" charset="0"/>
              </a:rPr>
              <a:t>argue</a:t>
            </a:r>
            <a:r>
              <a:rPr lang="en-US" altLang="en-US" sz="2000" dirty="0" smtClean="0">
                <a:cs typeface="Times" charset="0"/>
              </a:rPr>
              <a:t> - don't allow yourself to be drawn into an argument </a:t>
            </a:r>
          </a:p>
          <a:p>
            <a:pPr marL="609600" indent="-609600" eaLnBrk="1" hangingPunct="1">
              <a:lnSpc>
                <a:spcPct val="90000"/>
              </a:lnSpc>
            </a:pPr>
            <a:r>
              <a:rPr lang="en-US" altLang="en-US" sz="2000" b="0" dirty="0" smtClean="0">
                <a:cs typeface="Times" charset="0"/>
              </a:rPr>
              <a:t>Define the </a:t>
            </a:r>
            <a:r>
              <a:rPr lang="en-US" altLang="en-US" sz="2000" b="0" u="sng" dirty="0" smtClean="0">
                <a:cs typeface="Times" charset="0"/>
              </a:rPr>
              <a:t>Inappropriate Behavior </a:t>
            </a:r>
            <a:r>
              <a:rPr lang="en-US" altLang="en-US" sz="2000" b="0" dirty="0" smtClean="0">
                <a:cs typeface="Times" charset="0"/>
              </a:rPr>
              <a:t>- state the rule(s) or expectation(s) that were violated </a:t>
            </a:r>
          </a:p>
          <a:p>
            <a:pPr marL="609600" indent="-609600" eaLnBrk="1" hangingPunct="1">
              <a:lnSpc>
                <a:spcPct val="90000"/>
              </a:lnSpc>
            </a:pPr>
            <a:r>
              <a:rPr lang="en-US" altLang="en-US" sz="2000" b="0" dirty="0" smtClean="0">
                <a:cs typeface="Times" charset="0"/>
              </a:rPr>
              <a:t>Ask the </a:t>
            </a:r>
            <a:r>
              <a:rPr lang="en-US" altLang="en-US" sz="2000" b="0" u="sng" dirty="0" smtClean="0">
                <a:cs typeface="Times" charset="0"/>
              </a:rPr>
              <a:t>student to state the appropriate</a:t>
            </a:r>
            <a:r>
              <a:rPr lang="en-US" altLang="en-US" sz="2000" b="0" dirty="0" smtClean="0">
                <a:cs typeface="Times" charset="0"/>
              </a:rPr>
              <a:t>, expected behavior for the situation – </a:t>
            </a:r>
          </a:p>
          <a:p>
            <a:pPr marL="883920" lvl="1" indent="-609600">
              <a:lnSpc>
                <a:spcPct val="90000"/>
              </a:lnSpc>
            </a:pPr>
            <a:r>
              <a:rPr lang="en-US" altLang="en-US" sz="2000" b="0" dirty="0" smtClean="0">
                <a:solidFill>
                  <a:schemeClr val="tx1"/>
                </a:solidFill>
                <a:cs typeface="Times" charset="0"/>
              </a:rPr>
              <a:t>if they can't or won't, ask them to repeat it to you</a:t>
            </a:r>
          </a:p>
          <a:p>
            <a:pPr marL="609600" indent="-609600" eaLnBrk="1" hangingPunct="1">
              <a:lnSpc>
                <a:spcPct val="90000"/>
              </a:lnSpc>
            </a:pPr>
            <a:r>
              <a:rPr lang="en-US" altLang="en-US" sz="2000" b="0" dirty="0" smtClean="0">
                <a:cs typeface="Times" charset="0"/>
              </a:rPr>
              <a:t>Remind the </a:t>
            </a:r>
            <a:r>
              <a:rPr lang="en-US" altLang="en-US" sz="2000" b="0" u="sng" dirty="0" smtClean="0">
                <a:cs typeface="Times" charset="0"/>
              </a:rPr>
              <a:t>student what the consequence </a:t>
            </a:r>
            <a:r>
              <a:rPr lang="en-US" altLang="en-US" sz="2000" b="0" dirty="0" smtClean="0">
                <a:cs typeface="Times" charset="0"/>
              </a:rPr>
              <a:t>for the particular behavior is</a:t>
            </a:r>
            <a:r>
              <a:rPr lang="en-US" altLang="en-US" sz="2000" dirty="0" smtClean="0">
                <a:cs typeface="Times" charset="0"/>
              </a:rPr>
              <a:t>  </a:t>
            </a:r>
          </a:p>
          <a:p>
            <a:pPr marL="609600" indent="-609600" eaLnBrk="1" hangingPunct="1">
              <a:lnSpc>
                <a:spcPct val="90000"/>
              </a:lnSpc>
            </a:pPr>
            <a:r>
              <a:rPr lang="en-US" altLang="en-US" sz="2000" b="0" dirty="0" smtClean="0">
                <a:cs typeface="Times" charset="0"/>
              </a:rPr>
              <a:t>Apply the </a:t>
            </a:r>
            <a:r>
              <a:rPr lang="en-US" altLang="en-US" sz="2000" b="0" u="sng" dirty="0" smtClean="0">
                <a:cs typeface="Times" charset="0"/>
              </a:rPr>
              <a:t>consequence immediately </a:t>
            </a:r>
          </a:p>
          <a:p>
            <a:pPr marL="609600" indent="-609600" eaLnBrk="1" hangingPunct="1">
              <a:lnSpc>
                <a:spcPct val="90000"/>
              </a:lnSpc>
            </a:pPr>
            <a:r>
              <a:rPr lang="en-US" altLang="en-US" sz="2000" dirty="0" smtClean="0">
                <a:cs typeface="Times" charset="0"/>
              </a:rPr>
              <a:t>Focus on the </a:t>
            </a:r>
            <a:r>
              <a:rPr lang="en-US" altLang="en-US" sz="2000" u="sng" dirty="0" smtClean="0">
                <a:cs typeface="Times" charset="0"/>
              </a:rPr>
              <a:t>BEHAVIOR</a:t>
            </a:r>
            <a:r>
              <a:rPr lang="en-US" altLang="en-US" sz="2000" dirty="0" smtClean="0">
                <a:cs typeface="Times" charset="0"/>
              </a:rPr>
              <a:t> not the </a:t>
            </a:r>
            <a:r>
              <a:rPr lang="en-US" altLang="en-US" sz="2000" u="sng" dirty="0" smtClean="0">
                <a:cs typeface="Times" charset="0"/>
              </a:rPr>
              <a:t>student</a:t>
            </a:r>
            <a:endParaRPr lang="en-US" altLang="en-US" sz="2000" b="0" u="sng" dirty="0" smtClean="0"/>
          </a:p>
        </p:txBody>
      </p:sp>
    </p:spTree>
    <p:extLst>
      <p:ext uri="{BB962C8B-B14F-4D97-AF65-F5344CB8AC3E}">
        <p14:creationId xmlns:p14="http://schemas.microsoft.com/office/powerpoint/2010/main" val="1832440759"/>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tx1"/>
          </a:solidFill>
        </p:spPr>
        <p:txBody>
          <a:bodyPr/>
          <a:lstStyle/>
          <a:p>
            <a:r>
              <a:rPr lang="en-US" dirty="0" smtClean="0"/>
              <a:t>Celebrate Baby Steps</a:t>
            </a:r>
            <a:endParaRPr lang="en-US" dirty="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877091"/>
            <a:ext cx="6781799" cy="4352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147255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T</a:t>
            </a:r>
            <a:r>
              <a:rPr lang="en-US" dirty="0" smtClean="0">
                <a:solidFill>
                  <a:schemeClr val="tx1"/>
                </a:solidFill>
              </a:rPr>
              <a:t>hings That Work</a:t>
            </a:r>
            <a:endParaRPr lang="en-US" dirty="0">
              <a:solidFill>
                <a:schemeClr val="tx1"/>
              </a:solidFill>
            </a:endParaRPr>
          </a:p>
        </p:txBody>
      </p:sp>
      <p:sp>
        <p:nvSpPr>
          <p:cNvPr id="9" name="Content Placeholder 8"/>
          <p:cNvSpPr>
            <a:spLocks noGrp="1"/>
          </p:cNvSpPr>
          <p:nvPr>
            <p:ph idx="1"/>
          </p:nvPr>
        </p:nvSpPr>
        <p:spPr/>
        <p:txBody>
          <a:bodyPr/>
          <a:lstStyle/>
          <a:p>
            <a:pPr lvl="1"/>
            <a:r>
              <a:rPr lang="en-US" sz="3200" b="1" dirty="0" smtClean="0">
                <a:solidFill>
                  <a:srgbClr val="FF0000"/>
                </a:solidFill>
              </a:rPr>
              <a:t>Will Take: </a:t>
            </a:r>
          </a:p>
          <a:p>
            <a:pPr lvl="3"/>
            <a:r>
              <a:rPr lang="en-US" sz="2800" b="1" u="sng" dirty="0" smtClean="0">
                <a:solidFill>
                  <a:schemeClr val="tx1"/>
                </a:solidFill>
              </a:rPr>
              <a:t>Time</a:t>
            </a:r>
          </a:p>
          <a:p>
            <a:pPr lvl="4"/>
            <a:r>
              <a:rPr lang="en-US" sz="2800" b="1" u="sng" dirty="0" smtClean="0"/>
              <a:t>Patience</a:t>
            </a:r>
          </a:p>
          <a:p>
            <a:pPr lvl="5"/>
            <a:r>
              <a:rPr lang="en-US" sz="2800" b="1" u="sng" dirty="0" smtClean="0"/>
              <a:t>Energy</a:t>
            </a:r>
          </a:p>
          <a:p>
            <a:pPr lvl="6"/>
            <a:r>
              <a:rPr lang="en-US" sz="2800" b="1" u="sng" dirty="0" smtClean="0"/>
              <a:t>Caring</a:t>
            </a:r>
          </a:p>
          <a:p>
            <a:pPr lvl="7"/>
            <a:r>
              <a:rPr lang="en-US" sz="2800" b="1" u="sng" dirty="0" smtClean="0"/>
              <a:t>Commitment</a:t>
            </a:r>
          </a:p>
          <a:p>
            <a:endParaRPr lang="en-US" dirty="0"/>
          </a:p>
        </p:txBody>
      </p:sp>
    </p:spTree>
    <p:extLst>
      <p:ext uri="{BB962C8B-B14F-4D97-AF65-F5344CB8AC3E}">
        <p14:creationId xmlns:p14="http://schemas.microsoft.com/office/powerpoint/2010/main" val="214470567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a:p>
        </p:txBody>
      </p:sp>
      <p:sp>
        <p:nvSpPr>
          <p:cNvPr id="3" name="Title 2"/>
          <p:cNvSpPr>
            <a:spLocks noGrp="1"/>
          </p:cNvSpPr>
          <p:nvPr>
            <p:ph type="title"/>
          </p:nvPr>
        </p:nvSpPr>
        <p:spPr/>
        <p:txBody>
          <a:bodyPr>
            <a:normAutofit/>
          </a:bodyPr>
          <a:lstStyle/>
          <a:p>
            <a:pPr algn="l"/>
            <a:r>
              <a:rPr lang="en-US" dirty="0" smtClean="0">
                <a:solidFill>
                  <a:schemeClr val="tx1"/>
                </a:solidFill>
              </a:rPr>
              <a:t>Think/Pair/Share: One strategy you will use</a:t>
            </a:r>
            <a:endParaRPr lang="en-US" dirty="0">
              <a:solidFill>
                <a:schemeClr val="tx1"/>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194684"/>
            <a:ext cx="21336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290569"/>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194684"/>
            <a:ext cx="2837537"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5943600"/>
            <a:ext cx="2895600" cy="461665"/>
          </a:xfrm>
          <a:prstGeom prst="rect">
            <a:avLst/>
          </a:prstGeom>
          <a:noFill/>
        </p:spPr>
        <p:txBody>
          <a:bodyPr wrap="square" rtlCol="0">
            <a:spAutoFit/>
          </a:bodyPr>
          <a:lstStyle/>
          <a:p>
            <a:r>
              <a:rPr lang="en-US" sz="2400" dirty="0" smtClean="0"/>
              <a:t>Think </a:t>
            </a:r>
            <a:endParaRPr lang="en-US" sz="2400" dirty="0"/>
          </a:p>
        </p:txBody>
      </p:sp>
      <p:sp>
        <p:nvSpPr>
          <p:cNvPr id="5" name="TextBox 4"/>
          <p:cNvSpPr txBox="1"/>
          <p:nvPr/>
        </p:nvSpPr>
        <p:spPr>
          <a:xfrm>
            <a:off x="5181600" y="5791200"/>
            <a:ext cx="3599538" cy="461665"/>
          </a:xfrm>
          <a:prstGeom prst="rect">
            <a:avLst/>
          </a:prstGeom>
          <a:noFill/>
        </p:spPr>
        <p:txBody>
          <a:bodyPr wrap="square" rtlCol="0">
            <a:spAutoFit/>
          </a:bodyPr>
          <a:lstStyle/>
          <a:p>
            <a:r>
              <a:rPr lang="en-US" sz="2400" dirty="0" smtClean="0"/>
              <a:t>Share with your partner</a:t>
            </a:r>
            <a:endParaRPr lang="en-US" sz="2400" dirty="0"/>
          </a:p>
        </p:txBody>
      </p:sp>
      <p:sp>
        <p:nvSpPr>
          <p:cNvPr id="7" name="TextBox 6"/>
          <p:cNvSpPr txBox="1"/>
          <p:nvPr/>
        </p:nvSpPr>
        <p:spPr>
          <a:xfrm>
            <a:off x="3809999" y="2590800"/>
            <a:ext cx="1371601" cy="523220"/>
          </a:xfrm>
          <a:prstGeom prst="rect">
            <a:avLst/>
          </a:prstGeom>
          <a:noFill/>
        </p:spPr>
        <p:txBody>
          <a:bodyPr wrap="square" rtlCol="0">
            <a:spAutoFit/>
          </a:bodyPr>
          <a:lstStyle/>
          <a:p>
            <a:r>
              <a:rPr lang="en-US" sz="2800" dirty="0" smtClean="0"/>
              <a:t>“Pair”</a:t>
            </a:r>
            <a:endParaRPr lang="en-US" sz="2800" dirty="0"/>
          </a:p>
        </p:txBody>
      </p:sp>
    </p:spTree>
    <p:extLst>
      <p:ext uri="{BB962C8B-B14F-4D97-AF65-F5344CB8AC3E}">
        <p14:creationId xmlns:p14="http://schemas.microsoft.com/office/powerpoint/2010/main" val="95603196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Review</a:t>
            </a:r>
            <a:endParaRPr lang="en-US" dirty="0">
              <a:solidFill>
                <a:schemeClr val="tx1"/>
              </a:solidFill>
            </a:endParaRPr>
          </a:p>
        </p:txBody>
      </p:sp>
      <p:sp>
        <p:nvSpPr>
          <p:cNvPr id="3" name="Content Placeholder 2"/>
          <p:cNvSpPr>
            <a:spLocks noGrp="1"/>
          </p:cNvSpPr>
          <p:nvPr>
            <p:ph sz="quarter" idx="1"/>
          </p:nvPr>
        </p:nvSpPr>
        <p:spPr/>
        <p:txBody>
          <a:bodyPr/>
          <a:lstStyle/>
          <a:p>
            <a:pPr marL="0" indent="0" algn="ctr">
              <a:buNone/>
            </a:pPr>
            <a:r>
              <a:rPr lang="en-US" b="1" dirty="0" smtClean="0"/>
              <a:t>Any questions on your sheets? </a:t>
            </a:r>
            <a:endParaRPr lang="en-US" b="1" dirty="0"/>
          </a:p>
        </p:txBody>
      </p:sp>
    </p:spTree>
    <p:extLst>
      <p:ext uri="{BB962C8B-B14F-4D97-AF65-F5344CB8AC3E}">
        <p14:creationId xmlns:p14="http://schemas.microsoft.com/office/powerpoint/2010/main" val="180475931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rPr>
              <a:t>Most kids…</a:t>
            </a:r>
            <a:endParaRPr lang="en-US" dirty="0">
              <a:solidFill>
                <a:schemeClr val="tx1"/>
              </a:solidFill>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03612" y="2312988"/>
            <a:ext cx="2162175"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69638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The Cycle: </a:t>
            </a:r>
            <a:endParaRPr lang="en-US" dirty="0">
              <a:solidFill>
                <a:schemeClr val="tx1"/>
              </a:solidFill>
            </a:endParaRPr>
          </a:p>
        </p:txBody>
      </p:sp>
      <p:sp>
        <p:nvSpPr>
          <p:cNvPr id="3" name="Content Placeholder 2"/>
          <p:cNvSpPr>
            <a:spLocks noGrp="1"/>
          </p:cNvSpPr>
          <p:nvPr>
            <p:ph sz="quarter" idx="1"/>
          </p:nvPr>
        </p:nvSpPr>
        <p:spPr>
          <a:xfrm>
            <a:off x="152400" y="1527048"/>
            <a:ext cx="8653272" cy="4572000"/>
          </a:xfrm>
        </p:spPr>
        <p:txBody>
          <a:bodyPr/>
          <a:lstStyle/>
          <a:p>
            <a:pPr marL="0" indent="0">
              <a:buNone/>
            </a:pPr>
            <a:endParaRPr lang="en-US" dirty="0"/>
          </a:p>
        </p:txBody>
      </p:sp>
      <p:sp>
        <p:nvSpPr>
          <p:cNvPr id="5" name="TextBox 4"/>
          <p:cNvSpPr txBox="1"/>
          <p:nvPr/>
        </p:nvSpPr>
        <p:spPr>
          <a:xfrm>
            <a:off x="1143000" y="2362200"/>
            <a:ext cx="2362200" cy="646331"/>
          </a:xfrm>
          <a:prstGeom prst="rect">
            <a:avLst/>
          </a:prstGeom>
          <a:noFill/>
        </p:spPr>
        <p:txBody>
          <a:bodyPr wrap="square" rtlCol="0">
            <a:spAutoFit/>
          </a:bodyPr>
          <a:lstStyle/>
          <a:p>
            <a:r>
              <a:rPr lang="en-US" dirty="0" smtClean="0"/>
              <a:t>Student struggles with curriculum</a:t>
            </a:r>
            <a:endParaRPr lang="en-US" dirty="0"/>
          </a:p>
        </p:txBody>
      </p:sp>
      <p:sp>
        <p:nvSpPr>
          <p:cNvPr id="6" name="TextBox 5"/>
          <p:cNvSpPr txBox="1"/>
          <p:nvPr/>
        </p:nvSpPr>
        <p:spPr>
          <a:xfrm>
            <a:off x="5029200" y="2362199"/>
            <a:ext cx="2514600" cy="646331"/>
          </a:xfrm>
          <a:prstGeom prst="rect">
            <a:avLst/>
          </a:prstGeom>
          <a:noFill/>
        </p:spPr>
        <p:txBody>
          <a:bodyPr wrap="square" rtlCol="0">
            <a:spAutoFit/>
          </a:bodyPr>
          <a:lstStyle/>
          <a:p>
            <a:r>
              <a:rPr lang="en-US" dirty="0" smtClean="0"/>
              <a:t>Student acts out to avoid looking stupid</a:t>
            </a:r>
            <a:endParaRPr lang="en-US" dirty="0"/>
          </a:p>
        </p:txBody>
      </p:sp>
      <p:sp>
        <p:nvSpPr>
          <p:cNvPr id="7" name="TextBox 6"/>
          <p:cNvSpPr txBox="1"/>
          <p:nvPr/>
        </p:nvSpPr>
        <p:spPr>
          <a:xfrm>
            <a:off x="4855685" y="4224710"/>
            <a:ext cx="1926116" cy="646331"/>
          </a:xfrm>
          <a:prstGeom prst="rect">
            <a:avLst/>
          </a:prstGeom>
          <a:noFill/>
        </p:spPr>
        <p:txBody>
          <a:bodyPr wrap="square" rtlCol="0">
            <a:spAutoFit/>
          </a:bodyPr>
          <a:lstStyle/>
          <a:p>
            <a:r>
              <a:rPr lang="en-US" dirty="0" smtClean="0"/>
              <a:t>Student sent out of the room</a:t>
            </a:r>
            <a:endParaRPr lang="en-US" dirty="0"/>
          </a:p>
        </p:txBody>
      </p:sp>
      <p:sp>
        <p:nvSpPr>
          <p:cNvPr id="8" name="TextBox 7"/>
          <p:cNvSpPr txBox="1"/>
          <p:nvPr/>
        </p:nvSpPr>
        <p:spPr>
          <a:xfrm>
            <a:off x="990600" y="4086210"/>
            <a:ext cx="2362200" cy="646331"/>
          </a:xfrm>
          <a:prstGeom prst="rect">
            <a:avLst/>
          </a:prstGeom>
          <a:noFill/>
        </p:spPr>
        <p:txBody>
          <a:bodyPr wrap="square" rtlCol="0">
            <a:spAutoFit/>
          </a:bodyPr>
          <a:lstStyle/>
          <a:p>
            <a:r>
              <a:rPr lang="en-US" dirty="0" smtClean="0"/>
              <a:t>Student misses out on new curriculum</a:t>
            </a:r>
            <a:endParaRPr lang="en-US" dirty="0"/>
          </a:p>
        </p:txBody>
      </p:sp>
      <p:sp>
        <p:nvSpPr>
          <p:cNvPr id="11" name="Curved Down Arrow 10"/>
          <p:cNvSpPr/>
          <p:nvPr/>
        </p:nvSpPr>
        <p:spPr>
          <a:xfrm>
            <a:off x="2848655" y="1371600"/>
            <a:ext cx="2438400" cy="1066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Left Arrow 11"/>
          <p:cNvSpPr/>
          <p:nvPr/>
        </p:nvSpPr>
        <p:spPr>
          <a:xfrm>
            <a:off x="7315200" y="2567598"/>
            <a:ext cx="886858" cy="22860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Down Arrow 12"/>
          <p:cNvSpPr/>
          <p:nvPr/>
        </p:nvSpPr>
        <p:spPr>
          <a:xfrm rot="11193608">
            <a:off x="2867798" y="4840987"/>
            <a:ext cx="2209800" cy="94390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urved Down Arrow 14"/>
          <p:cNvSpPr/>
          <p:nvPr/>
        </p:nvSpPr>
        <p:spPr>
          <a:xfrm rot="16200000">
            <a:off x="-587273" y="3064822"/>
            <a:ext cx="2317551" cy="83819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2305018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rPr>
              <a:t>But some kids…</a:t>
            </a:r>
            <a:endParaRPr lang="en-US" dirty="0">
              <a:solidFill>
                <a:schemeClr val="tx1"/>
              </a:solidFill>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0" y="1676400"/>
            <a:ext cx="55626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04355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14400" y="2438400"/>
            <a:ext cx="7467600" cy="2767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185308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tx1"/>
          </a:solidFill>
        </p:spPr>
        <p:txBody>
          <a:bodyPr>
            <a:normAutofit/>
          </a:bodyPr>
          <a:lstStyle/>
          <a:p>
            <a:r>
              <a:rPr lang="en-US" dirty="0" smtClean="0">
                <a:solidFill>
                  <a:schemeClr val="bg1"/>
                </a:solidFill>
              </a:rPr>
              <a:t>Anyone can teach and easy kid</a:t>
            </a:r>
            <a:endParaRPr lang="en-US" dirty="0">
              <a:solidFill>
                <a:schemeClr val="bg1"/>
              </a:solidFill>
            </a:endParaRPr>
          </a:p>
        </p:txBody>
      </p:sp>
      <p:sp>
        <p:nvSpPr>
          <p:cNvPr id="2" name="Content Placeholder 1"/>
          <p:cNvSpPr>
            <a:spLocks noGrp="1"/>
          </p:cNvSpPr>
          <p:nvPr>
            <p:ph idx="1"/>
          </p:nvPr>
        </p:nvSpPr>
        <p:spPr/>
        <p:txBody>
          <a:bodyPr/>
          <a:lstStyle/>
          <a:p>
            <a:pPr marL="45720" indent="0">
              <a:buNone/>
            </a:pPr>
            <a:endParaRPr lang="en-US" dirty="0"/>
          </a:p>
        </p:txBody>
      </p:sp>
      <p:pic>
        <p:nvPicPr>
          <p:cNvPr id="2050" name="Picture 2" descr="C:\Temp\Temporary Internet Files\Content.Outlook\64P8FF6R\IMG_27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28900" y="1714500"/>
            <a:ext cx="36576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5257800"/>
            <a:ext cx="8839200" cy="1384995"/>
          </a:xfrm>
          <a:prstGeom prst="rect">
            <a:avLst/>
          </a:prstGeom>
          <a:solidFill>
            <a:schemeClr val="tx1">
              <a:lumMod val="85000"/>
              <a:lumOff val="15000"/>
            </a:schemeClr>
          </a:solidFill>
        </p:spPr>
        <p:txBody>
          <a:bodyPr wrap="square" rtlCol="0">
            <a:spAutoFit/>
          </a:bodyPr>
          <a:lstStyle/>
          <a:p>
            <a:endParaRPr lang="en-US" sz="2400" dirty="0" smtClean="0">
              <a:solidFill>
                <a:schemeClr val="bg1"/>
              </a:solidFill>
            </a:endParaRPr>
          </a:p>
          <a:p>
            <a:r>
              <a:rPr lang="en-US" sz="2400" dirty="0" smtClean="0">
                <a:solidFill>
                  <a:schemeClr val="bg1"/>
                </a:solidFill>
              </a:rPr>
              <a:t>Guiding a strong-willed child through the rebellious years takes a pro with a lot of love to give!                                                       </a:t>
            </a:r>
            <a:r>
              <a:rPr lang="en-US" sz="1200" dirty="0" smtClean="0">
                <a:solidFill>
                  <a:schemeClr val="bg1"/>
                </a:solidFill>
              </a:rPr>
              <a:t>Drjamesdobson.org</a:t>
            </a:r>
            <a:endParaRPr lang="en-US" sz="1200" dirty="0">
              <a:solidFill>
                <a:schemeClr val="bg1"/>
              </a:solidFill>
            </a:endParaRPr>
          </a:p>
        </p:txBody>
      </p:sp>
    </p:spTree>
    <p:extLst>
      <p:ext uri="{BB962C8B-B14F-4D97-AF65-F5344CB8AC3E}">
        <p14:creationId xmlns:p14="http://schemas.microsoft.com/office/powerpoint/2010/main" val="113973199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r>
              <a:rPr lang="en-US" dirty="0" smtClean="0"/>
              <a:t>Resources  </a:t>
            </a:r>
            <a:endParaRPr lang="en-US" dirty="0"/>
          </a:p>
        </p:txBody>
      </p:sp>
      <p:sp>
        <p:nvSpPr>
          <p:cNvPr id="3" name="Content Placeholder 2"/>
          <p:cNvSpPr>
            <a:spLocks noGrp="1"/>
          </p:cNvSpPr>
          <p:nvPr>
            <p:ph idx="1"/>
          </p:nvPr>
        </p:nvSpPr>
        <p:spPr>
          <a:xfrm>
            <a:off x="457200" y="1600200"/>
            <a:ext cx="8153400" cy="4876800"/>
          </a:xfrm>
          <a:solidFill>
            <a:schemeClr val="tx1"/>
          </a:solidFill>
        </p:spPr>
        <p:txBody>
          <a:bodyPr>
            <a:normAutofit fontScale="70000" lnSpcReduction="20000"/>
          </a:bodyPr>
          <a:lstStyle/>
          <a:p>
            <a:r>
              <a:rPr lang="en-US" dirty="0">
                <a:hlinkClick r:id="rId2"/>
              </a:rPr>
              <a:t>http://</a:t>
            </a:r>
            <a:r>
              <a:rPr lang="en-US" dirty="0" smtClean="0">
                <a:hlinkClick r:id="rId2"/>
              </a:rPr>
              <a:t>sdpbis.wikispaces.com/South+Dakota+PBIS</a:t>
            </a:r>
            <a:endParaRPr lang="en-US" dirty="0" smtClean="0"/>
          </a:p>
          <a:p>
            <a:r>
              <a:rPr lang="en-US" dirty="0">
                <a:hlinkClick r:id="rId3"/>
              </a:rPr>
              <a:t>http://</a:t>
            </a:r>
            <a:r>
              <a:rPr lang="en-US" dirty="0" smtClean="0">
                <a:hlinkClick r:id="rId3"/>
              </a:rPr>
              <a:t>doe.sd.gov/oess/specialed/index.asp</a:t>
            </a:r>
            <a:r>
              <a:rPr lang="en-US" dirty="0" smtClean="0"/>
              <a:t>  </a:t>
            </a:r>
            <a:endParaRPr lang="en-US" dirty="0"/>
          </a:p>
          <a:p>
            <a:r>
              <a:rPr lang="en-US" dirty="0" smtClean="0">
                <a:hlinkClick r:id="rId4"/>
              </a:rPr>
              <a:t>www.pent.ca.gov</a:t>
            </a:r>
            <a:r>
              <a:rPr lang="en-US" dirty="0" smtClean="0"/>
              <a:t>  </a:t>
            </a:r>
            <a:endParaRPr lang="en-US" dirty="0"/>
          </a:p>
          <a:p>
            <a:r>
              <a:rPr lang="en-US" dirty="0">
                <a:hlinkClick r:id="rId5"/>
              </a:rPr>
              <a:t>http://</a:t>
            </a:r>
            <a:r>
              <a:rPr lang="en-US" dirty="0" smtClean="0">
                <a:hlinkClick r:id="rId5"/>
              </a:rPr>
              <a:t>flpbs.fmhi.usf.edu</a:t>
            </a:r>
            <a:r>
              <a:rPr lang="en-US" dirty="0" smtClean="0"/>
              <a:t>  </a:t>
            </a:r>
            <a:endParaRPr lang="en-US" dirty="0"/>
          </a:p>
          <a:p>
            <a:r>
              <a:rPr lang="en-US" dirty="0" smtClean="0">
                <a:hlinkClick r:id="rId6"/>
              </a:rPr>
              <a:t>www.pbis.org</a:t>
            </a:r>
            <a:r>
              <a:rPr lang="en-US" dirty="0" smtClean="0"/>
              <a:t>  </a:t>
            </a:r>
          </a:p>
          <a:p>
            <a:r>
              <a:rPr lang="en-US" dirty="0" smtClean="0">
                <a:hlinkClick r:id="rId7"/>
              </a:rPr>
              <a:t>www.toughkid.com</a:t>
            </a:r>
            <a:r>
              <a:rPr lang="en-US" dirty="0" smtClean="0"/>
              <a:t> </a:t>
            </a:r>
          </a:p>
          <a:p>
            <a:r>
              <a:rPr lang="en-US" b="1" dirty="0" smtClean="0">
                <a:hlinkClick r:id="rId8"/>
              </a:rPr>
              <a:t>www.safeandcivilschools.com</a:t>
            </a:r>
            <a:r>
              <a:rPr lang="en-US" b="1" dirty="0" smtClean="0"/>
              <a:t>  </a:t>
            </a:r>
            <a:endParaRPr lang="en-US" dirty="0"/>
          </a:p>
          <a:p>
            <a:r>
              <a:rPr lang="en-US" dirty="0" smtClean="0">
                <a:hlinkClick r:id="rId9"/>
              </a:rPr>
              <a:t>www.behavioradvisor.com</a:t>
            </a:r>
            <a:r>
              <a:rPr lang="en-US" dirty="0" smtClean="0"/>
              <a:t>  </a:t>
            </a:r>
            <a:endParaRPr lang="en-US" dirty="0"/>
          </a:p>
          <a:p>
            <a:r>
              <a:rPr lang="en-US" dirty="0">
                <a:hlinkClick r:id="rId10"/>
              </a:rPr>
              <a:t>http://</a:t>
            </a:r>
            <a:r>
              <a:rPr lang="en-US" dirty="0" smtClean="0">
                <a:hlinkClick r:id="rId10"/>
              </a:rPr>
              <a:t>www.challengingbehavior.org</a:t>
            </a:r>
            <a:r>
              <a:rPr lang="en-US" dirty="0" smtClean="0"/>
              <a:t>   </a:t>
            </a:r>
            <a:endParaRPr lang="en-US" dirty="0"/>
          </a:p>
          <a:p>
            <a:r>
              <a:rPr lang="en-US" dirty="0" smtClean="0">
                <a:hlinkClick r:id="rId11"/>
              </a:rPr>
              <a:t>www.whatworksclearinghouse.com</a:t>
            </a:r>
            <a:r>
              <a:rPr lang="en-US" dirty="0" smtClean="0"/>
              <a:t> </a:t>
            </a:r>
            <a:endParaRPr lang="en-US" dirty="0"/>
          </a:p>
          <a:p>
            <a:r>
              <a:rPr lang="en-US" dirty="0" smtClean="0">
                <a:hlinkClick r:id="rId12"/>
              </a:rPr>
              <a:t>www.interventioncentral.org</a:t>
            </a:r>
            <a:r>
              <a:rPr lang="en-US" dirty="0" smtClean="0"/>
              <a:t> </a:t>
            </a:r>
            <a:endParaRPr lang="en-US" dirty="0"/>
          </a:p>
          <a:p>
            <a:r>
              <a:rPr lang="en-US" dirty="0" smtClean="0">
                <a:hlinkClick r:id="rId13"/>
              </a:rPr>
              <a:t>http</a:t>
            </a:r>
            <a:r>
              <a:rPr lang="en-US" dirty="0">
                <a:hlinkClick r:id="rId13"/>
              </a:rPr>
              <a:t>://</a:t>
            </a:r>
            <a:r>
              <a:rPr lang="en-US" dirty="0" smtClean="0">
                <a:hlinkClick r:id="rId13"/>
              </a:rPr>
              <a:t>www.top20training.com</a:t>
            </a:r>
            <a:r>
              <a:rPr lang="en-US" dirty="0"/>
              <a:t> </a:t>
            </a:r>
            <a:endParaRPr lang="en-US" dirty="0" smtClean="0"/>
          </a:p>
          <a:p>
            <a:pPr marL="68580" indent="0">
              <a:buNone/>
            </a:pPr>
            <a:r>
              <a:rPr lang="en-US" dirty="0" smtClean="0">
                <a:hlinkClick r:id="rId14"/>
              </a:rPr>
              <a:t>Rebecca.cain@state.sd.us</a:t>
            </a:r>
            <a:endParaRPr lang="en-US" dirty="0"/>
          </a:p>
          <a:p>
            <a:pPr marL="68580" indent="0">
              <a:buNone/>
            </a:pPr>
            <a:endParaRPr lang="en-US" dirty="0" smtClean="0"/>
          </a:p>
          <a:p>
            <a:pPr marL="68580" indent="0">
              <a:buNone/>
            </a:pPr>
            <a:endParaRPr lang="en-US" dirty="0"/>
          </a:p>
          <a:p>
            <a:pPr marL="0" indent="0">
              <a:buNone/>
            </a:pPr>
            <a:r>
              <a:rPr lang="en-US" dirty="0" smtClean="0"/>
              <a:t> </a:t>
            </a:r>
            <a:endParaRPr lang="en-US" dirty="0"/>
          </a:p>
        </p:txBody>
      </p:sp>
    </p:spTree>
    <p:extLst>
      <p:ext uri="{BB962C8B-B14F-4D97-AF65-F5344CB8AC3E}">
        <p14:creationId xmlns:p14="http://schemas.microsoft.com/office/powerpoint/2010/main" val="421340778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5"/>
          <p:cNvSpPr>
            <a:spLocks noGrp="1" noChangeArrowheads="1"/>
          </p:cNvSpPr>
          <p:nvPr>
            <p:ph type="title"/>
          </p:nvPr>
        </p:nvSpPr>
        <p:spPr/>
        <p:txBody>
          <a:bodyPr/>
          <a:lstStyle/>
          <a:p>
            <a:endParaRPr lang="en-US"/>
          </a:p>
        </p:txBody>
      </p:sp>
      <p:pic>
        <p:nvPicPr>
          <p:cNvPr id="73732"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a:noFill/>
          <a:ln/>
        </p:spPr>
      </p:pic>
    </p:spTree>
    <p:extLst>
      <p:ext uri="{BB962C8B-B14F-4D97-AF65-F5344CB8AC3E}">
        <p14:creationId xmlns:p14="http://schemas.microsoft.com/office/powerpoint/2010/main" val="33729199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15146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610600" cy="4343400"/>
          </a:xfrm>
          <a:noFill/>
          <a:ln>
            <a:solidFill>
              <a:schemeClr val="accent6">
                <a:lumMod val="75000"/>
              </a:schemeClr>
            </a:solidFill>
          </a:ln>
        </p:spPr>
        <p:txBody>
          <a:bodyPr>
            <a:normAutofit fontScale="32500" lnSpcReduction="20000"/>
          </a:bodyPr>
          <a:lstStyle/>
          <a:p>
            <a:pPr marL="0" indent="0" algn="ctr">
              <a:buNone/>
            </a:pPr>
            <a:endParaRPr lang="en-US" sz="6500" b="1" i="1" dirty="0" smtClean="0"/>
          </a:p>
          <a:p>
            <a:pPr marL="0" indent="0" algn="ctr">
              <a:buNone/>
            </a:pPr>
            <a:endParaRPr lang="en-US" sz="6000" dirty="0" smtClean="0"/>
          </a:p>
          <a:p>
            <a:pPr marL="0" indent="0" algn="ctr">
              <a:buNone/>
            </a:pPr>
            <a:r>
              <a:rPr lang="en-US" sz="9000" dirty="0" smtClean="0"/>
              <a:t>Problem behavior continues to be the primary reason why individuals in our society are excluded from school, recreation, community, and work.</a:t>
            </a:r>
          </a:p>
          <a:p>
            <a:pPr marL="0" indent="0" algn="ctr">
              <a:buNone/>
            </a:pPr>
            <a:endParaRPr lang="en-US" sz="6500" b="1" i="1" dirty="0"/>
          </a:p>
          <a:p>
            <a:pPr marL="0" indent="0" algn="ctr">
              <a:buNone/>
            </a:pPr>
            <a:r>
              <a:rPr lang="en-US" sz="6500" b="1" i="1" dirty="0" smtClean="0"/>
              <a:t>AND….</a:t>
            </a:r>
            <a:endParaRPr lang="en-US" sz="6500" b="1" i="1" dirty="0"/>
          </a:p>
          <a:p>
            <a:pPr marL="0" indent="0" algn="ctr">
              <a:buNone/>
            </a:pPr>
            <a:endParaRPr lang="en-US" dirty="0" smtClean="0"/>
          </a:p>
          <a:p>
            <a:pPr marL="0" indent="0" algn="ctr">
              <a:buNone/>
            </a:pPr>
            <a:r>
              <a:rPr lang="en-US" sz="6700" dirty="0"/>
              <a:t>We know that behaviors are trying to </a:t>
            </a:r>
            <a:r>
              <a:rPr lang="en-US" sz="6700" b="1" i="1" u="sng" dirty="0">
                <a:solidFill>
                  <a:srgbClr val="0070C0"/>
                </a:solidFill>
              </a:rPr>
              <a:t>communicate</a:t>
            </a:r>
            <a:r>
              <a:rPr lang="en-US" sz="6700" u="sng" dirty="0">
                <a:solidFill>
                  <a:schemeClr val="accent6">
                    <a:lumMod val="75000"/>
                  </a:schemeClr>
                </a:solidFill>
              </a:rPr>
              <a:t> </a:t>
            </a:r>
            <a:endParaRPr lang="en-US" sz="6700" u="sng" dirty="0" smtClean="0">
              <a:solidFill>
                <a:schemeClr val="accent6">
                  <a:lumMod val="75000"/>
                </a:schemeClr>
              </a:solidFill>
            </a:endParaRPr>
          </a:p>
          <a:p>
            <a:pPr marL="0" indent="0" algn="ctr">
              <a:buNone/>
            </a:pPr>
            <a:r>
              <a:rPr lang="en-US" sz="6700" dirty="0" smtClean="0"/>
              <a:t>a </a:t>
            </a:r>
            <a:r>
              <a:rPr lang="en-US" sz="6700" dirty="0"/>
              <a:t>need or a want and </a:t>
            </a:r>
            <a:r>
              <a:rPr lang="en-US" sz="6700" u="sng" dirty="0"/>
              <a:t>shouldn’t</a:t>
            </a:r>
            <a:r>
              <a:rPr lang="en-US" sz="6700" dirty="0"/>
              <a:t> be ignored. </a:t>
            </a:r>
          </a:p>
          <a:p>
            <a:pPr marL="0" indent="0" algn="ctr">
              <a:buNone/>
            </a:pPr>
            <a:endParaRPr lang="en-US" sz="6700" dirty="0" smtClean="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p:txBody>
      </p:sp>
      <p:sp>
        <p:nvSpPr>
          <p:cNvPr id="2" name="Title 1"/>
          <p:cNvSpPr>
            <a:spLocks noGrp="1"/>
          </p:cNvSpPr>
          <p:nvPr>
            <p:ph type="title"/>
          </p:nvPr>
        </p:nvSpPr>
        <p:spPr>
          <a:xfrm>
            <a:off x="103496" y="381000"/>
            <a:ext cx="8583304" cy="685800"/>
          </a:xfrm>
        </p:spPr>
        <p:txBody>
          <a:bodyPr>
            <a:normAutofit fontScale="90000"/>
          </a:bodyPr>
          <a:lstStyle/>
          <a:p>
            <a:r>
              <a:rPr lang="en-US" sz="4400" dirty="0" smtClean="0">
                <a:solidFill>
                  <a:schemeClr val="tx1"/>
                </a:solidFill>
              </a:rPr>
              <a:t>The Facts:</a:t>
            </a:r>
            <a:endParaRPr lang="en-US" sz="4400" dirty="0">
              <a:solidFill>
                <a:schemeClr val="tx1"/>
              </a:solidFill>
            </a:endParaRPr>
          </a:p>
        </p:txBody>
      </p:sp>
    </p:spTree>
    <p:extLst>
      <p:ext uri="{BB962C8B-B14F-4D97-AF65-F5344CB8AC3E}">
        <p14:creationId xmlns:p14="http://schemas.microsoft.com/office/powerpoint/2010/main" val="1542673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bg/>
                                          </p:spTgt>
                                        </p:tgtEl>
                                      </p:cBhvr>
                                    </p:animEffect>
                                    <p:set>
                                      <p:cBhvr>
                                        <p:cTn id="7" dur="1" fill="hold">
                                          <p:stCondLst>
                                            <p:cond delay="499"/>
                                          </p:stCondLst>
                                        </p:cTn>
                                        <p:tgtEl>
                                          <p:spTgt spid="3">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a:p>
        </p:txBody>
      </p:sp>
      <p:sp>
        <p:nvSpPr>
          <p:cNvPr id="3" name="Title 2"/>
          <p:cNvSpPr>
            <a:spLocks noGrp="1"/>
          </p:cNvSpPr>
          <p:nvPr>
            <p:ph type="title"/>
          </p:nvPr>
        </p:nvSpPr>
        <p:spPr>
          <a:xfrm>
            <a:off x="0" y="533400"/>
            <a:ext cx="9067800" cy="990600"/>
          </a:xfrm>
        </p:spPr>
        <p:txBody>
          <a:bodyPr>
            <a:normAutofit fontScale="90000"/>
          </a:bodyPr>
          <a:lstStyle/>
          <a:p>
            <a:r>
              <a:rPr lang="en-US" dirty="0" smtClean="0">
                <a:solidFill>
                  <a:schemeClr val="tx1"/>
                </a:solidFill>
              </a:rPr>
              <a:t/>
            </a:r>
            <a:br>
              <a:rPr lang="en-US" dirty="0" smtClean="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t>
            </a:r>
            <a:br>
              <a:rPr lang="en-US" dirty="0" smtClean="0">
                <a:solidFill>
                  <a:schemeClr val="tx1"/>
                </a:solidFill>
              </a:rPr>
            </a:br>
            <a:r>
              <a:rPr lang="en-US" dirty="0" smtClean="0">
                <a:solidFill>
                  <a:schemeClr val="tx1"/>
                </a:solidFill>
              </a:rPr>
              <a:t>                                                                                                                </a:t>
            </a:r>
            <a:br>
              <a:rPr lang="en-US" dirty="0" smtClean="0">
                <a:solidFill>
                  <a:schemeClr val="tx1"/>
                </a:solidFill>
              </a:rPr>
            </a:br>
            <a:r>
              <a:rPr lang="en-US" sz="3100" dirty="0" smtClean="0">
                <a:solidFill>
                  <a:schemeClr val="tx1"/>
                </a:solidFill>
              </a:rPr>
              <a:t>Write down the two behaviors you saw most last year. </a:t>
            </a:r>
            <a:br>
              <a:rPr lang="en-US" sz="3100" dirty="0" smtClean="0">
                <a:solidFill>
                  <a:schemeClr val="tx1"/>
                </a:solidFill>
              </a:rPr>
            </a:br>
            <a:r>
              <a:rPr lang="en-US" sz="3100" dirty="0" smtClean="0">
                <a:solidFill>
                  <a:schemeClr val="tx1"/>
                </a:solidFill>
              </a:rPr>
              <a:t>What were they communicating?  </a:t>
            </a:r>
            <a:r>
              <a:rPr lang="en-US" sz="3100" dirty="0">
                <a:solidFill>
                  <a:schemeClr val="tx1"/>
                </a:solidFill>
              </a:rPr>
              <a:t/>
            </a:r>
            <a:br>
              <a:rPr lang="en-US" sz="3100" dirty="0">
                <a:solidFill>
                  <a:schemeClr val="tx1"/>
                </a:solidFill>
              </a:rPr>
            </a:br>
            <a:endParaRPr lang="en-US" sz="3100" dirty="0">
              <a:solidFill>
                <a:schemeClr val="tx1"/>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194684"/>
            <a:ext cx="21336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290569"/>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194684"/>
            <a:ext cx="2837537"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5943600"/>
            <a:ext cx="2819400" cy="461665"/>
          </a:xfrm>
          <a:prstGeom prst="rect">
            <a:avLst/>
          </a:prstGeom>
          <a:noFill/>
        </p:spPr>
        <p:txBody>
          <a:bodyPr wrap="square" rtlCol="0">
            <a:spAutoFit/>
          </a:bodyPr>
          <a:lstStyle/>
          <a:p>
            <a:r>
              <a:rPr lang="en-US" sz="2400" dirty="0" smtClean="0"/>
              <a:t>Think and write</a:t>
            </a:r>
            <a:endParaRPr lang="en-US" sz="2400" dirty="0"/>
          </a:p>
        </p:txBody>
      </p:sp>
      <p:sp>
        <p:nvSpPr>
          <p:cNvPr id="5" name="TextBox 4"/>
          <p:cNvSpPr txBox="1"/>
          <p:nvPr/>
        </p:nvSpPr>
        <p:spPr>
          <a:xfrm>
            <a:off x="5181600" y="5791200"/>
            <a:ext cx="3599538" cy="461665"/>
          </a:xfrm>
          <a:prstGeom prst="rect">
            <a:avLst/>
          </a:prstGeom>
          <a:noFill/>
        </p:spPr>
        <p:txBody>
          <a:bodyPr wrap="square" rtlCol="0">
            <a:spAutoFit/>
          </a:bodyPr>
          <a:lstStyle/>
          <a:p>
            <a:r>
              <a:rPr lang="en-US" sz="2400" dirty="0" smtClean="0"/>
              <a:t>Share with your partner</a:t>
            </a:r>
            <a:endParaRPr lang="en-US" sz="2400" dirty="0"/>
          </a:p>
        </p:txBody>
      </p:sp>
      <p:sp>
        <p:nvSpPr>
          <p:cNvPr id="7" name="TextBox 6"/>
          <p:cNvSpPr txBox="1"/>
          <p:nvPr/>
        </p:nvSpPr>
        <p:spPr>
          <a:xfrm>
            <a:off x="3809999" y="2590800"/>
            <a:ext cx="1371601" cy="523220"/>
          </a:xfrm>
          <a:prstGeom prst="rect">
            <a:avLst/>
          </a:prstGeom>
          <a:noFill/>
        </p:spPr>
        <p:txBody>
          <a:bodyPr wrap="square" rtlCol="0">
            <a:spAutoFit/>
          </a:bodyPr>
          <a:lstStyle/>
          <a:p>
            <a:r>
              <a:rPr lang="en-US" sz="2800" dirty="0" smtClean="0"/>
              <a:t>“Pair”</a:t>
            </a:r>
            <a:endParaRPr lang="en-US" sz="2800" dirty="0"/>
          </a:p>
        </p:txBody>
      </p:sp>
    </p:spTree>
    <p:extLst>
      <p:ext uri="{BB962C8B-B14F-4D97-AF65-F5344CB8AC3E}">
        <p14:creationId xmlns:p14="http://schemas.microsoft.com/office/powerpoint/2010/main" val="32574237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52400" y="304800"/>
            <a:ext cx="8991600" cy="838200"/>
          </a:xfrm>
        </p:spPr>
        <p:txBody>
          <a:bodyPr>
            <a:normAutofit fontScale="90000"/>
          </a:bodyPr>
          <a:lstStyle/>
          <a:p>
            <a:pPr eaLnBrk="1" hangingPunct="1"/>
            <a:r>
              <a:rPr lang="en-US" sz="3600" dirty="0" smtClean="0">
                <a:ea typeface="ＭＳ Ｐゴシック" pitchFamily="34" charset="-128"/>
              </a:rPr>
              <a:t/>
            </a:r>
            <a:br>
              <a:rPr lang="en-US" sz="3600" dirty="0" smtClean="0">
                <a:ea typeface="ＭＳ Ｐゴシック" pitchFamily="34" charset="-128"/>
              </a:rPr>
            </a:br>
            <a:r>
              <a:rPr lang="en-US" sz="3600" dirty="0" smtClean="0">
                <a:solidFill>
                  <a:schemeClr val="tx1"/>
                </a:solidFill>
                <a:ea typeface="ＭＳ Ｐゴシック" pitchFamily="34" charset="-128"/>
              </a:rPr>
              <a:t>Traditional Discipline vs. Positive Supports</a:t>
            </a:r>
            <a:br>
              <a:rPr lang="en-US" sz="3600" dirty="0" smtClean="0">
                <a:solidFill>
                  <a:schemeClr val="tx1"/>
                </a:solidFill>
                <a:ea typeface="ＭＳ Ｐゴシック" pitchFamily="34" charset="-128"/>
              </a:rPr>
            </a:br>
            <a:endParaRPr lang="en-US" sz="3600" dirty="0" smtClean="0">
              <a:solidFill>
                <a:schemeClr val="tx1"/>
              </a:solidFill>
              <a:ea typeface="ＭＳ Ｐゴシック" pitchFamily="34" charset="-128"/>
            </a:endParaRPr>
          </a:p>
        </p:txBody>
      </p:sp>
      <p:sp>
        <p:nvSpPr>
          <p:cNvPr id="60418" name="Rectangle 3"/>
          <p:cNvSpPr txBox="1">
            <a:spLocks/>
          </p:cNvSpPr>
          <p:nvPr/>
        </p:nvSpPr>
        <p:spPr bwMode="auto">
          <a:xfrm>
            <a:off x="0" y="990600"/>
            <a:ext cx="4495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Arial" pitchFamily="34" charset="0"/>
                <a:ea typeface="ＭＳ Ｐゴシック" pitchFamily="34" charset="-128"/>
              </a:defRPr>
            </a:lvl1pPr>
            <a:lvl2pPr marL="233363" eaLnBrk="0" hangingPunct="0">
              <a:defRPr sz="2400">
                <a:solidFill>
                  <a:schemeClr val="tx1"/>
                </a:solidFill>
                <a:latin typeface="Arial" pitchFamily="34" charset="0"/>
                <a:ea typeface="ＭＳ Ｐゴシック" pitchFamily="34" charset="-128"/>
              </a:defRPr>
            </a:lvl2pPr>
            <a:lvl3pPr marL="573088" indent="-106363"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 typeface="Arial" pitchFamily="34" charset="0"/>
              <a:buChar char="•"/>
            </a:pPr>
            <a:endParaRPr lang="en-US" sz="3200" b="1" u="sng" dirty="0" smtClean="0">
              <a:latin typeface="Calibri" pitchFamily="34" charset="0"/>
            </a:endParaRPr>
          </a:p>
          <a:p>
            <a:pPr eaLnBrk="1" hangingPunct="1">
              <a:spcBef>
                <a:spcPct val="20000"/>
              </a:spcBef>
              <a:buFont typeface="Arial" pitchFamily="34" charset="0"/>
              <a:buChar char="•"/>
            </a:pPr>
            <a:r>
              <a:rPr lang="en-US" sz="3200" b="1" dirty="0" smtClean="0">
                <a:latin typeface="Calibri" pitchFamily="34" charset="0"/>
              </a:rPr>
              <a:t>Traditional </a:t>
            </a:r>
            <a:r>
              <a:rPr lang="en-US" sz="3200" b="1" dirty="0">
                <a:latin typeface="Calibri" pitchFamily="34" charset="0"/>
              </a:rPr>
              <a:t>Discipline</a:t>
            </a:r>
            <a:r>
              <a:rPr lang="en-US" sz="3200" dirty="0">
                <a:latin typeface="Calibri" pitchFamily="34" charset="0"/>
              </a:rPr>
              <a:t>:  </a:t>
            </a:r>
          </a:p>
          <a:p>
            <a:pPr lvl="1" eaLnBrk="1" hangingPunct="1">
              <a:spcBef>
                <a:spcPct val="20000"/>
              </a:spcBef>
            </a:pPr>
            <a:r>
              <a:rPr lang="en-US" dirty="0">
                <a:latin typeface="Calibri" pitchFamily="34" charset="0"/>
              </a:rPr>
              <a:t>Stop undesirable behavior by:</a:t>
            </a:r>
          </a:p>
          <a:p>
            <a:pPr lvl="2" eaLnBrk="1" hangingPunct="1">
              <a:spcBef>
                <a:spcPct val="20000"/>
              </a:spcBef>
              <a:buFont typeface="Arial" pitchFamily="34" charset="0"/>
              <a:buChar char="•"/>
            </a:pPr>
            <a:r>
              <a:rPr lang="en-US" dirty="0">
                <a:latin typeface="Calibri" pitchFamily="34" charset="0"/>
              </a:rPr>
              <a:t> Punishment</a:t>
            </a:r>
          </a:p>
          <a:p>
            <a:pPr lvl="2" eaLnBrk="1" hangingPunct="1">
              <a:spcBef>
                <a:spcPct val="20000"/>
              </a:spcBef>
              <a:buFont typeface="Arial" pitchFamily="34" charset="0"/>
              <a:buChar char="•"/>
            </a:pPr>
            <a:r>
              <a:rPr lang="en-US" dirty="0">
                <a:latin typeface="Calibri" pitchFamily="34" charset="0"/>
              </a:rPr>
              <a:t> S</a:t>
            </a:r>
            <a:r>
              <a:rPr lang="en-US" dirty="0" smtClean="0">
                <a:latin typeface="Calibri" pitchFamily="34" charset="0"/>
              </a:rPr>
              <a:t>tudent</a:t>
            </a:r>
            <a:r>
              <a:rPr lang="ja-JP" altLang="en-US" dirty="0">
                <a:latin typeface="Calibri" pitchFamily="34" charset="0"/>
              </a:rPr>
              <a:t>’</a:t>
            </a:r>
            <a:r>
              <a:rPr lang="en-US" altLang="ja-JP" dirty="0">
                <a:latin typeface="Calibri" pitchFamily="34" charset="0"/>
              </a:rPr>
              <a:t>s </a:t>
            </a:r>
            <a:r>
              <a:rPr lang="en-US" altLang="ja-JP" dirty="0" smtClean="0">
                <a:latin typeface="Calibri" pitchFamily="34" charset="0"/>
              </a:rPr>
              <a:t>problem</a:t>
            </a:r>
          </a:p>
          <a:p>
            <a:pPr marL="466725" lvl="2" indent="0" eaLnBrk="1" hangingPunct="1">
              <a:spcBef>
                <a:spcPct val="20000"/>
              </a:spcBef>
            </a:pPr>
            <a:r>
              <a:rPr lang="en-US" b="1" dirty="0" smtClean="0">
                <a:latin typeface="Calibri" pitchFamily="34" charset="0"/>
              </a:rPr>
              <a:t>Within </a:t>
            </a:r>
            <a:r>
              <a:rPr lang="en-US" b="1" u="sng" dirty="0" smtClean="0">
                <a:latin typeface="Calibri" pitchFamily="34" charset="0"/>
              </a:rPr>
              <a:t>child</a:t>
            </a:r>
            <a:r>
              <a:rPr lang="en-US" b="1" dirty="0" smtClean="0">
                <a:latin typeface="Calibri" pitchFamily="34" charset="0"/>
              </a:rPr>
              <a:t> problem</a:t>
            </a:r>
            <a:endParaRPr lang="en-US" b="1" dirty="0">
              <a:latin typeface="Calibri" pitchFamily="34" charset="0"/>
            </a:endParaRPr>
          </a:p>
        </p:txBody>
      </p:sp>
      <p:sp>
        <p:nvSpPr>
          <p:cNvPr id="4" name="Rectangle 4"/>
          <p:cNvSpPr txBox="1">
            <a:spLocks/>
          </p:cNvSpPr>
          <p:nvPr/>
        </p:nvSpPr>
        <p:spPr bwMode="auto">
          <a:xfrm>
            <a:off x="4419600" y="1524001"/>
            <a:ext cx="4953000" cy="4191000"/>
          </a:xfrm>
          <a:prstGeom prst="rect">
            <a:avLst/>
          </a:prstGeom>
          <a:noFill/>
          <a:ln w="9525">
            <a:noFill/>
            <a:miter lim="800000"/>
            <a:headEnd/>
            <a:tailEnd/>
          </a:ln>
        </p:spPr>
        <p:txBody>
          <a:bodyPr rIns="182880"/>
          <a:lstStyle/>
          <a:p>
            <a:pPr marL="228600" indent="-228600">
              <a:spcBef>
                <a:spcPct val="20000"/>
              </a:spcBef>
              <a:buFont typeface="Arial" charset="0"/>
              <a:buChar char="•"/>
              <a:defRPr/>
            </a:pPr>
            <a:r>
              <a:rPr lang="en-US" sz="3200" b="1" dirty="0" smtClean="0">
                <a:latin typeface="+mn-lt"/>
                <a:ea typeface="+mn-ea"/>
              </a:rPr>
              <a:t>Positive Supports</a:t>
            </a:r>
            <a:r>
              <a:rPr lang="en-US" sz="3200" dirty="0" smtClean="0">
                <a:latin typeface="+mn-lt"/>
                <a:ea typeface="+mn-ea"/>
              </a:rPr>
              <a:t>:  </a:t>
            </a:r>
            <a:endParaRPr lang="en-US" sz="3200" dirty="0">
              <a:latin typeface="+mn-lt"/>
              <a:ea typeface="+mn-ea"/>
            </a:endParaRPr>
          </a:p>
          <a:p>
            <a:pPr marL="287338" indent="-53975">
              <a:spcBef>
                <a:spcPct val="20000"/>
              </a:spcBef>
              <a:defRPr/>
            </a:pPr>
            <a:r>
              <a:rPr lang="en-US" sz="2800" dirty="0">
                <a:latin typeface="Calibri" panose="020F0502020204030204" pitchFamily="34" charset="0"/>
              </a:rPr>
              <a:t>Stop undesirable behavior by:</a:t>
            </a:r>
          </a:p>
          <a:p>
            <a:pPr marL="681038" lvl="2" indent="-214313">
              <a:spcBef>
                <a:spcPct val="20000"/>
              </a:spcBef>
              <a:buFont typeface="Arial" charset="0"/>
              <a:buChar char="•"/>
              <a:defRPr/>
            </a:pPr>
            <a:r>
              <a:rPr lang="en-US" sz="2400" dirty="0">
                <a:latin typeface="Calibri" panose="020F0502020204030204" pitchFamily="34" charset="0"/>
              </a:rPr>
              <a:t>Replacing </a:t>
            </a:r>
            <a:endParaRPr lang="en-US" sz="2400" dirty="0" smtClean="0">
              <a:latin typeface="Calibri" panose="020F0502020204030204" pitchFamily="34" charset="0"/>
            </a:endParaRPr>
          </a:p>
          <a:p>
            <a:pPr marL="681038" lvl="2" indent="-214313">
              <a:spcBef>
                <a:spcPct val="20000"/>
              </a:spcBef>
              <a:buFont typeface="Arial" charset="0"/>
              <a:buChar char="•"/>
              <a:defRPr/>
            </a:pPr>
            <a:r>
              <a:rPr lang="en-US" sz="2400" dirty="0" smtClean="0">
                <a:latin typeface="Calibri" panose="020F0502020204030204" pitchFamily="34" charset="0"/>
              </a:rPr>
              <a:t>Teaching</a:t>
            </a:r>
            <a:endParaRPr lang="en-US" sz="2400" dirty="0">
              <a:latin typeface="Calibri" panose="020F0502020204030204" pitchFamily="34" charset="0"/>
            </a:endParaRPr>
          </a:p>
          <a:p>
            <a:pPr marL="681038" lvl="2" indent="-214313">
              <a:spcBef>
                <a:spcPct val="20000"/>
              </a:spcBef>
              <a:buFont typeface="Arial" charset="0"/>
              <a:buChar char="•"/>
              <a:defRPr/>
            </a:pPr>
            <a:r>
              <a:rPr lang="en-US" sz="2400" dirty="0" smtClean="0">
                <a:latin typeface="Calibri" panose="020F0502020204030204" pitchFamily="34" charset="0"/>
              </a:rPr>
              <a:t>Reinforcing/recognizing</a:t>
            </a:r>
          </a:p>
          <a:p>
            <a:pPr marL="466725" lvl="2">
              <a:spcBef>
                <a:spcPct val="20000"/>
              </a:spcBef>
              <a:defRPr/>
            </a:pPr>
            <a:r>
              <a:rPr lang="en-US" sz="2400" b="1" dirty="0" smtClean="0"/>
              <a:t>Within </a:t>
            </a:r>
            <a:r>
              <a:rPr lang="en-US" sz="2400" b="1" u="sng" dirty="0" smtClean="0"/>
              <a:t>environment </a:t>
            </a:r>
            <a:r>
              <a:rPr lang="en-US" sz="2400" b="1" dirty="0" smtClean="0"/>
              <a:t>problem</a:t>
            </a:r>
            <a:endParaRPr lang="en-US" sz="2400" b="1" dirty="0"/>
          </a:p>
        </p:txBody>
      </p:sp>
      <p:pic>
        <p:nvPicPr>
          <p:cNvPr id="60420" name="Picture 7" descr="http://4.bp.blogspot.com/_-GKMR8mFGBs/TNNp43NPJ6I/AAAAAAAABJY/LjRDdm8EdVc/s1600/pic_mean_teach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876800"/>
            <a:ext cx="35972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AutoShape 9" descr="http://school.discoveryeducation.com/clipart/images/big-prize.gif"/>
          <p:cNvSpPr>
            <a:spLocks noChangeAspect="1" noChangeArrowheads="1"/>
          </p:cNvSpPr>
          <p:nvPr/>
        </p:nvSpPr>
        <p:spPr bwMode="auto">
          <a:xfrm>
            <a:off x="155575" y="-1646238"/>
            <a:ext cx="3009900" cy="34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60422" name="Picture 1"/>
          <p:cNvPicPr>
            <a:picLocks noChangeAspect="1"/>
          </p:cNvPicPr>
          <p:nvPr/>
        </p:nvPicPr>
        <p:blipFill>
          <a:blip r:embed="rId3">
            <a:extLst>
              <a:ext uri="{28A0092B-C50C-407E-A947-70E740481C1C}">
                <a14:useLocalDpi xmlns:a14="http://schemas.microsoft.com/office/drawing/2010/main" val="0"/>
              </a:ext>
            </a:extLst>
          </a:blip>
          <a:srcRect l="10500" t="12724" r="9332" b="12000"/>
          <a:stretch>
            <a:fillRect/>
          </a:stretch>
        </p:blipFill>
        <p:spPr bwMode="auto">
          <a:xfrm>
            <a:off x="6853238" y="5503069"/>
            <a:ext cx="2290762" cy="135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97878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15400" cy="758952"/>
          </a:xfrm>
        </p:spPr>
        <p:txBody>
          <a:bodyPr>
            <a:normAutofit fontScale="90000"/>
          </a:bodyPr>
          <a:lstStyle/>
          <a:p>
            <a:r>
              <a:rPr lang="en-US" dirty="0" smtClean="0">
                <a:solidFill>
                  <a:schemeClr val="tx1"/>
                </a:solidFill>
              </a:rPr>
              <a:t>Why do Some Children Grow Up to be Challenging?</a:t>
            </a:r>
            <a:endParaRPr lang="en-US" dirty="0">
              <a:solidFill>
                <a:schemeClr val="tx1"/>
              </a:solidFill>
            </a:endParaRPr>
          </a:p>
        </p:txBody>
      </p:sp>
      <p:sp>
        <p:nvSpPr>
          <p:cNvPr id="3" name="Content Placeholder 2"/>
          <p:cNvSpPr>
            <a:spLocks noGrp="1"/>
          </p:cNvSpPr>
          <p:nvPr>
            <p:ph sz="quarter" idx="1"/>
          </p:nvPr>
        </p:nvSpPr>
        <p:spPr/>
        <p:txBody>
          <a:bodyPr>
            <a:normAutofit fontScale="85000" lnSpcReduction="20000"/>
          </a:bodyPr>
          <a:lstStyle/>
          <a:p>
            <a:pPr marL="0" indent="0">
              <a:buNone/>
            </a:pPr>
            <a:r>
              <a:rPr lang="en-US" sz="3500" b="1" dirty="0" smtClean="0"/>
              <a:t>Risk </a:t>
            </a:r>
            <a:r>
              <a:rPr lang="en-US" sz="3500" b="1" dirty="0"/>
              <a:t>factor exposure </a:t>
            </a:r>
            <a:endParaRPr lang="en-US" sz="3500" b="1" dirty="0" smtClean="0"/>
          </a:p>
          <a:p>
            <a:pPr marL="0" indent="0">
              <a:buNone/>
            </a:pPr>
            <a:endParaRPr lang="en-US" sz="3500" b="1" dirty="0"/>
          </a:p>
          <a:p>
            <a:pPr marL="0" indent="0">
              <a:buNone/>
            </a:pPr>
            <a:r>
              <a:rPr lang="en-US" dirty="0"/>
              <a:t>– Enabled </a:t>
            </a:r>
          </a:p>
          <a:p>
            <a:pPr marL="0" indent="0">
              <a:buNone/>
            </a:pPr>
            <a:r>
              <a:rPr lang="en-US" dirty="0"/>
              <a:t>– Disability </a:t>
            </a:r>
          </a:p>
          <a:p>
            <a:pPr marL="0" indent="0">
              <a:buNone/>
            </a:pPr>
            <a:r>
              <a:rPr lang="en-US" dirty="0"/>
              <a:t>– Academic Failure </a:t>
            </a:r>
          </a:p>
          <a:p>
            <a:pPr marL="0" indent="0">
              <a:buNone/>
            </a:pPr>
            <a:r>
              <a:rPr lang="en-US" dirty="0"/>
              <a:t>– Peer Affiliation </a:t>
            </a:r>
          </a:p>
          <a:p>
            <a:pPr marL="0" indent="0">
              <a:buNone/>
            </a:pPr>
            <a:r>
              <a:rPr lang="en-US" dirty="0"/>
              <a:t>– Family Stressors </a:t>
            </a:r>
          </a:p>
          <a:p>
            <a:pPr marL="0" indent="0">
              <a:buNone/>
            </a:pPr>
            <a:r>
              <a:rPr lang="en-US" dirty="0" smtClean="0"/>
              <a:t>	• </a:t>
            </a:r>
            <a:r>
              <a:rPr lang="en-US" dirty="0"/>
              <a:t>Abuse or neglect </a:t>
            </a:r>
          </a:p>
          <a:p>
            <a:pPr marL="0" indent="0">
              <a:buNone/>
            </a:pPr>
            <a:r>
              <a:rPr lang="en-US" dirty="0" smtClean="0"/>
              <a:t>	• </a:t>
            </a:r>
            <a:r>
              <a:rPr lang="en-US" dirty="0"/>
              <a:t>Harsh and inconsistent parenting practices </a:t>
            </a:r>
          </a:p>
          <a:p>
            <a:pPr marL="0" indent="0">
              <a:buNone/>
            </a:pPr>
            <a:r>
              <a:rPr lang="en-US" dirty="0" smtClean="0"/>
              <a:t>	• </a:t>
            </a:r>
            <a:r>
              <a:rPr lang="en-US" dirty="0"/>
              <a:t>Community Disorganization </a:t>
            </a:r>
          </a:p>
          <a:p>
            <a:pPr marL="0" indent="0">
              <a:buNone/>
            </a:pPr>
            <a:r>
              <a:rPr lang="en-US" dirty="0" smtClean="0"/>
              <a:t>	• </a:t>
            </a:r>
            <a:r>
              <a:rPr lang="en-US" dirty="0"/>
              <a:t>Divorce </a:t>
            </a:r>
          </a:p>
          <a:p>
            <a:pPr marL="0" indent="0">
              <a:buNone/>
            </a:pPr>
            <a:r>
              <a:rPr lang="en-US" dirty="0"/>
              <a:t>– Poverty/low income </a:t>
            </a:r>
          </a:p>
          <a:p>
            <a:endParaRPr lang="en-US" dirty="0"/>
          </a:p>
        </p:txBody>
      </p:sp>
    </p:spTree>
    <p:extLst>
      <p:ext uri="{BB962C8B-B14F-4D97-AF65-F5344CB8AC3E}">
        <p14:creationId xmlns:p14="http://schemas.microsoft.com/office/powerpoint/2010/main" val="9054974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24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90705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Why do Some Kids Turn Out Okay? </a:t>
            </a:r>
            <a:endParaRPr lang="en-US" dirty="0">
              <a:solidFill>
                <a:schemeClr val="tx1"/>
              </a:solidFill>
            </a:endParaRPr>
          </a:p>
        </p:txBody>
      </p:sp>
      <p:sp>
        <p:nvSpPr>
          <p:cNvPr id="3" name="Content Placeholder 2"/>
          <p:cNvSpPr>
            <a:spLocks noGrp="1"/>
          </p:cNvSpPr>
          <p:nvPr>
            <p:ph sz="quarter" idx="1"/>
          </p:nvPr>
        </p:nvSpPr>
        <p:spPr/>
        <p:txBody>
          <a:bodyPr/>
          <a:lstStyle/>
          <a:p>
            <a:endParaRPr lang="en-US" dirty="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2136" y="3200400"/>
            <a:ext cx="382905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011" y="1752600"/>
            <a:ext cx="27813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28801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2819400"/>
            <a:ext cx="523875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3657600" y="152400"/>
            <a:ext cx="5181600" cy="26670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THE MOST IMPORTANT THING YOU CAN DO AS AN EDUCATOR IS FORM POSITVE  RELATIONSHIPS!!</a:t>
            </a:r>
            <a:endParaRPr lang="en-US" sz="2400" b="1" dirty="0">
              <a:solidFill>
                <a:srgbClr val="002060"/>
              </a:solidFill>
            </a:endParaRPr>
          </a:p>
        </p:txBody>
      </p:sp>
    </p:spTree>
    <p:extLst>
      <p:ext uri="{BB962C8B-B14F-4D97-AF65-F5344CB8AC3E}">
        <p14:creationId xmlns:p14="http://schemas.microsoft.com/office/powerpoint/2010/main" val="15827478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943600" y="1524000"/>
            <a:ext cx="3048000" cy="4114800"/>
          </a:xfrm>
        </p:spPr>
        <p:txBody>
          <a:bodyPr>
            <a:noAutofit/>
          </a:bodyPr>
          <a:lstStyle/>
          <a:p>
            <a:r>
              <a:rPr lang="en-US" sz="2800" dirty="0" smtClean="0">
                <a:solidFill>
                  <a:schemeClr val="tx1"/>
                </a:solidFill>
              </a:rPr>
              <a:t>Positive Behavior Strategies for Everyone: Because Duct Tape is NOT a Good Idea.</a:t>
            </a:r>
            <a:r>
              <a:rPr lang="en-US" sz="2800" dirty="0" smtClean="0"/>
              <a:t>   </a:t>
            </a:r>
            <a:endParaRPr lang="en-US" sz="2800" dirty="0"/>
          </a:p>
        </p:txBody>
      </p:sp>
      <p:sp>
        <p:nvSpPr>
          <p:cNvPr id="2" name="Title 1"/>
          <p:cNvSpPr>
            <a:spLocks noGrp="1"/>
          </p:cNvSpPr>
          <p:nvPr>
            <p:ph type="title"/>
          </p:nvPr>
        </p:nvSpPr>
        <p:spPr/>
        <p:txBody>
          <a:bodyPr/>
          <a:lstStyle/>
          <a:p>
            <a:endParaRPr lang="en-US" dirty="0"/>
          </a:p>
        </p:txBody>
      </p:sp>
      <p:pic>
        <p:nvPicPr>
          <p:cNvPr id="3074" name="Picture 2" descr="C:\Temp\Temporary Internet Files\Content.Outlook\64P8FF6R\IMG_19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0"/>
            <a:ext cx="54102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6279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Relationships are the Foundation</a:t>
            </a:r>
            <a:endParaRPr lang="en-US" b="1" dirty="0">
              <a:solidFill>
                <a:schemeClr val="tx1"/>
              </a:solidFill>
            </a:endParaRPr>
          </a:p>
        </p:txBody>
      </p:sp>
      <p:sp>
        <p:nvSpPr>
          <p:cNvPr id="3" name="Content Placeholder 2"/>
          <p:cNvSpPr>
            <a:spLocks noGrp="1"/>
          </p:cNvSpPr>
          <p:nvPr>
            <p:ph sz="quarter" idx="1"/>
          </p:nvPr>
        </p:nvSpPr>
        <p:spPr/>
        <p:txBody>
          <a:bodyPr/>
          <a:lstStyle/>
          <a:p>
            <a:endParaRPr lang="en-US" dirty="0"/>
          </a:p>
        </p:txBody>
      </p:sp>
      <p:sp>
        <p:nvSpPr>
          <p:cNvPr id="4" name="Flowchart: Extract 3"/>
          <p:cNvSpPr/>
          <p:nvPr/>
        </p:nvSpPr>
        <p:spPr>
          <a:xfrm>
            <a:off x="1676400" y="1371600"/>
            <a:ext cx="5410200" cy="5094514"/>
          </a:xfrm>
          <a:prstGeom prst="flowChartExtra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Relationships  </a:t>
            </a:r>
            <a:endParaRPr lang="en-US" sz="2800" dirty="0"/>
          </a:p>
        </p:txBody>
      </p:sp>
      <p:sp>
        <p:nvSpPr>
          <p:cNvPr id="5" name="Isosceles Triangle 4"/>
          <p:cNvSpPr/>
          <p:nvPr/>
        </p:nvSpPr>
        <p:spPr>
          <a:xfrm>
            <a:off x="2590800" y="1393371"/>
            <a:ext cx="3581400" cy="3320144"/>
          </a:xfrm>
          <a:prstGeom prst="triangle">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smtClean="0"/>
              <a:t>Prevention</a:t>
            </a:r>
            <a:endParaRPr lang="en-US" sz="2400" dirty="0"/>
          </a:p>
        </p:txBody>
      </p:sp>
      <p:sp>
        <p:nvSpPr>
          <p:cNvPr id="6" name="Flowchart: Extract 5"/>
          <p:cNvSpPr/>
          <p:nvPr/>
        </p:nvSpPr>
        <p:spPr>
          <a:xfrm>
            <a:off x="3476625" y="1393371"/>
            <a:ext cx="1809750" cy="1638300"/>
          </a:xfrm>
          <a:prstGeom prst="flowChartExtra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smtClean="0"/>
          </a:p>
          <a:p>
            <a:pPr algn="ctr"/>
            <a:endParaRPr lang="en-US" sz="1000" dirty="0"/>
          </a:p>
          <a:p>
            <a:pPr algn="ctr"/>
            <a:r>
              <a:rPr lang="en-US" sz="1200" dirty="0" smtClean="0"/>
              <a:t>De escalation </a:t>
            </a:r>
            <a:endParaRPr lang="en-US" sz="1200" dirty="0"/>
          </a:p>
        </p:txBody>
      </p:sp>
    </p:spTree>
    <p:extLst>
      <p:ext uri="{BB962C8B-B14F-4D97-AF65-F5344CB8AC3E}">
        <p14:creationId xmlns:p14="http://schemas.microsoft.com/office/powerpoint/2010/main" val="29156216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65981"/>
            <a:ext cx="8839200" cy="7504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0" y="2767281"/>
            <a:ext cx="4572000" cy="523220"/>
          </a:xfrm>
          <a:prstGeom prst="rect">
            <a:avLst/>
          </a:prstGeom>
        </p:spPr>
        <p:txBody>
          <a:bodyPr>
            <a:spAutoFit/>
          </a:bodyPr>
          <a:lstStyle/>
          <a:p>
            <a:pPr marL="45720" lvl="0" algn="ctr">
              <a:spcBef>
                <a:spcPct val="20000"/>
              </a:spcBef>
              <a:buClr>
                <a:srgbClr val="DDDDDD"/>
              </a:buClr>
            </a:pPr>
            <a:endParaRPr lang="en-US" sz="2800" spc="150" dirty="0">
              <a:solidFill>
                <a:schemeClr val="bg1"/>
              </a:solidFill>
            </a:endParaRPr>
          </a:p>
        </p:txBody>
      </p:sp>
      <p:sp>
        <p:nvSpPr>
          <p:cNvPr id="5" name="Rectangle 4"/>
          <p:cNvSpPr/>
          <p:nvPr/>
        </p:nvSpPr>
        <p:spPr>
          <a:xfrm>
            <a:off x="2286000" y="2305616"/>
            <a:ext cx="4572000" cy="2862322"/>
          </a:xfrm>
          <a:prstGeom prst="rect">
            <a:avLst/>
          </a:prstGeom>
        </p:spPr>
        <p:txBody>
          <a:bodyPr>
            <a:spAutoFit/>
          </a:bodyPr>
          <a:lstStyle/>
          <a:p>
            <a:pPr marL="45720" lvl="0" algn="ctr">
              <a:spcBef>
                <a:spcPct val="20000"/>
              </a:spcBef>
              <a:buClr>
                <a:srgbClr val="DDDDDD"/>
              </a:buClr>
            </a:pPr>
            <a:r>
              <a:rPr lang="en-US" sz="3600" spc="150" dirty="0">
                <a:solidFill>
                  <a:prstClr val="white"/>
                </a:solidFill>
              </a:rPr>
              <a:t>Kids that are loved at home come to school to learn, kids that aren’t, come to school to be loved. </a:t>
            </a:r>
          </a:p>
        </p:txBody>
      </p:sp>
    </p:spTree>
    <p:extLst>
      <p:ext uri="{BB962C8B-B14F-4D97-AF65-F5344CB8AC3E}">
        <p14:creationId xmlns:p14="http://schemas.microsoft.com/office/powerpoint/2010/main" val="17794277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758952"/>
          </a:xfrm>
        </p:spPr>
        <p:txBody>
          <a:bodyPr/>
          <a:lstStyle/>
          <a:p>
            <a:r>
              <a:rPr lang="en-US" dirty="0">
                <a:hlinkClick r:id="rId2"/>
              </a:rPr>
              <a:t>http://joshshipp.com/one-caring-adult</a:t>
            </a:r>
            <a:r>
              <a:rPr lang="en-US" dirty="0" smtClean="0">
                <a:hlinkClick r:id="rId2"/>
              </a:rPr>
              <a:t>/</a:t>
            </a:r>
            <a:r>
              <a:rPr lang="en-US" dirty="0" smtClean="0"/>
              <a:t> </a:t>
            </a:r>
            <a:endParaRPr lang="en-US" dirty="0"/>
          </a:p>
        </p:txBody>
      </p:sp>
      <p:pic>
        <p:nvPicPr>
          <p:cNvPr id="3074"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2972594" y="2022475"/>
            <a:ext cx="31623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76198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endParaRPr lang="en-US" dirty="0"/>
          </a:p>
        </p:txBody>
      </p:sp>
      <p:sp>
        <p:nvSpPr>
          <p:cNvPr id="3" name="Title 2"/>
          <p:cNvSpPr>
            <a:spLocks noGrp="1"/>
          </p:cNvSpPr>
          <p:nvPr>
            <p:ph type="title"/>
          </p:nvPr>
        </p:nvSpPr>
        <p:spPr/>
        <p:txBody>
          <a:bodyPr/>
          <a:lstStyle/>
          <a:p>
            <a:r>
              <a:rPr lang="en-US" dirty="0" smtClean="0">
                <a:solidFill>
                  <a:schemeClr val="tx1"/>
                </a:solidFill>
              </a:rPr>
              <a:t>School is Stressful!!  </a:t>
            </a:r>
            <a:endParaRPr lang="en-US" dirty="0">
              <a:solidFill>
                <a:schemeClr val="tx1"/>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35052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loud Callout 3"/>
          <p:cNvSpPr/>
          <p:nvPr/>
        </p:nvSpPr>
        <p:spPr>
          <a:xfrm>
            <a:off x="381000" y="1066800"/>
            <a:ext cx="3886200" cy="1143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I don’t understand any of this.  I’m so stupid. </a:t>
            </a:r>
            <a:endParaRPr lang="en-US" sz="1600" dirty="0">
              <a:solidFill>
                <a:schemeClr val="tx1"/>
              </a:solidFill>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800" y="3352800"/>
            <a:ext cx="33147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loud Callout 4"/>
          <p:cNvSpPr/>
          <p:nvPr/>
        </p:nvSpPr>
        <p:spPr>
          <a:xfrm>
            <a:off x="6858000" y="1828800"/>
            <a:ext cx="2286000" cy="12954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 one even cares that I’m here</a:t>
            </a:r>
            <a:endParaRPr lang="en-US" dirty="0">
              <a:solidFill>
                <a:schemeClr val="tx1"/>
              </a:solidFill>
            </a:endParaRPr>
          </a:p>
        </p:txBody>
      </p:sp>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4323080"/>
            <a:ext cx="4038600"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loud Callout 5"/>
          <p:cNvSpPr/>
          <p:nvPr/>
        </p:nvSpPr>
        <p:spPr>
          <a:xfrm>
            <a:off x="3505200" y="3266440"/>
            <a:ext cx="2743200" cy="12954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I’m so far behind.  I QUIT!</a:t>
            </a:r>
            <a:endParaRPr lang="en-US" dirty="0">
              <a:solidFill>
                <a:schemeClr val="tx1"/>
              </a:solidFill>
            </a:endParaRPr>
          </a:p>
        </p:txBody>
      </p:sp>
    </p:spTree>
    <p:extLst>
      <p:ext uri="{BB962C8B-B14F-4D97-AF65-F5344CB8AC3E}">
        <p14:creationId xmlns:p14="http://schemas.microsoft.com/office/powerpoint/2010/main" val="4571187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45720" indent="0">
              <a:buNone/>
            </a:pPr>
            <a:r>
              <a:rPr lang="en-US" sz="3200" dirty="0" smtClean="0"/>
              <a:t>1.  I believe in you</a:t>
            </a:r>
          </a:p>
          <a:p>
            <a:pPr marL="45720" indent="0">
              <a:buNone/>
            </a:pPr>
            <a:r>
              <a:rPr lang="en-US" sz="3200" dirty="0" smtClean="0"/>
              <a:t>2.  </a:t>
            </a:r>
            <a:r>
              <a:rPr lang="en-US" sz="3200" dirty="0" smtClean="0">
                <a:solidFill>
                  <a:srgbClr val="C00000"/>
                </a:solidFill>
              </a:rPr>
              <a:t>You have a purpose</a:t>
            </a:r>
          </a:p>
          <a:p>
            <a:pPr marL="45720" indent="0">
              <a:buNone/>
            </a:pPr>
            <a:r>
              <a:rPr lang="en-US" sz="3200" dirty="0" smtClean="0"/>
              <a:t>3.  You matter</a:t>
            </a:r>
          </a:p>
          <a:p>
            <a:pPr lvl="1"/>
            <a:r>
              <a:rPr lang="en-US" sz="2800" dirty="0" smtClean="0">
                <a:solidFill>
                  <a:srgbClr val="C00000"/>
                </a:solidFill>
              </a:rPr>
              <a:t>Ask how they are doing</a:t>
            </a:r>
          </a:p>
          <a:p>
            <a:pPr lvl="1"/>
            <a:r>
              <a:rPr lang="en-US" sz="2800" dirty="0" smtClean="0"/>
              <a:t>Ask what they need </a:t>
            </a:r>
          </a:p>
          <a:p>
            <a:pPr lvl="1"/>
            <a:r>
              <a:rPr lang="en-US" sz="2800" dirty="0" smtClean="0">
                <a:solidFill>
                  <a:srgbClr val="C00000"/>
                </a:solidFill>
              </a:rPr>
              <a:t>Ask how they are feeling</a:t>
            </a:r>
            <a:endParaRPr lang="en-US" sz="2800" dirty="0">
              <a:solidFill>
                <a:srgbClr val="C00000"/>
              </a:solidFill>
            </a:endParaRPr>
          </a:p>
        </p:txBody>
      </p:sp>
      <p:sp>
        <p:nvSpPr>
          <p:cNvPr id="2" name="Title 1"/>
          <p:cNvSpPr>
            <a:spLocks noGrp="1"/>
          </p:cNvSpPr>
          <p:nvPr>
            <p:ph type="title"/>
          </p:nvPr>
        </p:nvSpPr>
        <p:spPr/>
        <p:txBody>
          <a:bodyPr/>
          <a:lstStyle/>
          <a:p>
            <a:r>
              <a:rPr lang="en-US" dirty="0" smtClean="0">
                <a:solidFill>
                  <a:schemeClr val="tx1"/>
                </a:solidFill>
              </a:rPr>
              <a:t>What students want to hear</a:t>
            </a:r>
            <a:endParaRPr lang="en-US" dirty="0">
              <a:solidFill>
                <a:schemeClr val="tx1"/>
              </a:solidFill>
            </a:endParaRPr>
          </a:p>
        </p:txBody>
      </p:sp>
    </p:spTree>
    <p:extLst>
      <p:ext uri="{BB962C8B-B14F-4D97-AF65-F5344CB8AC3E}">
        <p14:creationId xmlns:p14="http://schemas.microsoft.com/office/powerpoint/2010/main" val="36139580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Strategy Time!</a:t>
            </a:r>
            <a:endParaRPr lang="en-US" dirty="0">
              <a:solidFill>
                <a:schemeClr val="tx1"/>
              </a:solidFill>
            </a:endParaRPr>
          </a:p>
        </p:txBody>
      </p:sp>
      <p:sp>
        <p:nvSpPr>
          <p:cNvPr id="3" name="Content Placeholder 2"/>
          <p:cNvSpPr>
            <a:spLocks noGrp="1"/>
          </p:cNvSpPr>
          <p:nvPr>
            <p:ph sz="quarter" idx="1"/>
          </p:nvPr>
        </p:nvSpPr>
        <p:spPr/>
        <p:txBody>
          <a:bodyPr/>
          <a:lstStyle/>
          <a:p>
            <a:pPr marL="0" indent="0">
              <a:buNone/>
            </a:pPr>
            <a:r>
              <a:rPr lang="en-US" dirty="0" smtClean="0"/>
              <a:t>Strategy: (noun)</a:t>
            </a:r>
          </a:p>
          <a:p>
            <a:pPr marL="0" indent="0">
              <a:buNone/>
            </a:pPr>
            <a:r>
              <a:rPr lang="en-US" dirty="0" smtClean="0"/>
              <a:t>	A method or plan chosen to bring about a 	desired future, such as achievement of a goal or 	solution to a problem. </a:t>
            </a:r>
            <a:endParaRPr lang="en-US" dirty="0"/>
          </a:p>
        </p:txBody>
      </p:sp>
    </p:spTree>
    <p:extLst>
      <p:ext uri="{BB962C8B-B14F-4D97-AF65-F5344CB8AC3E}">
        <p14:creationId xmlns:p14="http://schemas.microsoft.com/office/powerpoint/2010/main" val="17284063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3200" dirty="0">
                <a:solidFill>
                  <a:srgbClr val="FF0000"/>
                </a:solidFill>
              </a:rPr>
              <a:t>w</a:t>
            </a:r>
            <a:r>
              <a:rPr lang="en-US" sz="3200" dirty="0" smtClean="0">
                <a:solidFill>
                  <a:srgbClr val="FF0000"/>
                </a:solidFill>
              </a:rPr>
              <a:t>ill work for all students</a:t>
            </a:r>
          </a:p>
          <a:p>
            <a:r>
              <a:rPr lang="en-US" sz="3200" dirty="0" smtClean="0"/>
              <a:t>will work every time </a:t>
            </a:r>
          </a:p>
          <a:p>
            <a:r>
              <a:rPr lang="en-US" sz="3200" dirty="0">
                <a:solidFill>
                  <a:srgbClr val="FF0000"/>
                </a:solidFill>
              </a:rPr>
              <a:t>w</a:t>
            </a:r>
            <a:r>
              <a:rPr lang="en-US" sz="3200" dirty="0" smtClean="0">
                <a:solidFill>
                  <a:srgbClr val="FF0000"/>
                </a:solidFill>
              </a:rPr>
              <a:t>ill work if not implemented with fidelity</a:t>
            </a:r>
          </a:p>
          <a:p>
            <a:endParaRPr lang="en-US" sz="3200" dirty="0">
              <a:solidFill>
                <a:srgbClr val="FF0000"/>
              </a:solidFill>
            </a:endParaRPr>
          </a:p>
          <a:p>
            <a:endParaRPr lang="en-US" sz="3200" dirty="0" smtClean="0">
              <a:solidFill>
                <a:srgbClr val="FF0000"/>
              </a:solidFill>
            </a:endParaRPr>
          </a:p>
          <a:p>
            <a:pPr marL="0" indent="0" algn="ctr">
              <a:buNone/>
            </a:pPr>
            <a:r>
              <a:rPr lang="en-US" sz="9600" b="1" dirty="0" smtClean="0"/>
              <a:t>BUT…</a:t>
            </a:r>
            <a:endParaRPr lang="en-US" sz="9600" b="1" dirty="0"/>
          </a:p>
        </p:txBody>
      </p:sp>
      <p:sp>
        <p:nvSpPr>
          <p:cNvPr id="3" name="Title 2"/>
          <p:cNvSpPr>
            <a:spLocks noGrp="1"/>
          </p:cNvSpPr>
          <p:nvPr>
            <p:ph type="title"/>
          </p:nvPr>
        </p:nvSpPr>
        <p:spPr>
          <a:xfrm>
            <a:off x="301752" y="228600"/>
            <a:ext cx="8534400" cy="914400"/>
          </a:xfrm>
        </p:spPr>
        <p:txBody>
          <a:bodyPr>
            <a:normAutofit fontScale="90000"/>
          </a:bodyPr>
          <a:lstStyle/>
          <a:p>
            <a:r>
              <a:rPr lang="en-US" dirty="0" smtClean="0">
                <a:solidFill>
                  <a:schemeClr val="tx1"/>
                </a:solidFill>
              </a:rPr>
              <a:t>Warning</a:t>
            </a:r>
            <a:r>
              <a:rPr lang="en-US" dirty="0">
                <a:solidFill>
                  <a:schemeClr val="tx1"/>
                </a:solidFill>
              </a:rPr>
              <a:t>!</a:t>
            </a:r>
            <a:br>
              <a:rPr lang="en-US" dirty="0">
                <a:solidFill>
                  <a:schemeClr val="tx1"/>
                </a:solidFill>
              </a:rPr>
            </a:br>
            <a:r>
              <a:rPr lang="en-US" dirty="0">
                <a:solidFill>
                  <a:schemeClr val="tx1"/>
                </a:solidFill>
              </a:rPr>
              <a:t>None of these </a:t>
            </a:r>
            <a:r>
              <a:rPr lang="en-US" dirty="0" smtClean="0">
                <a:solidFill>
                  <a:schemeClr val="tx1"/>
                </a:solidFill>
              </a:rPr>
              <a:t>strategies:</a:t>
            </a:r>
            <a:endParaRPr lang="en-US" dirty="0">
              <a:solidFill>
                <a:schemeClr val="tx1"/>
              </a:solidFill>
            </a:endParaRPr>
          </a:p>
        </p:txBody>
      </p:sp>
    </p:spTree>
    <p:extLst>
      <p:ext uri="{BB962C8B-B14F-4D97-AF65-F5344CB8AC3E}">
        <p14:creationId xmlns:p14="http://schemas.microsoft.com/office/powerpoint/2010/main" val="29743224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1752600"/>
          </a:xfrm>
          <a:solidFill>
            <a:schemeClr val="bg1"/>
          </a:solidFill>
        </p:spPr>
        <p:txBody>
          <a:bodyPr>
            <a:normAutofit fontScale="90000"/>
          </a:bodyPr>
          <a:lstStyle/>
          <a:p>
            <a:r>
              <a:rPr lang="en-US" sz="3100" dirty="0">
                <a:solidFill>
                  <a:schemeClr val="tx1"/>
                </a:solidFill>
              </a:rPr>
              <a:t>The </a:t>
            </a:r>
            <a:r>
              <a:rPr lang="en-US" sz="3100" dirty="0" smtClean="0">
                <a:solidFill>
                  <a:schemeClr val="tx1"/>
                </a:solidFill>
              </a:rPr>
              <a:t>likelihood </a:t>
            </a:r>
            <a:r>
              <a:rPr lang="en-US" sz="3100" dirty="0">
                <a:solidFill>
                  <a:schemeClr val="tx1"/>
                </a:solidFill>
              </a:rPr>
              <a:t>of prevention and interventions strategies </a:t>
            </a:r>
            <a:r>
              <a:rPr lang="en-US" sz="3100" dirty="0" smtClean="0">
                <a:solidFill>
                  <a:schemeClr val="tx1"/>
                </a:solidFill>
              </a:rPr>
              <a:t>working </a:t>
            </a:r>
            <a:r>
              <a:rPr lang="en-US" sz="3100" u="sng" dirty="0">
                <a:solidFill>
                  <a:schemeClr val="tx1"/>
                </a:solidFill>
              </a:rPr>
              <a:t>increases</a:t>
            </a:r>
            <a:r>
              <a:rPr lang="en-US" sz="3100" dirty="0">
                <a:solidFill>
                  <a:schemeClr val="tx1"/>
                </a:solidFill>
              </a:rPr>
              <a:t> drastically if there is a </a:t>
            </a:r>
            <a:r>
              <a:rPr lang="en-US" sz="3100" u="sng" dirty="0">
                <a:solidFill>
                  <a:schemeClr val="tx1"/>
                </a:solidFill>
              </a:rPr>
              <a:t>positive </a:t>
            </a:r>
            <a:r>
              <a:rPr lang="en-US" sz="3100" u="sng" dirty="0" smtClean="0">
                <a:solidFill>
                  <a:schemeClr val="tx1"/>
                </a:solidFill>
              </a:rPr>
              <a:t>relationship </a:t>
            </a:r>
            <a:r>
              <a:rPr lang="en-US" sz="3100" dirty="0">
                <a:solidFill>
                  <a:schemeClr val="tx1"/>
                </a:solidFill>
              </a:rPr>
              <a:t>already in place! </a:t>
            </a:r>
            <a:r>
              <a:rPr lang="en-US" b="1" dirty="0"/>
              <a:t/>
            </a:r>
            <a:br>
              <a:rPr lang="en-US" b="1" dirty="0"/>
            </a:br>
            <a:endParaRPr lang="en-US" dirty="0"/>
          </a:p>
        </p:txBody>
      </p:sp>
      <p:sp>
        <p:nvSpPr>
          <p:cNvPr id="3" name="Content Placeholder 2"/>
          <p:cNvSpPr>
            <a:spLocks noGrp="1"/>
          </p:cNvSpPr>
          <p:nvPr>
            <p:ph sz="quarter" idx="1"/>
          </p:nvPr>
        </p:nvSpPr>
        <p:spPr/>
        <p:txBody>
          <a:bodyPr/>
          <a:lstStyle/>
          <a:p>
            <a:pPr marL="0" indent="0" algn="ctr">
              <a:buNone/>
            </a:pPr>
            <a:endParaRPr lang="en-US"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88392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75902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3200" dirty="0" smtClean="0">
                <a:solidFill>
                  <a:srgbClr val="C00000"/>
                </a:solidFill>
              </a:rPr>
              <a:t>Don’t need formal behavior plan.</a:t>
            </a:r>
          </a:p>
          <a:p>
            <a:r>
              <a:rPr lang="en-US" sz="3200" dirty="0" smtClean="0"/>
              <a:t>Behavior Impedes Learning section</a:t>
            </a:r>
          </a:p>
          <a:p>
            <a:r>
              <a:rPr lang="en-US" sz="3200" dirty="0" smtClean="0">
                <a:solidFill>
                  <a:srgbClr val="C00000"/>
                </a:solidFill>
              </a:rPr>
              <a:t>Write down what you’re trying</a:t>
            </a:r>
          </a:p>
          <a:p>
            <a:r>
              <a:rPr lang="en-US" sz="3200" dirty="0" smtClean="0"/>
              <a:t>Do share </a:t>
            </a:r>
          </a:p>
          <a:p>
            <a:r>
              <a:rPr lang="en-US" sz="3200" dirty="0" smtClean="0">
                <a:solidFill>
                  <a:srgbClr val="C00000"/>
                </a:solidFill>
              </a:rPr>
              <a:t>Do collect data</a:t>
            </a:r>
            <a:endParaRPr lang="en-US" sz="3200" dirty="0">
              <a:solidFill>
                <a:srgbClr val="C00000"/>
              </a:solidFill>
            </a:endParaRPr>
          </a:p>
        </p:txBody>
      </p:sp>
      <p:sp>
        <p:nvSpPr>
          <p:cNvPr id="2" name="Title 1"/>
          <p:cNvSpPr>
            <a:spLocks noGrp="1"/>
          </p:cNvSpPr>
          <p:nvPr>
            <p:ph type="title"/>
          </p:nvPr>
        </p:nvSpPr>
        <p:spPr/>
        <p:txBody>
          <a:bodyPr/>
          <a:lstStyle/>
          <a:p>
            <a:r>
              <a:rPr lang="en-US" dirty="0" smtClean="0">
                <a:solidFill>
                  <a:schemeClr val="tx1"/>
                </a:solidFill>
              </a:rPr>
              <a:t>Heads up!  </a:t>
            </a:r>
            <a:endParaRPr lang="en-US" dirty="0">
              <a:solidFill>
                <a:schemeClr val="tx1"/>
              </a:solidFill>
            </a:endParaRPr>
          </a:p>
        </p:txBody>
      </p:sp>
    </p:spTree>
    <p:extLst>
      <p:ext uri="{BB962C8B-B14F-4D97-AF65-F5344CB8AC3E}">
        <p14:creationId xmlns:p14="http://schemas.microsoft.com/office/powerpoint/2010/main" val="15160216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Remain Calm</a:t>
            </a:r>
            <a:endParaRPr lang="en-US" dirty="0">
              <a:solidFill>
                <a:schemeClr val="tx1"/>
              </a:solidFill>
            </a:endParaRPr>
          </a:p>
        </p:txBody>
      </p:sp>
      <p:sp>
        <p:nvSpPr>
          <p:cNvPr id="3" name="Content Placeholder 2"/>
          <p:cNvSpPr>
            <a:spLocks noGrp="1"/>
          </p:cNvSpPr>
          <p:nvPr>
            <p:ph idx="1"/>
          </p:nvPr>
        </p:nvSpPr>
        <p:spPr/>
        <p:txBody>
          <a:bodyPr>
            <a:normAutofit/>
          </a:bodyPr>
          <a:lstStyle/>
          <a:p>
            <a:pPr algn="ctr"/>
            <a:r>
              <a:rPr lang="en-US" sz="3200" b="1" dirty="0" smtClean="0"/>
              <a:t>YELLING= Loss of control </a:t>
            </a:r>
          </a:p>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438400"/>
            <a:ext cx="29718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038600"/>
            <a:ext cx="3048000"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52524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rPr>
              <a:t>Who are you? </a:t>
            </a:r>
            <a:endParaRPr lang="en-US" dirty="0">
              <a:solidFill>
                <a:schemeClr val="tx1"/>
              </a:solidFill>
            </a:endParaRP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9800" y="2362200"/>
            <a:ext cx="44958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15349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Types of Strategies  </a:t>
            </a:r>
            <a:endParaRPr lang="en-US" dirty="0">
              <a:solidFill>
                <a:schemeClr val="tx1"/>
              </a:solidFill>
            </a:endParaRPr>
          </a:p>
        </p:txBody>
      </p:sp>
      <p:sp>
        <p:nvSpPr>
          <p:cNvPr id="3" name="Content Placeholder 2"/>
          <p:cNvSpPr>
            <a:spLocks noGrp="1"/>
          </p:cNvSpPr>
          <p:nvPr>
            <p:ph sz="quarter" idx="1"/>
          </p:nvPr>
        </p:nvSpPr>
        <p:spPr/>
        <p:txBody>
          <a:bodyPr/>
          <a:lstStyle/>
          <a:p>
            <a:r>
              <a:rPr lang="en-US" dirty="0" smtClean="0"/>
              <a:t>Relationships</a:t>
            </a:r>
          </a:p>
          <a:p>
            <a:r>
              <a:rPr lang="en-US" dirty="0" smtClean="0"/>
              <a:t>Prevention</a:t>
            </a:r>
          </a:p>
          <a:p>
            <a:r>
              <a:rPr lang="en-US" dirty="0" smtClean="0"/>
              <a:t>Interventions</a:t>
            </a:r>
          </a:p>
          <a:p>
            <a:r>
              <a:rPr lang="en-US" dirty="0" smtClean="0"/>
              <a:t>De-escalation </a:t>
            </a:r>
            <a:endParaRPr lang="en-US" dirty="0"/>
          </a:p>
        </p:txBody>
      </p:sp>
    </p:spTree>
    <p:extLst>
      <p:ext uri="{BB962C8B-B14F-4D97-AF65-F5344CB8AC3E}">
        <p14:creationId xmlns:p14="http://schemas.microsoft.com/office/powerpoint/2010/main" val="33976551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Strategies for Forming Relationships</a:t>
            </a:r>
            <a:endParaRPr lang="en-US" b="1" dirty="0">
              <a:solidFill>
                <a:schemeClr val="tx1"/>
              </a:solidFill>
            </a:endParaRPr>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990600" y="1905000"/>
            <a:ext cx="70866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04807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1"/>
            <a:ext cx="8381260" cy="914399"/>
          </a:xfrm>
        </p:spPr>
        <p:txBody>
          <a:bodyPr>
            <a:normAutofit fontScale="90000"/>
          </a:bodyPr>
          <a:lstStyle/>
          <a:p>
            <a:pPr algn="l"/>
            <a:r>
              <a:rPr lang="en-US" sz="3600" dirty="0" smtClean="0">
                <a:solidFill>
                  <a:schemeClr val="tx1"/>
                </a:solidFill>
              </a:rPr>
              <a:t>Strategy 1</a:t>
            </a:r>
            <a:r>
              <a:rPr lang="en-US" sz="3600" dirty="0">
                <a:solidFill>
                  <a:schemeClr val="tx1"/>
                </a:solidFill>
              </a:rPr>
              <a:t>:</a:t>
            </a:r>
            <a:r>
              <a:rPr lang="en-US" sz="3600" dirty="0" smtClean="0">
                <a:solidFill>
                  <a:schemeClr val="tx1"/>
                </a:solidFill>
              </a:rPr>
              <a:t>  </a:t>
            </a:r>
            <a:br>
              <a:rPr lang="en-US" sz="3600" dirty="0" smtClean="0">
                <a:solidFill>
                  <a:schemeClr val="tx1"/>
                </a:solidFill>
              </a:rPr>
            </a:br>
            <a:r>
              <a:rPr lang="en-US" sz="3600" dirty="0" smtClean="0">
                <a:solidFill>
                  <a:schemeClr val="tx1"/>
                </a:solidFill>
              </a:rPr>
              <a:t>2X10</a:t>
            </a:r>
            <a:endParaRPr lang="en-US" sz="3600" dirty="0">
              <a:solidFill>
                <a:schemeClr val="tx1"/>
              </a:solidFill>
            </a:endParaRPr>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971800"/>
            <a:ext cx="68580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2133600" y="1600200"/>
            <a:ext cx="2895600" cy="16764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How is your new job going?</a:t>
            </a:r>
            <a:endParaRPr lang="en-US" sz="2400" b="1" dirty="0">
              <a:solidFill>
                <a:schemeClr val="tx1"/>
              </a:solidFill>
            </a:endParaRPr>
          </a:p>
        </p:txBody>
      </p:sp>
      <p:sp>
        <p:nvSpPr>
          <p:cNvPr id="7" name="Oval Callout 6"/>
          <p:cNvSpPr/>
          <p:nvPr/>
        </p:nvSpPr>
        <p:spPr>
          <a:xfrm>
            <a:off x="5638800" y="1295400"/>
            <a:ext cx="3276600" cy="18288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It sucked at first but it’s getting better.</a:t>
            </a:r>
            <a:endParaRPr lang="en-US" sz="2400" b="1" dirty="0">
              <a:solidFill>
                <a:schemeClr val="tx1"/>
              </a:solidFill>
            </a:endParaRPr>
          </a:p>
        </p:txBody>
      </p:sp>
    </p:spTree>
    <p:extLst>
      <p:ext uri="{BB962C8B-B14F-4D97-AF65-F5344CB8AC3E}">
        <p14:creationId xmlns:p14="http://schemas.microsoft.com/office/powerpoint/2010/main" val="41576973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Practice Time</a:t>
            </a:r>
            <a:endParaRPr lang="en-US" dirty="0">
              <a:solidFill>
                <a:schemeClr val="tx1"/>
              </a:solidFill>
            </a:endParaRPr>
          </a:p>
        </p:txBody>
      </p:sp>
      <p:pic>
        <p:nvPicPr>
          <p:cNvPr id="1027"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33400" y="1828800"/>
            <a:ext cx="81534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53068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752" y="1676400"/>
            <a:ext cx="8503920" cy="4422648"/>
          </a:xfrm>
        </p:spPr>
        <p:txBody>
          <a:bodyPr/>
          <a:lstStyle/>
          <a:p>
            <a:r>
              <a:rPr lang="en-US" sz="3200" dirty="0" smtClean="0"/>
              <a:t>Set a time</a:t>
            </a:r>
          </a:p>
          <a:p>
            <a:r>
              <a:rPr lang="en-US" sz="3200" dirty="0" smtClean="0">
                <a:solidFill>
                  <a:srgbClr val="C00000"/>
                </a:solidFill>
              </a:rPr>
              <a:t>Meet with student</a:t>
            </a:r>
          </a:p>
          <a:p>
            <a:r>
              <a:rPr lang="en-US" sz="3200" dirty="0" smtClean="0"/>
              <a:t>Discuss why the behavior is occurring</a:t>
            </a:r>
          </a:p>
          <a:p>
            <a:r>
              <a:rPr lang="en-US" sz="3200" dirty="0" smtClean="0">
                <a:solidFill>
                  <a:srgbClr val="C00000"/>
                </a:solidFill>
              </a:rPr>
              <a:t>Develop a plan-TOGETHER</a:t>
            </a:r>
          </a:p>
          <a:p>
            <a:r>
              <a:rPr lang="en-US" sz="3200" dirty="0" smtClean="0"/>
              <a:t>Monitor plan </a:t>
            </a:r>
            <a:endParaRPr lang="en-US" sz="2400" dirty="0"/>
          </a:p>
        </p:txBody>
      </p:sp>
      <p:sp>
        <p:nvSpPr>
          <p:cNvPr id="2" name="Title 1"/>
          <p:cNvSpPr>
            <a:spLocks noGrp="1"/>
          </p:cNvSpPr>
          <p:nvPr>
            <p:ph type="title"/>
          </p:nvPr>
        </p:nvSpPr>
        <p:spPr>
          <a:xfrm>
            <a:off x="304800" y="228600"/>
            <a:ext cx="8534400" cy="762000"/>
          </a:xfrm>
          <a:solidFill>
            <a:schemeClr val="bg1"/>
          </a:solidFill>
        </p:spPr>
        <p:txBody>
          <a:bodyPr>
            <a:normAutofit fontScale="90000"/>
          </a:bodyPr>
          <a:lstStyle/>
          <a:p>
            <a:pPr algn="l"/>
            <a:r>
              <a:rPr lang="en-US" dirty="0" smtClean="0">
                <a:solidFill>
                  <a:schemeClr val="tx1"/>
                </a:solidFill>
              </a:rPr>
              <a:t>Strategy 2: </a:t>
            </a:r>
            <a:br>
              <a:rPr lang="en-US" dirty="0" smtClean="0">
                <a:solidFill>
                  <a:schemeClr val="tx1"/>
                </a:solidFill>
              </a:rPr>
            </a:br>
            <a:r>
              <a:rPr lang="en-US" dirty="0" smtClean="0">
                <a:solidFill>
                  <a:schemeClr val="tx1"/>
                </a:solidFill>
              </a:rPr>
              <a:t>Planned Discussion</a:t>
            </a:r>
            <a:endParaRPr lang="en-US" dirty="0">
              <a:solidFill>
                <a:schemeClr val="tx1"/>
              </a:solidFill>
            </a:endParaRPr>
          </a:p>
        </p:txBody>
      </p:sp>
    </p:spTree>
    <p:extLst>
      <p:ext uri="{BB962C8B-B14F-4D97-AF65-F5344CB8AC3E}">
        <p14:creationId xmlns:p14="http://schemas.microsoft.com/office/powerpoint/2010/main" val="22524642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524000"/>
            <a:ext cx="8077200" cy="2819400"/>
          </a:xfrm>
          <a:noFill/>
        </p:spPr>
        <p:txBody>
          <a:bodyPr>
            <a:normAutofit fontScale="40000" lnSpcReduction="20000"/>
          </a:bodyPr>
          <a:lstStyle/>
          <a:p>
            <a:pPr marL="0" indent="0">
              <a:buNone/>
            </a:pPr>
            <a:endParaRPr lang="en-US" sz="2800" dirty="0" smtClean="0"/>
          </a:p>
          <a:p>
            <a:pPr marL="0" indent="0">
              <a:buNone/>
            </a:pPr>
            <a:r>
              <a:rPr lang="en-US" sz="7000" dirty="0" smtClean="0"/>
              <a:t>It’s not as much about the reinforcement as it is about the </a:t>
            </a:r>
            <a:r>
              <a:rPr lang="en-US" sz="7000" dirty="0" smtClean="0">
                <a:solidFill>
                  <a:srgbClr val="C00000"/>
                </a:solidFill>
              </a:rPr>
              <a:t>relationship</a:t>
            </a:r>
            <a:r>
              <a:rPr lang="en-US" sz="7000" dirty="0" smtClean="0">
                <a:solidFill>
                  <a:schemeClr val="tx1"/>
                </a:solidFill>
              </a:rPr>
              <a:t>.</a:t>
            </a:r>
          </a:p>
          <a:p>
            <a:endParaRPr lang="en-US" sz="7000" dirty="0"/>
          </a:p>
          <a:p>
            <a:endParaRPr lang="en-US" dirty="0" smtClean="0"/>
          </a:p>
          <a:p>
            <a:pPr marL="45720" indent="0">
              <a:buNone/>
            </a:pPr>
            <a:r>
              <a:rPr lang="en-US" dirty="0" smtClean="0"/>
              <a:t>                                </a:t>
            </a:r>
            <a:r>
              <a:rPr lang="en-US" sz="4000" dirty="0" smtClean="0">
                <a:solidFill>
                  <a:srgbClr val="FFFF00"/>
                </a:solidFill>
              </a:rPr>
              <a:t>.</a:t>
            </a:r>
          </a:p>
          <a:p>
            <a:endParaRPr lang="en-US" sz="4000" dirty="0">
              <a:solidFill>
                <a:srgbClr val="FFFF00"/>
              </a:solidFill>
            </a:endParaRPr>
          </a:p>
          <a:p>
            <a:endParaRPr lang="en-US" sz="4000" dirty="0" smtClean="0">
              <a:solidFill>
                <a:srgbClr val="FFFF00"/>
              </a:solidFill>
            </a:endParaRPr>
          </a:p>
          <a:p>
            <a:pPr marL="45720" indent="0">
              <a:buNone/>
            </a:pPr>
            <a:r>
              <a:rPr lang="en-US" sz="4000" dirty="0" smtClean="0">
                <a:solidFill>
                  <a:srgbClr val="FFFF00"/>
                </a:solidFill>
              </a:rPr>
              <a:t>                                            </a:t>
            </a:r>
            <a:r>
              <a:rPr lang="en-US" sz="8000" b="1" dirty="0" smtClean="0">
                <a:solidFill>
                  <a:schemeClr val="tx1"/>
                </a:solidFill>
              </a:rPr>
              <a:t>OR</a:t>
            </a:r>
            <a:r>
              <a:rPr lang="en-US" sz="4000" dirty="0" smtClean="0">
                <a:solidFill>
                  <a:srgbClr val="FFFF00"/>
                </a:solidFill>
              </a:rPr>
              <a:t>                     </a:t>
            </a:r>
          </a:p>
          <a:p>
            <a:endParaRPr lang="en-US" sz="4000" dirty="0">
              <a:solidFill>
                <a:srgbClr val="FFFF00"/>
              </a:solidFill>
            </a:endParaRPr>
          </a:p>
          <a:p>
            <a:endParaRPr lang="en-US" sz="4000" dirty="0" smtClean="0">
              <a:solidFill>
                <a:srgbClr val="FFFF00"/>
              </a:solidFill>
            </a:endParaRPr>
          </a:p>
          <a:p>
            <a:endParaRPr lang="en-US" sz="4000" dirty="0">
              <a:solidFill>
                <a:srgbClr val="FFFF00"/>
              </a:solidFill>
            </a:endParaRPr>
          </a:p>
          <a:p>
            <a:endParaRPr lang="en-US" sz="4000" dirty="0" smtClean="0">
              <a:solidFill>
                <a:srgbClr val="FFFF00"/>
              </a:solidFill>
            </a:endParaRPr>
          </a:p>
          <a:p>
            <a:endParaRPr lang="en-US" sz="4000" dirty="0">
              <a:solidFill>
                <a:srgbClr val="FFFF00"/>
              </a:solidFill>
            </a:endParaRPr>
          </a:p>
          <a:p>
            <a:endParaRPr lang="en-US" sz="4000" dirty="0" smtClean="0">
              <a:solidFill>
                <a:srgbClr val="FFFF00"/>
              </a:solidFill>
            </a:endParaRPr>
          </a:p>
          <a:p>
            <a:endParaRPr lang="en-US" sz="4000" dirty="0">
              <a:solidFill>
                <a:srgbClr val="FFFF00"/>
              </a:solidFill>
            </a:endParaRPr>
          </a:p>
          <a:p>
            <a:endParaRPr lang="en-US" sz="4000" dirty="0" smtClean="0">
              <a:solidFill>
                <a:srgbClr val="FFFF00"/>
              </a:solidFill>
            </a:endParaRPr>
          </a:p>
          <a:p>
            <a:endParaRPr lang="en-US" sz="4000" dirty="0">
              <a:solidFill>
                <a:srgbClr val="FFFF00"/>
              </a:solidFill>
            </a:endParaRPr>
          </a:p>
          <a:p>
            <a:endParaRPr lang="en-US" sz="4000" dirty="0" smtClean="0">
              <a:solidFill>
                <a:srgbClr val="FFFF00"/>
              </a:solidFill>
            </a:endParaRPr>
          </a:p>
          <a:p>
            <a:endParaRPr lang="en-US" sz="4000" dirty="0">
              <a:solidFill>
                <a:srgbClr val="FFFF00"/>
              </a:solidFill>
            </a:endParaRPr>
          </a:p>
          <a:p>
            <a:endParaRPr lang="en-US" dirty="0" smtClean="0"/>
          </a:p>
          <a:p>
            <a:endParaRPr lang="en-US" dirty="0"/>
          </a:p>
          <a:p>
            <a:endParaRPr lang="en-US" dirty="0" smtClean="0"/>
          </a:p>
          <a:p>
            <a:endParaRPr lang="en-US" dirty="0"/>
          </a:p>
        </p:txBody>
      </p:sp>
      <p:sp>
        <p:nvSpPr>
          <p:cNvPr id="2" name="Title 1"/>
          <p:cNvSpPr>
            <a:spLocks noGrp="1"/>
          </p:cNvSpPr>
          <p:nvPr>
            <p:ph type="title"/>
          </p:nvPr>
        </p:nvSpPr>
        <p:spPr>
          <a:xfrm>
            <a:off x="381000" y="838200"/>
            <a:ext cx="8381260" cy="762000"/>
          </a:xfrm>
        </p:spPr>
        <p:txBody>
          <a:bodyPr>
            <a:normAutofit fontScale="90000"/>
          </a:bodyPr>
          <a:lstStyle/>
          <a:p>
            <a:pPr algn="l"/>
            <a:r>
              <a:rPr lang="en-US" dirty="0" smtClean="0">
                <a:solidFill>
                  <a:schemeClr val="tx1"/>
                </a:solidFill>
              </a:rPr>
              <a:t/>
            </a:r>
            <a:br>
              <a:rPr lang="en-US" dirty="0" smtClean="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Strategy 3: </a:t>
            </a:r>
            <a:br>
              <a:rPr lang="en-US" dirty="0" smtClean="0">
                <a:solidFill>
                  <a:schemeClr val="tx1"/>
                </a:solidFill>
              </a:rPr>
            </a:br>
            <a:r>
              <a:rPr lang="en-US" dirty="0" smtClean="0">
                <a:solidFill>
                  <a:schemeClr val="tx1"/>
                </a:solidFill>
              </a:rPr>
              <a:t>Reinforcement/Recognize Systems</a:t>
            </a:r>
            <a:br>
              <a:rPr lang="en-US" dirty="0" smtClean="0">
                <a:solidFill>
                  <a:schemeClr val="tx1"/>
                </a:solidFill>
              </a:rPr>
            </a:br>
            <a:endParaRPr lang="en-US" dirty="0">
              <a:solidFill>
                <a:schemeClr val="tx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5" y="3047999"/>
            <a:ext cx="3701143" cy="3200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047998"/>
            <a:ext cx="3962400" cy="3276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25067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Rules for Reinforcements</a:t>
            </a:r>
            <a:endParaRPr lang="en-US" dirty="0">
              <a:solidFill>
                <a:schemeClr val="tx1"/>
              </a:solidFill>
            </a:endParaRPr>
          </a:p>
        </p:txBody>
      </p:sp>
      <p:sp>
        <p:nvSpPr>
          <p:cNvPr id="3" name="Content Placeholder 2"/>
          <p:cNvSpPr>
            <a:spLocks noGrp="1"/>
          </p:cNvSpPr>
          <p:nvPr>
            <p:ph sz="quarter" idx="1"/>
          </p:nvPr>
        </p:nvSpPr>
        <p:spPr/>
        <p:txBody>
          <a:bodyPr>
            <a:normAutofit fontScale="92500"/>
          </a:bodyPr>
          <a:lstStyle/>
          <a:p>
            <a:r>
              <a:rPr lang="en-US" dirty="0" smtClean="0"/>
              <a:t>Be </a:t>
            </a:r>
            <a:r>
              <a:rPr lang="en-US" dirty="0"/>
              <a:t>specific</a:t>
            </a:r>
          </a:p>
          <a:p>
            <a:r>
              <a:rPr lang="en-US" dirty="0"/>
              <a:t> </a:t>
            </a:r>
            <a:r>
              <a:rPr lang="en-US" dirty="0" smtClean="0"/>
              <a:t>Given AFTER  </a:t>
            </a:r>
            <a:r>
              <a:rPr lang="en-US" dirty="0"/>
              <a:t>the desired behavior</a:t>
            </a:r>
          </a:p>
          <a:p>
            <a:r>
              <a:rPr lang="en-US" dirty="0" smtClean="0"/>
              <a:t> </a:t>
            </a:r>
            <a:r>
              <a:rPr lang="en-US" dirty="0"/>
              <a:t>Student must  WANT the </a:t>
            </a:r>
            <a:r>
              <a:rPr lang="en-US" dirty="0" err="1"/>
              <a:t>reinforcer</a:t>
            </a:r>
            <a:endParaRPr lang="en-US" dirty="0"/>
          </a:p>
          <a:p>
            <a:r>
              <a:rPr lang="en-US" dirty="0" smtClean="0"/>
              <a:t>The </a:t>
            </a:r>
            <a:r>
              <a:rPr lang="en-US" dirty="0"/>
              <a:t>frequency </a:t>
            </a:r>
            <a:r>
              <a:rPr lang="en-US" dirty="0" smtClean="0"/>
              <a:t>must </a:t>
            </a:r>
            <a:r>
              <a:rPr lang="en-US" dirty="0"/>
              <a:t>match the students ability to delay gratification. </a:t>
            </a:r>
            <a:endParaRPr lang="en-US" dirty="0" smtClean="0"/>
          </a:p>
          <a:p>
            <a:r>
              <a:rPr lang="en-US" dirty="0" smtClean="0"/>
              <a:t>Delivered </a:t>
            </a:r>
            <a:r>
              <a:rPr lang="en-US" dirty="0"/>
              <a:t>IMMEDIATELY after each desired behavior. </a:t>
            </a:r>
            <a:endParaRPr lang="en-US" dirty="0" smtClean="0"/>
          </a:p>
          <a:p>
            <a:pPr lvl="1"/>
            <a:r>
              <a:rPr lang="en-US" dirty="0" smtClean="0"/>
              <a:t>Young children</a:t>
            </a:r>
            <a:endParaRPr lang="en-US" dirty="0"/>
          </a:p>
          <a:p>
            <a:pPr lvl="1"/>
            <a:r>
              <a:rPr lang="en-US" dirty="0" smtClean="0"/>
              <a:t>Just </a:t>
            </a:r>
            <a:r>
              <a:rPr lang="en-US" dirty="0"/>
              <a:t>starting behavior plan</a:t>
            </a:r>
          </a:p>
          <a:p>
            <a:r>
              <a:rPr lang="en-US" dirty="0"/>
              <a:t>Choice-within-Variety: Offer more than one </a:t>
            </a:r>
            <a:r>
              <a:rPr lang="en-US" dirty="0" err="1"/>
              <a:t>reinforcer</a:t>
            </a:r>
            <a:r>
              <a:rPr lang="en-US" dirty="0"/>
              <a:t> and allow the student to select.</a:t>
            </a:r>
          </a:p>
        </p:txBody>
      </p:sp>
    </p:spTree>
    <p:extLst>
      <p:ext uri="{BB962C8B-B14F-4D97-AF65-F5344CB8AC3E}">
        <p14:creationId xmlns:p14="http://schemas.microsoft.com/office/powerpoint/2010/main" val="1069801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4000" dirty="0" smtClean="0"/>
              <a:t>Pay attention to positive behaviors</a:t>
            </a:r>
          </a:p>
          <a:p>
            <a:r>
              <a:rPr lang="en-US" sz="4000" dirty="0" smtClean="0">
                <a:solidFill>
                  <a:srgbClr val="C00000"/>
                </a:solidFill>
              </a:rPr>
              <a:t>Have student track their positives</a:t>
            </a:r>
          </a:p>
          <a:p>
            <a:r>
              <a:rPr lang="en-US" sz="4000" dirty="0" smtClean="0"/>
              <a:t>Reinforce positive behavior</a:t>
            </a:r>
          </a:p>
          <a:p>
            <a:endParaRPr lang="en-US" sz="2800" dirty="0" smtClean="0"/>
          </a:p>
        </p:txBody>
      </p:sp>
      <p:sp>
        <p:nvSpPr>
          <p:cNvPr id="2" name="Title 1"/>
          <p:cNvSpPr>
            <a:spLocks noGrp="1"/>
          </p:cNvSpPr>
          <p:nvPr>
            <p:ph type="title"/>
          </p:nvPr>
        </p:nvSpPr>
        <p:spPr>
          <a:xfrm>
            <a:off x="0" y="228600"/>
            <a:ext cx="9144000" cy="758952"/>
          </a:xfrm>
        </p:spPr>
        <p:txBody>
          <a:bodyPr>
            <a:normAutofit fontScale="90000"/>
          </a:bodyPr>
          <a:lstStyle/>
          <a:p>
            <a:pPr algn="l"/>
            <a:r>
              <a:rPr lang="en-US" dirty="0" smtClean="0">
                <a:solidFill>
                  <a:schemeClr val="tx1"/>
                </a:solidFill>
              </a:rPr>
              <a:t>Strategy 4. </a:t>
            </a:r>
            <a:br>
              <a:rPr lang="en-US" dirty="0" smtClean="0">
                <a:solidFill>
                  <a:schemeClr val="tx1"/>
                </a:solidFill>
              </a:rPr>
            </a:br>
            <a:r>
              <a:rPr lang="en-US" dirty="0" smtClean="0">
                <a:solidFill>
                  <a:schemeClr val="tx1"/>
                </a:solidFill>
              </a:rPr>
              <a:t>Focus on Behaviors You Want to Increase</a:t>
            </a:r>
            <a:endParaRPr lang="en-US" dirty="0">
              <a:solidFill>
                <a:schemeClr val="tx1"/>
              </a:solidFill>
            </a:endParaRPr>
          </a:p>
        </p:txBody>
      </p:sp>
    </p:spTree>
    <p:extLst>
      <p:ext uri="{BB962C8B-B14F-4D97-AF65-F5344CB8AC3E}">
        <p14:creationId xmlns:p14="http://schemas.microsoft.com/office/powerpoint/2010/main" val="15378858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What’s your ratio?  </a:t>
            </a:r>
            <a:endParaRPr lang="en-US" dirty="0">
              <a:solidFill>
                <a:schemeClr val="tx1"/>
              </a:solidFill>
            </a:endParaRPr>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639566" y="2475175"/>
            <a:ext cx="5828355" cy="26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74537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26624"/>
            <a:ext cx="9067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0" y="228600"/>
            <a:ext cx="2057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07688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tx1"/>
              </a:solidFill>
            </a:endParaRPr>
          </a:p>
        </p:txBody>
      </p:sp>
      <p:sp>
        <p:nvSpPr>
          <p:cNvPr id="3" name="Content Placeholder 2"/>
          <p:cNvSpPr>
            <a:spLocks noGrp="1"/>
          </p:cNvSpPr>
          <p:nvPr>
            <p:ph sz="quarter" idx="1"/>
          </p:nvPr>
        </p:nvSpPr>
        <p:spPr/>
        <p:txBody>
          <a:bodyPr/>
          <a:lstStyle/>
          <a:p>
            <a:pPr marL="0" indent="0">
              <a:buNone/>
            </a:pPr>
            <a:r>
              <a:rPr lang="en-US" dirty="0"/>
              <a:t>This presentation is the result of the hard work of Jeffrey Sprague, George </a:t>
            </a:r>
            <a:r>
              <a:rPr lang="en-US" dirty="0" err="1"/>
              <a:t>Sugai</a:t>
            </a:r>
            <a:r>
              <a:rPr lang="en-US" dirty="0"/>
              <a:t>, Rob Horner, Anne Todd, Terry Scott, Tim Lewis, Don Kincaid, Bob </a:t>
            </a:r>
            <a:r>
              <a:rPr lang="en-US" dirty="0" err="1"/>
              <a:t>Algozzine</a:t>
            </a:r>
            <a:r>
              <a:rPr lang="en-US" dirty="0"/>
              <a:t>, Laura </a:t>
            </a:r>
            <a:r>
              <a:rPr lang="en-US" dirty="0" err="1" smtClean="0"/>
              <a:t>Riffel</a:t>
            </a:r>
            <a:r>
              <a:rPr lang="en-US" dirty="0" smtClean="0"/>
              <a:t>, Randy </a:t>
            </a:r>
            <a:r>
              <a:rPr lang="en-US" dirty="0" err="1" smtClean="0"/>
              <a:t>Sprick</a:t>
            </a:r>
            <a:r>
              <a:rPr lang="en-US" dirty="0" smtClean="0"/>
              <a:t>, Heather Robbins </a:t>
            </a:r>
            <a:r>
              <a:rPr lang="en-US" dirty="0"/>
              <a:t>and their many, many colleagues, all of whom have been willing to share the fruits of their labor in order to bring PBIS to scale in our schools.</a:t>
            </a:r>
          </a:p>
        </p:txBody>
      </p:sp>
    </p:spTree>
    <p:extLst>
      <p:ext uri="{BB962C8B-B14F-4D97-AF65-F5344CB8AC3E}">
        <p14:creationId xmlns:p14="http://schemas.microsoft.com/office/powerpoint/2010/main" val="15684624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BREAK!</a:t>
            </a:r>
            <a:endParaRPr lang="en-US" b="1" dirty="0">
              <a:solidFill>
                <a:schemeClr val="tx1"/>
              </a:solidFill>
            </a:endParaRPr>
          </a:p>
        </p:txBody>
      </p:sp>
      <p:pic>
        <p:nvPicPr>
          <p:cNvPr id="2050"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2030665" y="1527175"/>
            <a:ext cx="5046158"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12560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chemeClr val="tx1"/>
                </a:solidFill>
              </a:rPr>
              <a:t>Strategies for Preventing Behaviors</a:t>
            </a:r>
            <a:endParaRPr lang="en-US" b="1" dirty="0">
              <a:solidFill>
                <a:schemeClr val="tx1"/>
              </a:solidFill>
            </a:endParaRP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904999"/>
            <a:ext cx="7467600" cy="4572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35715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1447800"/>
          </a:xfrm>
        </p:spPr>
        <p:txBody>
          <a:bodyPr>
            <a:normAutofit fontScale="90000"/>
          </a:bodyPr>
          <a:lstStyle/>
          <a:p>
            <a:pPr algn="l"/>
            <a:r>
              <a:rPr lang="en-US" dirty="0" smtClean="0">
                <a:solidFill>
                  <a:schemeClr val="tx1"/>
                </a:solidFill>
              </a:rPr>
              <a:t>Strategy 5: </a:t>
            </a:r>
            <a:br>
              <a:rPr lang="en-US" dirty="0" smtClean="0">
                <a:solidFill>
                  <a:schemeClr val="tx1"/>
                </a:solidFill>
              </a:rPr>
            </a:br>
            <a:r>
              <a:rPr lang="en-US" dirty="0" smtClean="0">
                <a:solidFill>
                  <a:schemeClr val="tx1"/>
                </a:solidFill>
              </a:rPr>
              <a:t>Pre correct</a:t>
            </a:r>
            <a:r>
              <a:rPr lang="en-US" dirty="0" smtClean="0"/>
              <a:t/>
            </a:r>
            <a:br>
              <a:rPr lang="en-US" dirty="0" smtClean="0"/>
            </a:br>
            <a:endParaRPr lang="en-US" dirty="0"/>
          </a:p>
        </p:txBody>
      </p:sp>
      <p:sp>
        <p:nvSpPr>
          <p:cNvPr id="3" name="Content Placeholder 2"/>
          <p:cNvSpPr>
            <a:spLocks noGrp="1"/>
          </p:cNvSpPr>
          <p:nvPr>
            <p:ph sz="quarter" idx="1"/>
          </p:nvPr>
        </p:nvSpPr>
        <p:spPr/>
        <p:txBody>
          <a:bodyPr>
            <a:normAutofit/>
          </a:bodyPr>
          <a:lstStyle/>
          <a:p>
            <a:pPr marL="0" indent="0" algn="ctr">
              <a:buNone/>
            </a:pPr>
            <a:r>
              <a:rPr lang="en-US" sz="4800" dirty="0" smtClean="0"/>
              <a:t>If you expect it,</a:t>
            </a:r>
          </a:p>
          <a:p>
            <a:pPr marL="0" indent="0" algn="ctr">
              <a:buNone/>
            </a:pPr>
            <a:r>
              <a:rPr lang="en-US" sz="4800" dirty="0" smtClean="0"/>
              <a:t>pre correct it! </a:t>
            </a:r>
            <a:endParaRPr lang="en-US" sz="4800" dirty="0"/>
          </a:p>
        </p:txBody>
      </p:sp>
    </p:spTree>
    <p:extLst>
      <p:ext uri="{BB962C8B-B14F-4D97-AF65-F5344CB8AC3E}">
        <p14:creationId xmlns:p14="http://schemas.microsoft.com/office/powerpoint/2010/main" val="15379298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14400"/>
          </a:xfrm>
        </p:spPr>
        <p:txBody>
          <a:bodyPr>
            <a:normAutofit fontScale="90000"/>
          </a:bodyPr>
          <a:lstStyle/>
          <a:p>
            <a:pPr algn="l"/>
            <a:r>
              <a:rPr lang="en-US" dirty="0" smtClean="0">
                <a:solidFill>
                  <a:schemeClr val="tx1"/>
                </a:solidFill>
              </a:rPr>
              <a:t>Strategy 6:</a:t>
            </a:r>
            <a:br>
              <a:rPr lang="en-US" dirty="0" smtClean="0">
                <a:solidFill>
                  <a:schemeClr val="tx1"/>
                </a:solidFill>
              </a:rPr>
            </a:br>
            <a:r>
              <a:rPr lang="en-US" dirty="0" smtClean="0">
                <a:solidFill>
                  <a:schemeClr val="tx1"/>
                </a:solidFill>
              </a:rPr>
              <a:t>Clearly define EXPECTATIONS</a:t>
            </a:r>
            <a:endParaRPr lang="en-US" dirty="0">
              <a:solidFill>
                <a:schemeClr val="tx1"/>
              </a:solidFill>
            </a:endParaRPr>
          </a:p>
        </p:txBody>
      </p:sp>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3886200" cy="466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444299"/>
            <a:ext cx="2838450" cy="190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344537"/>
            <a:ext cx="2838450" cy="284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657600" y="3352800"/>
            <a:ext cx="1981200" cy="830997"/>
          </a:xfrm>
          <a:prstGeom prst="rect">
            <a:avLst/>
          </a:prstGeom>
          <a:noFill/>
        </p:spPr>
        <p:txBody>
          <a:bodyPr wrap="square" rtlCol="0">
            <a:spAutoFit/>
          </a:bodyPr>
          <a:lstStyle/>
          <a:p>
            <a:r>
              <a:rPr lang="en-US" sz="4800" dirty="0" smtClean="0"/>
              <a:t>    VS.</a:t>
            </a:r>
            <a:endParaRPr lang="en-US" sz="4800" dirty="0"/>
          </a:p>
        </p:txBody>
      </p:sp>
    </p:spTree>
    <p:extLst>
      <p:ext uri="{BB962C8B-B14F-4D97-AF65-F5344CB8AC3E}">
        <p14:creationId xmlns:p14="http://schemas.microsoft.com/office/powerpoint/2010/main" val="39643284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1752" y="228600"/>
            <a:ext cx="8534400" cy="914400"/>
          </a:xfrm>
        </p:spPr>
        <p:txBody>
          <a:bodyPr>
            <a:normAutofit fontScale="90000"/>
          </a:bodyPr>
          <a:lstStyle/>
          <a:p>
            <a:pPr algn="l"/>
            <a:r>
              <a:rPr lang="en-US" dirty="0" smtClean="0">
                <a:solidFill>
                  <a:schemeClr val="tx1"/>
                </a:solidFill>
              </a:rPr>
              <a:t> Strategy 7:</a:t>
            </a:r>
            <a:br>
              <a:rPr lang="en-US" dirty="0" smtClean="0">
                <a:solidFill>
                  <a:schemeClr val="tx1"/>
                </a:solidFill>
              </a:rPr>
            </a:br>
            <a:r>
              <a:rPr lang="en-US" dirty="0" smtClean="0">
                <a:solidFill>
                  <a:schemeClr val="tx1"/>
                </a:solidFill>
              </a:rPr>
              <a:t>Basic Needs</a:t>
            </a:r>
            <a:endParaRPr lang="en-US" dirty="0">
              <a:solidFill>
                <a:schemeClr val="tx1"/>
              </a:solidFill>
            </a:endParaRPr>
          </a:p>
        </p:txBody>
      </p:sp>
      <p:sp>
        <p:nvSpPr>
          <p:cNvPr id="4" name="Content Placeholder 3"/>
          <p:cNvSpPr>
            <a:spLocks noGrp="1"/>
          </p:cNvSpPr>
          <p:nvPr>
            <p:ph idx="1"/>
          </p:nvPr>
        </p:nvSpPr>
        <p:spPr/>
        <p:txBody>
          <a:bodyPr>
            <a:normAutofit/>
          </a:bodyPr>
          <a:lstStyle/>
          <a:p>
            <a:pPr marL="45720" indent="0">
              <a:buNone/>
            </a:pPr>
            <a:endParaRPr lang="en-US" sz="4000" dirty="0" smtClean="0"/>
          </a:p>
          <a:p>
            <a:endParaRPr lang="en-US" sz="4000" dirty="0" smtClean="0"/>
          </a:p>
          <a:p>
            <a:pPr marL="45720" indent="0">
              <a:buNone/>
            </a:pPr>
            <a:endParaRPr lang="en-US" sz="4000" dirty="0" smtClean="0"/>
          </a:p>
          <a:p>
            <a:pPr marL="45720" indent="0">
              <a:buNone/>
            </a:pPr>
            <a:endParaRPr lang="en-US" sz="4000" dirty="0" smtClean="0"/>
          </a:p>
          <a:p>
            <a:pPr marL="45720" indent="0">
              <a:buNone/>
            </a:pPr>
            <a:endParaRPr lang="en-US" sz="40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590" y="1609724"/>
            <a:ext cx="2857500" cy="186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609725"/>
            <a:ext cx="381000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6916" y="3474720"/>
            <a:ext cx="2334684" cy="1586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90" y="4419600"/>
            <a:ext cx="2600326" cy="2138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1600" y="3835400"/>
            <a:ext cx="3676650" cy="245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55140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dirty="0" smtClean="0"/>
              <a:t>Picture schedules</a:t>
            </a:r>
          </a:p>
          <a:p>
            <a:r>
              <a:rPr lang="en-US" sz="3600" dirty="0" smtClean="0"/>
              <a:t>Written schedules in planners</a:t>
            </a:r>
          </a:p>
          <a:p>
            <a:r>
              <a:rPr lang="en-US" sz="3600" dirty="0" smtClean="0"/>
              <a:t>Written schedule posted for all students</a:t>
            </a:r>
          </a:p>
          <a:p>
            <a:endParaRPr lang="en-US" sz="3600" dirty="0"/>
          </a:p>
        </p:txBody>
      </p:sp>
      <p:sp>
        <p:nvSpPr>
          <p:cNvPr id="2" name="Title 1"/>
          <p:cNvSpPr>
            <a:spLocks noGrp="1"/>
          </p:cNvSpPr>
          <p:nvPr>
            <p:ph type="title"/>
          </p:nvPr>
        </p:nvSpPr>
        <p:spPr>
          <a:xfrm>
            <a:off x="301752" y="228600"/>
            <a:ext cx="8534400" cy="1066800"/>
          </a:xfrm>
        </p:spPr>
        <p:txBody>
          <a:bodyPr>
            <a:normAutofit fontScale="90000"/>
          </a:bodyPr>
          <a:lstStyle/>
          <a:p>
            <a:pPr algn="l"/>
            <a:r>
              <a:rPr lang="en-US" dirty="0" smtClean="0">
                <a:solidFill>
                  <a:srgbClr val="FFFF00"/>
                </a:solidFill>
              </a:rPr>
              <a:t> </a:t>
            </a:r>
            <a:r>
              <a:rPr lang="en-US" dirty="0" smtClean="0">
                <a:solidFill>
                  <a:schemeClr val="tx1"/>
                </a:solidFill>
              </a:rPr>
              <a:t>Strategy 8: </a:t>
            </a:r>
            <a:br>
              <a:rPr lang="en-US" dirty="0" smtClean="0">
                <a:solidFill>
                  <a:schemeClr val="tx1"/>
                </a:solidFill>
              </a:rPr>
            </a:br>
            <a:r>
              <a:rPr lang="en-US" dirty="0" smtClean="0">
                <a:solidFill>
                  <a:schemeClr val="tx1"/>
                </a:solidFill>
              </a:rPr>
              <a:t>Schedules</a:t>
            </a:r>
            <a:endParaRPr lang="en-US"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420737"/>
            <a:ext cx="256222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3456542"/>
            <a:ext cx="2742416"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48335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04800"/>
            <a:ext cx="8534400" cy="758952"/>
          </a:xfrm>
        </p:spPr>
        <p:txBody>
          <a:bodyPr>
            <a:normAutofit fontScale="90000"/>
          </a:bodyPr>
          <a:lstStyle/>
          <a:p>
            <a:pPr algn="l"/>
            <a:r>
              <a:rPr lang="en-US" dirty="0" smtClean="0">
                <a:solidFill>
                  <a:schemeClr val="tx1"/>
                </a:solidFill>
              </a:rPr>
              <a:t> </a:t>
            </a:r>
            <a:br>
              <a:rPr lang="en-US" dirty="0" smtClean="0">
                <a:solidFill>
                  <a:schemeClr val="tx1"/>
                </a:solidFill>
              </a:rPr>
            </a:br>
            <a:r>
              <a:rPr lang="en-US" dirty="0" smtClean="0">
                <a:solidFill>
                  <a:schemeClr val="tx1"/>
                </a:solidFill>
              </a:rPr>
              <a:t>Motivation: Is it </a:t>
            </a:r>
            <a:r>
              <a:rPr lang="en-US" u="sng" dirty="0" smtClean="0">
                <a:solidFill>
                  <a:schemeClr val="tx1"/>
                </a:solidFill>
              </a:rPr>
              <a:t>Can’t do </a:t>
            </a:r>
            <a:r>
              <a:rPr lang="en-US" dirty="0" smtClean="0">
                <a:solidFill>
                  <a:schemeClr val="tx1"/>
                </a:solidFill>
              </a:rPr>
              <a:t>or </a:t>
            </a:r>
            <a:r>
              <a:rPr lang="en-US" u="sng" dirty="0" smtClean="0">
                <a:solidFill>
                  <a:schemeClr val="tx1"/>
                </a:solidFill>
              </a:rPr>
              <a:t>Won’t do</a:t>
            </a:r>
            <a:r>
              <a:rPr lang="en-US" dirty="0" smtClean="0">
                <a:solidFill>
                  <a:schemeClr val="tx1"/>
                </a:solidFill>
              </a:rPr>
              <a:t>?</a:t>
            </a:r>
            <a:endParaRPr lang="en-US" dirty="0">
              <a:solidFill>
                <a:schemeClr val="tx1"/>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8610600" cy="4952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22823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14400"/>
          </a:xfrm>
        </p:spPr>
        <p:txBody>
          <a:bodyPr>
            <a:normAutofit fontScale="90000"/>
          </a:bodyPr>
          <a:lstStyle/>
          <a:p>
            <a:pPr algn="l"/>
            <a:r>
              <a:rPr lang="en-US" dirty="0" smtClean="0">
                <a:solidFill>
                  <a:schemeClr val="tx1"/>
                </a:solidFill>
              </a:rPr>
              <a:t>Strategy 9:</a:t>
            </a:r>
            <a:br>
              <a:rPr lang="en-US" dirty="0" smtClean="0">
                <a:solidFill>
                  <a:schemeClr val="tx1"/>
                </a:solidFill>
              </a:rPr>
            </a:br>
            <a:r>
              <a:rPr lang="en-US" dirty="0" smtClean="0">
                <a:solidFill>
                  <a:schemeClr val="tx1"/>
                </a:solidFill>
              </a:rPr>
              <a:t>If it’s “Can’t do” We TEACH</a:t>
            </a:r>
            <a:endParaRPr lang="en-US" dirty="0">
              <a:solidFill>
                <a:schemeClr val="tx1"/>
              </a:solidFill>
            </a:endParaRPr>
          </a:p>
        </p:txBody>
      </p:sp>
      <p:sp>
        <p:nvSpPr>
          <p:cNvPr id="3" name="Content Placeholder 2"/>
          <p:cNvSpPr>
            <a:spLocks noGrp="1"/>
          </p:cNvSpPr>
          <p:nvPr>
            <p:ph idx="1"/>
          </p:nvPr>
        </p:nvSpPr>
        <p:spPr>
          <a:xfrm>
            <a:off x="381000" y="990600"/>
            <a:ext cx="8229600" cy="5562600"/>
          </a:xfrm>
        </p:spPr>
        <p:txBody>
          <a:bodyPr/>
          <a:lstStyle/>
          <a:p>
            <a:pPr marL="514350" indent="-514350">
              <a:buFont typeface="Arial" charset="0"/>
              <a:buAutoNum type="arabicPeriod"/>
            </a:pPr>
            <a:endParaRPr lang="en-US" b="1" dirty="0" smtClean="0"/>
          </a:p>
          <a:p>
            <a:pPr marL="514350" indent="-514350">
              <a:buFont typeface="Arial" charset="0"/>
              <a:buAutoNum type="arabicPeriod"/>
            </a:pPr>
            <a:endParaRPr lang="en-US" b="1" dirty="0"/>
          </a:p>
          <a:p>
            <a:pPr marL="342900" indent="-342900"/>
            <a:r>
              <a:rPr lang="en-US" b="1" dirty="0" smtClean="0"/>
              <a:t>Catch before it becomes WON’T DO</a:t>
            </a:r>
          </a:p>
          <a:p>
            <a:pPr marL="342900" indent="-342900"/>
            <a:r>
              <a:rPr lang="en-US" b="1" dirty="0" smtClean="0">
                <a:solidFill>
                  <a:srgbClr val="C00000"/>
                </a:solidFill>
              </a:rPr>
              <a:t>Have </a:t>
            </a:r>
            <a:r>
              <a:rPr lang="en-US" b="1" dirty="0">
                <a:solidFill>
                  <a:srgbClr val="C00000"/>
                </a:solidFill>
              </a:rPr>
              <a:t>we taught the skills?</a:t>
            </a:r>
          </a:p>
          <a:p>
            <a:pPr marL="342900" indent="-342900"/>
            <a:r>
              <a:rPr lang="en-US" b="1" dirty="0" smtClean="0"/>
              <a:t>Do they have the skills?</a:t>
            </a:r>
          </a:p>
          <a:p>
            <a:pPr marL="342900" indent="-342900"/>
            <a:r>
              <a:rPr lang="en-US" b="1" dirty="0" smtClean="0">
                <a:solidFill>
                  <a:srgbClr val="C00000"/>
                </a:solidFill>
              </a:rPr>
              <a:t>How do we know they have the skills?</a:t>
            </a:r>
          </a:p>
          <a:p>
            <a:pPr marL="342900" indent="-342900"/>
            <a:r>
              <a:rPr lang="en-US" b="1" dirty="0" smtClean="0"/>
              <a:t>Have we reinforced the skills?</a:t>
            </a:r>
          </a:p>
          <a:p>
            <a:pPr marL="342900" indent="-342900"/>
            <a:r>
              <a:rPr lang="en-US" b="1" dirty="0" smtClean="0">
                <a:solidFill>
                  <a:srgbClr val="C00000"/>
                </a:solidFill>
              </a:rPr>
              <a:t>Do they have the skills in all settings?</a:t>
            </a:r>
          </a:p>
          <a:p>
            <a:pPr marL="342900" indent="-342900"/>
            <a:r>
              <a:rPr lang="en-US" b="1" dirty="0" smtClean="0"/>
              <a:t>Can’t or think they can’t?</a:t>
            </a:r>
          </a:p>
          <a:p>
            <a:pPr marL="617220" lvl="1" indent="-342900"/>
            <a:r>
              <a:rPr lang="en-US" b="1" dirty="0" smtClean="0"/>
              <a:t>Easier to give kids a skill set than change</a:t>
            </a:r>
          </a:p>
          <a:p>
            <a:pPr marL="274320" lvl="1" indent="0">
              <a:buNone/>
            </a:pPr>
            <a:r>
              <a:rPr lang="en-US" b="1" dirty="0" smtClean="0"/>
              <a:t>     their mind set. </a:t>
            </a:r>
          </a:p>
          <a:p>
            <a:pPr marL="0" indent="0">
              <a:buNone/>
            </a:pPr>
            <a:endParaRPr lang="en-US" b="1" dirty="0" smtClean="0"/>
          </a:p>
          <a:p>
            <a:pPr marL="0" indent="0">
              <a:buNone/>
            </a:pPr>
            <a:endParaRPr lang="en-US" b="1" dirty="0" smtClean="0"/>
          </a:p>
          <a:p>
            <a:pPr marL="0" indent="0">
              <a:buNone/>
            </a:pPr>
            <a:endParaRPr lang="en-US" b="1" dirty="0" smtClean="0"/>
          </a:p>
          <a:p>
            <a:pPr marL="514350" indent="-514350">
              <a:buAutoNum type="arabicPeriod"/>
            </a:pPr>
            <a:endParaRPr lang="en-US" b="1" dirty="0" smtClean="0"/>
          </a:p>
          <a:p>
            <a:pPr marL="514350" indent="-514350">
              <a:buAutoNum type="arabicPeriod"/>
            </a:pPr>
            <a:endParaRPr lang="en-US" b="1" dirty="0" smtClean="0"/>
          </a:p>
          <a:p>
            <a:pPr marL="0" indent="0">
              <a:buNone/>
            </a:pPr>
            <a:endParaRPr lang="en-US" b="1" dirty="0" smtClean="0"/>
          </a:p>
          <a:p>
            <a:pPr marL="0" indent="0">
              <a:buNone/>
            </a:pPr>
            <a:endParaRPr lang="en-US"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4876800"/>
            <a:ext cx="1600200" cy="1843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08901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838200" y="1600200"/>
            <a:ext cx="7239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63767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smtClean="0"/>
              <a:t>Teach what is expected in that area</a:t>
            </a:r>
          </a:p>
          <a:p>
            <a:r>
              <a:rPr lang="en-US" sz="3200" dirty="0" smtClean="0"/>
              <a:t>Have them practice</a:t>
            </a:r>
          </a:p>
          <a:p>
            <a:r>
              <a:rPr lang="en-US" sz="3200" dirty="0" smtClean="0"/>
              <a:t>Reteach when needed</a:t>
            </a:r>
          </a:p>
          <a:p>
            <a:r>
              <a:rPr lang="en-US" sz="3200" dirty="0" smtClean="0"/>
              <a:t>Role play</a:t>
            </a:r>
          </a:p>
          <a:p>
            <a:endParaRPr lang="en-US" sz="3200" dirty="0"/>
          </a:p>
          <a:p>
            <a:r>
              <a:rPr lang="en-US" sz="3200" dirty="0">
                <a:hlinkClick r:id="rId2"/>
              </a:rPr>
              <a:t>https://</a:t>
            </a:r>
            <a:r>
              <a:rPr lang="en-US" sz="3200" dirty="0" smtClean="0">
                <a:hlinkClick r:id="rId2"/>
              </a:rPr>
              <a:t>www.youtube.com/watch?v=kQYL95Rj_gw</a:t>
            </a:r>
            <a:r>
              <a:rPr lang="en-US" sz="3200" dirty="0" smtClean="0"/>
              <a:t> </a:t>
            </a:r>
          </a:p>
          <a:p>
            <a:endParaRPr lang="en-US" sz="3200" dirty="0"/>
          </a:p>
        </p:txBody>
      </p:sp>
      <p:sp>
        <p:nvSpPr>
          <p:cNvPr id="2" name="Title 1"/>
          <p:cNvSpPr>
            <a:spLocks noGrp="1"/>
          </p:cNvSpPr>
          <p:nvPr>
            <p:ph type="title"/>
          </p:nvPr>
        </p:nvSpPr>
        <p:spPr>
          <a:xfrm>
            <a:off x="301752" y="304800"/>
            <a:ext cx="8534400" cy="762000"/>
          </a:xfrm>
        </p:spPr>
        <p:txBody>
          <a:bodyPr>
            <a:normAutofit fontScale="90000"/>
          </a:bodyPr>
          <a:lstStyle/>
          <a:p>
            <a:pPr algn="l"/>
            <a:r>
              <a:rPr lang="en-US" dirty="0" smtClean="0">
                <a:solidFill>
                  <a:schemeClr val="tx1"/>
                </a:solidFill>
              </a:rPr>
              <a:t/>
            </a:r>
            <a:br>
              <a:rPr lang="en-US" dirty="0" smtClean="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
            </a:r>
            <a:br>
              <a:rPr lang="en-US" dirty="0" smtClean="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Teaching Behavior</a:t>
            </a:r>
            <a:endParaRPr lang="en-US" dirty="0">
              <a:solidFill>
                <a:schemeClr val="tx1"/>
              </a:solidFill>
            </a:endParaRPr>
          </a:p>
        </p:txBody>
      </p:sp>
    </p:spTree>
    <p:extLst>
      <p:ext uri="{BB962C8B-B14F-4D97-AF65-F5344CB8AC3E}">
        <p14:creationId xmlns:p14="http://schemas.microsoft.com/office/powerpoint/2010/main" val="3251089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chemeClr val="tx1"/>
                </a:solidFill>
                <a:latin typeface="Calibri"/>
              </a:rPr>
              <a:t>Participant Expectations</a:t>
            </a:r>
            <a:endParaRPr lang="en-US" dirty="0">
              <a:solidFill>
                <a:schemeClr val="tx1"/>
              </a:solidFill>
            </a:endParaRPr>
          </a:p>
        </p:txBody>
      </p:sp>
      <p:sp>
        <p:nvSpPr>
          <p:cNvPr id="3" name="Content Placeholder 2"/>
          <p:cNvSpPr>
            <a:spLocks noGrp="1"/>
          </p:cNvSpPr>
          <p:nvPr>
            <p:ph sz="quarter" idx="1"/>
          </p:nvPr>
        </p:nvSpPr>
        <p:spPr/>
        <p:txBody>
          <a:bodyPr>
            <a:normAutofit/>
          </a:bodyPr>
          <a:lstStyle/>
          <a:p>
            <a:pPr marL="0" indent="0">
              <a:buNone/>
            </a:pPr>
            <a:r>
              <a:rPr lang="en-US" sz="2800" b="1" dirty="0" smtClean="0">
                <a:latin typeface="Calibri"/>
              </a:rPr>
              <a:t>Be </a:t>
            </a:r>
            <a:r>
              <a:rPr lang="en-US" sz="2800" b="1" dirty="0">
                <a:latin typeface="Calibri"/>
              </a:rPr>
              <a:t>Respectful </a:t>
            </a:r>
            <a:endParaRPr lang="en-US" sz="2800" dirty="0">
              <a:latin typeface="Calibri"/>
            </a:endParaRPr>
          </a:p>
          <a:p>
            <a:pPr marL="0" indent="0">
              <a:buNone/>
            </a:pPr>
            <a:r>
              <a:rPr lang="en-US" sz="1800" dirty="0">
                <a:latin typeface="Arial"/>
              </a:rPr>
              <a:t>–Turn off cell phone ringers </a:t>
            </a:r>
          </a:p>
          <a:p>
            <a:pPr marL="0" indent="0">
              <a:buNone/>
            </a:pPr>
            <a:r>
              <a:rPr lang="en-US" sz="1800" dirty="0">
                <a:latin typeface="Arial"/>
              </a:rPr>
              <a:t>–Listen attentively to others </a:t>
            </a:r>
          </a:p>
          <a:p>
            <a:pPr marL="0" indent="0">
              <a:buNone/>
            </a:pPr>
            <a:r>
              <a:rPr lang="en-US" sz="1800" dirty="0">
                <a:latin typeface="Arial"/>
              </a:rPr>
              <a:t>–Participate in activities </a:t>
            </a:r>
          </a:p>
          <a:p>
            <a:endParaRPr lang="en-US" sz="800" dirty="0">
              <a:latin typeface="Arial"/>
            </a:endParaRPr>
          </a:p>
          <a:p>
            <a:pPr marL="0" indent="0">
              <a:buNone/>
            </a:pPr>
            <a:r>
              <a:rPr lang="en-US" sz="2800" b="1" dirty="0">
                <a:latin typeface="Calibri"/>
              </a:rPr>
              <a:t>Be Responsible </a:t>
            </a:r>
            <a:endParaRPr lang="en-US" sz="2800" dirty="0">
              <a:latin typeface="Calibri"/>
            </a:endParaRPr>
          </a:p>
          <a:p>
            <a:pPr marL="0" indent="0">
              <a:buNone/>
            </a:pPr>
            <a:r>
              <a:rPr lang="en-US" sz="1800" dirty="0">
                <a:latin typeface="Arial"/>
              </a:rPr>
              <a:t>–Return promptly from breaks </a:t>
            </a:r>
          </a:p>
          <a:p>
            <a:pPr marL="0" indent="0">
              <a:buNone/>
            </a:pPr>
            <a:r>
              <a:rPr lang="en-US" sz="1800" dirty="0">
                <a:latin typeface="Arial"/>
              </a:rPr>
              <a:t>–</a:t>
            </a:r>
            <a:r>
              <a:rPr lang="en-US" sz="1800" dirty="0">
                <a:latin typeface="Calibri"/>
              </a:rPr>
              <a:t>Make yourself comfortable and take care of your </a:t>
            </a:r>
            <a:r>
              <a:rPr lang="en-US" sz="1800" dirty="0" smtClean="0">
                <a:latin typeface="Calibri"/>
              </a:rPr>
              <a:t>needs</a:t>
            </a:r>
          </a:p>
          <a:p>
            <a:endParaRPr lang="en-US" sz="800" dirty="0">
              <a:latin typeface="Calibri"/>
            </a:endParaRPr>
          </a:p>
          <a:p>
            <a:pPr marL="0" indent="0">
              <a:buNone/>
            </a:pPr>
            <a:r>
              <a:rPr lang="en-US" sz="2800" b="1" dirty="0">
                <a:latin typeface="Calibri"/>
              </a:rPr>
              <a:t>Be Safe </a:t>
            </a:r>
            <a:endParaRPr lang="en-US" sz="2800" dirty="0">
              <a:latin typeface="Calibri"/>
            </a:endParaRPr>
          </a:p>
          <a:p>
            <a:pPr marL="0" indent="0">
              <a:buNone/>
            </a:pPr>
            <a:r>
              <a:rPr lang="en-US" sz="1800" dirty="0">
                <a:latin typeface="Arial"/>
              </a:rPr>
              <a:t>–Keep work areas clear </a:t>
            </a:r>
          </a:p>
          <a:p>
            <a:endParaRPr lang="en-US" dirty="0"/>
          </a:p>
        </p:txBody>
      </p:sp>
    </p:spTree>
    <p:extLst>
      <p:ext uri="{BB962C8B-B14F-4D97-AF65-F5344CB8AC3E}">
        <p14:creationId xmlns:p14="http://schemas.microsoft.com/office/powerpoint/2010/main" val="12204718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They should know this already! </a:t>
            </a:r>
            <a:endParaRPr lang="en-US" dirty="0">
              <a:solidFill>
                <a:schemeClr val="tx1"/>
              </a:solidFill>
            </a:endParaRPr>
          </a:p>
        </p:txBody>
      </p:sp>
      <p:sp>
        <p:nvSpPr>
          <p:cNvPr id="3" name="Content Placeholder 2"/>
          <p:cNvSpPr>
            <a:spLocks noGrp="1"/>
          </p:cNvSpPr>
          <p:nvPr>
            <p:ph idx="1"/>
          </p:nvPr>
        </p:nvSpPr>
        <p:spPr/>
        <p:txBody>
          <a:bodyPr>
            <a:normAutofit/>
          </a:bodyPr>
          <a:lstStyle/>
          <a:p>
            <a:pPr marL="0" indent="0" algn="ctr">
              <a:buNone/>
            </a:pPr>
            <a:r>
              <a:rPr lang="en-US" sz="4400" b="1" dirty="0" smtClean="0"/>
              <a:t>But they DON’T!</a:t>
            </a:r>
          </a:p>
          <a:p>
            <a:pPr marL="0" indent="0">
              <a:buNone/>
            </a:pPr>
            <a:endParaRPr lang="en-US" sz="4400" b="1" dirty="0" smtClean="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027680"/>
            <a:ext cx="2857500"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50999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H03414I"/>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17463"/>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p:cNvSpPr>
            <a:spLocks noChangeArrowheads="1"/>
          </p:cNvSpPr>
          <p:nvPr/>
        </p:nvSpPr>
        <p:spPr bwMode="auto">
          <a:xfrm>
            <a:off x="381000" y="838200"/>
            <a:ext cx="830580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3363" indent="-233363">
              <a:spcBef>
                <a:spcPct val="50000"/>
              </a:spcBef>
              <a:buClr>
                <a:srgbClr val="CC0000"/>
              </a:buClr>
              <a:buSzPct val="75000"/>
              <a:buFont typeface="Webdings" pitchFamily="18" charset="2"/>
              <a:buNone/>
            </a:pPr>
            <a:r>
              <a:rPr lang="en-US" sz="2600">
                <a:solidFill>
                  <a:srgbClr val="003A74"/>
                </a:solidFill>
              </a:rPr>
              <a:t>“If a child doesn’t know how to read,</a:t>
            </a:r>
            <a:r>
              <a:rPr lang="en-US" sz="2600">
                <a:solidFill>
                  <a:schemeClr val="accent2"/>
                </a:solidFill>
              </a:rPr>
              <a:t> </a:t>
            </a:r>
            <a:r>
              <a:rPr lang="en-US" sz="2600" i="1">
                <a:solidFill>
                  <a:srgbClr val="CC0000"/>
                </a:solidFill>
              </a:rPr>
              <a:t>we teach</a:t>
            </a:r>
            <a:r>
              <a:rPr lang="en-US" sz="2600">
                <a:solidFill>
                  <a:srgbClr val="003A74"/>
                </a:solidFill>
              </a:rPr>
              <a:t>.”</a:t>
            </a:r>
          </a:p>
          <a:p>
            <a:pPr marL="233363" indent="-233363">
              <a:spcBef>
                <a:spcPct val="50000"/>
              </a:spcBef>
              <a:buClr>
                <a:srgbClr val="CC0000"/>
              </a:buClr>
              <a:buSzPct val="75000"/>
              <a:buFont typeface="Webdings" pitchFamily="18" charset="2"/>
              <a:buNone/>
            </a:pPr>
            <a:r>
              <a:rPr lang="en-US" sz="2600">
                <a:solidFill>
                  <a:srgbClr val="003A74"/>
                </a:solidFill>
              </a:rPr>
              <a:t>“If a child doesn’t know how to swim,</a:t>
            </a:r>
            <a:r>
              <a:rPr lang="en-US" sz="2600">
                <a:solidFill>
                  <a:schemeClr val="accent2"/>
                </a:solidFill>
              </a:rPr>
              <a:t> </a:t>
            </a:r>
            <a:r>
              <a:rPr lang="en-US" sz="2600" i="1">
                <a:solidFill>
                  <a:srgbClr val="CC0000"/>
                </a:solidFill>
              </a:rPr>
              <a:t>we teach</a:t>
            </a:r>
            <a:r>
              <a:rPr lang="en-US" sz="2600">
                <a:solidFill>
                  <a:srgbClr val="003A74"/>
                </a:solidFill>
              </a:rPr>
              <a:t>.”</a:t>
            </a:r>
          </a:p>
          <a:p>
            <a:pPr marL="233363" indent="-233363">
              <a:spcBef>
                <a:spcPct val="50000"/>
              </a:spcBef>
              <a:buClr>
                <a:srgbClr val="CC0000"/>
              </a:buClr>
              <a:buSzPct val="75000"/>
              <a:buFont typeface="Webdings" pitchFamily="18" charset="2"/>
              <a:buNone/>
            </a:pPr>
            <a:r>
              <a:rPr lang="en-US" sz="2600">
                <a:solidFill>
                  <a:srgbClr val="003A74"/>
                </a:solidFill>
              </a:rPr>
              <a:t>“If a child doesn’t know how to multiply,</a:t>
            </a:r>
            <a:r>
              <a:rPr lang="en-US" sz="2600">
                <a:solidFill>
                  <a:schemeClr val="accent2"/>
                </a:solidFill>
              </a:rPr>
              <a:t> </a:t>
            </a:r>
            <a:r>
              <a:rPr lang="en-US" sz="2600" i="1">
                <a:solidFill>
                  <a:srgbClr val="CC0000"/>
                </a:solidFill>
              </a:rPr>
              <a:t>we teach</a:t>
            </a:r>
            <a:r>
              <a:rPr lang="en-US" sz="2600">
                <a:solidFill>
                  <a:srgbClr val="003A74"/>
                </a:solidFill>
              </a:rPr>
              <a:t>.”</a:t>
            </a:r>
          </a:p>
          <a:p>
            <a:pPr marL="233363" indent="-233363">
              <a:spcBef>
                <a:spcPct val="50000"/>
              </a:spcBef>
              <a:buClr>
                <a:srgbClr val="CC0000"/>
              </a:buClr>
              <a:buSzPct val="75000"/>
              <a:buFont typeface="Webdings" pitchFamily="18" charset="2"/>
              <a:buNone/>
            </a:pPr>
            <a:r>
              <a:rPr lang="en-US" sz="2600">
                <a:solidFill>
                  <a:srgbClr val="003A74"/>
                </a:solidFill>
              </a:rPr>
              <a:t>“If a child doesn’t know how to drive,</a:t>
            </a:r>
            <a:r>
              <a:rPr lang="en-US" sz="2600">
                <a:solidFill>
                  <a:schemeClr val="accent2"/>
                </a:solidFill>
              </a:rPr>
              <a:t> </a:t>
            </a:r>
            <a:r>
              <a:rPr lang="en-US" sz="2600" i="1">
                <a:solidFill>
                  <a:srgbClr val="CC0000"/>
                </a:solidFill>
              </a:rPr>
              <a:t>we teach</a:t>
            </a:r>
            <a:r>
              <a:rPr lang="en-US" sz="2600" i="1">
                <a:solidFill>
                  <a:srgbClr val="003A74"/>
                </a:solidFill>
              </a:rPr>
              <a:t>.”</a:t>
            </a:r>
          </a:p>
          <a:p>
            <a:pPr marL="233363" indent="-233363">
              <a:spcBef>
                <a:spcPct val="50000"/>
              </a:spcBef>
              <a:buClr>
                <a:srgbClr val="CC0000"/>
              </a:buClr>
              <a:buSzPct val="75000"/>
              <a:buFont typeface="Webdings" pitchFamily="18" charset="2"/>
              <a:buNone/>
            </a:pPr>
            <a:r>
              <a:rPr lang="en-US" sz="2600">
                <a:solidFill>
                  <a:srgbClr val="003A74"/>
                </a:solidFill>
              </a:rPr>
              <a:t>“If a child doesn’t know how to behave,</a:t>
            </a:r>
            <a:r>
              <a:rPr lang="en-US" sz="2600">
                <a:solidFill>
                  <a:schemeClr val="accent2"/>
                </a:solidFill>
              </a:rPr>
              <a:t>  </a:t>
            </a:r>
            <a:r>
              <a:rPr lang="en-US" sz="2600" i="1">
                <a:solidFill>
                  <a:srgbClr val="CC0000"/>
                </a:solidFill>
              </a:rPr>
              <a:t>we…</a:t>
            </a:r>
            <a:r>
              <a:rPr lang="en-US" sz="2600" i="1">
                <a:solidFill>
                  <a:schemeClr val="accent2"/>
                </a:solidFill>
              </a:rPr>
              <a:t> 	</a:t>
            </a:r>
            <a:r>
              <a:rPr lang="en-US" sz="2600" i="1">
                <a:solidFill>
                  <a:srgbClr val="CC0000"/>
                </a:solidFill>
              </a:rPr>
              <a:t>…teach</a:t>
            </a:r>
            <a:r>
              <a:rPr lang="en-US" sz="2600" i="1">
                <a:solidFill>
                  <a:srgbClr val="003A74"/>
                </a:solidFill>
              </a:rPr>
              <a:t>?</a:t>
            </a:r>
            <a:r>
              <a:rPr lang="en-US" sz="2600" i="1">
                <a:solidFill>
                  <a:schemeClr val="accent2"/>
                </a:solidFill>
              </a:rPr>
              <a:t>  	</a:t>
            </a:r>
            <a:r>
              <a:rPr lang="en-US" sz="2600" i="1">
                <a:solidFill>
                  <a:srgbClr val="CC0000"/>
                </a:solidFill>
              </a:rPr>
              <a:t>…punish</a:t>
            </a:r>
            <a:r>
              <a:rPr lang="en-US" sz="2600" i="1">
                <a:solidFill>
                  <a:srgbClr val="003A74"/>
                </a:solidFill>
              </a:rPr>
              <a:t>?”</a:t>
            </a:r>
          </a:p>
          <a:p>
            <a:pPr marL="233363" indent="-233363">
              <a:spcBef>
                <a:spcPct val="50000"/>
              </a:spcBef>
              <a:buClr>
                <a:srgbClr val="CC0000"/>
              </a:buClr>
              <a:buSzPct val="75000"/>
              <a:buFont typeface="Webdings" pitchFamily="18" charset="2"/>
              <a:buNone/>
            </a:pPr>
            <a:r>
              <a:rPr lang="en-US" sz="2400">
                <a:solidFill>
                  <a:schemeClr val="folHlink"/>
                </a:solidFill>
              </a:rPr>
              <a:t> </a:t>
            </a:r>
            <a:r>
              <a:rPr lang="en-US" sz="3000">
                <a:solidFill>
                  <a:srgbClr val="CC0000"/>
                </a:solidFill>
              </a:rPr>
              <a:t>“Why can’t we finish the last sentence as automatically as we do the others?”</a:t>
            </a:r>
          </a:p>
          <a:p>
            <a:pPr marL="233363" indent="-233363">
              <a:spcBef>
                <a:spcPct val="50000"/>
              </a:spcBef>
              <a:buClr>
                <a:srgbClr val="CC0000"/>
              </a:buClr>
              <a:buSzPct val="75000"/>
              <a:buFont typeface="Webdings" pitchFamily="18" charset="2"/>
              <a:buNone/>
            </a:pPr>
            <a:r>
              <a:rPr lang="en-US" sz="2400" i="1">
                <a:solidFill>
                  <a:srgbClr val="CC0000"/>
                </a:solidFill>
              </a:rPr>
              <a:t>							</a:t>
            </a:r>
            <a:r>
              <a:rPr lang="en-US" sz="2000">
                <a:solidFill>
                  <a:srgbClr val="CC0000"/>
                </a:solidFill>
                <a:latin typeface="NewsGoth BT" pitchFamily="34" charset="0"/>
              </a:rPr>
              <a:t>(Herner, 1998)</a:t>
            </a:r>
            <a:endParaRPr lang="en-US" sz="2000">
              <a:solidFill>
                <a:srgbClr val="CC0000"/>
              </a:solidFill>
            </a:endParaRPr>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eaLnBrk="1" fontAlgn="auto" hangingPunct="1">
              <a:spcBef>
                <a:spcPts val="0"/>
              </a:spcBef>
              <a:spcAft>
                <a:spcPts val="0"/>
              </a:spcAft>
              <a:defRPr/>
            </a:pPr>
            <a:fld id="{4FF38E29-3CBD-4A73-A240-9E931E196075}" type="slidenum">
              <a:rPr lang="en-US" sz="1200">
                <a:solidFill>
                  <a:schemeClr val="tx1">
                    <a:tint val="75000"/>
                  </a:schemeClr>
                </a:solidFill>
                <a:latin typeface="+mn-lt"/>
              </a:rPr>
              <a:pPr algn="r" eaLnBrk="1" fontAlgn="auto" hangingPunct="1">
                <a:spcBef>
                  <a:spcPts val="0"/>
                </a:spcBef>
                <a:spcAft>
                  <a:spcPts val="0"/>
                </a:spcAft>
                <a:defRPr/>
              </a:pPr>
              <a:t>51</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30156130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0600"/>
            <a:ext cx="8001000" cy="507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3886200"/>
            <a:ext cx="360045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01339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solidFill>
                  <a:schemeClr val="tx1"/>
                </a:solidFill>
              </a:rPr>
              <a:t>Strategy 10: </a:t>
            </a:r>
            <a:br>
              <a:rPr lang="en-US" dirty="0" smtClean="0">
                <a:solidFill>
                  <a:schemeClr val="tx1"/>
                </a:solidFill>
              </a:rPr>
            </a:br>
            <a:r>
              <a:rPr lang="en-US" dirty="0" smtClean="0">
                <a:solidFill>
                  <a:schemeClr val="tx1"/>
                </a:solidFill>
              </a:rPr>
              <a:t> If it’s a “Won’t Do” we motivate extrinsically </a:t>
            </a:r>
            <a:endParaRPr lang="en-US" dirty="0">
              <a:solidFill>
                <a:schemeClr val="tx1"/>
              </a:solidFill>
            </a:endParaRPr>
          </a:p>
        </p:txBody>
      </p:sp>
      <p:sp>
        <p:nvSpPr>
          <p:cNvPr id="3" name="Content Placeholder 2"/>
          <p:cNvSpPr>
            <a:spLocks noGrp="1"/>
          </p:cNvSpPr>
          <p:nvPr>
            <p:ph idx="1"/>
          </p:nvPr>
        </p:nvSpPr>
        <p:spPr>
          <a:xfrm>
            <a:off x="457200" y="1447800"/>
            <a:ext cx="8229600" cy="4678363"/>
          </a:xfrm>
        </p:spPr>
        <p:txBody>
          <a:bodyPr>
            <a:normAutofit fontScale="92500" lnSpcReduction="10000"/>
          </a:bodyPr>
          <a:lstStyle/>
          <a:p>
            <a:pPr marL="502920" indent="-457200">
              <a:buFont typeface="+mj-lt"/>
              <a:buAutoNum type="arabicPeriod"/>
            </a:pPr>
            <a:r>
              <a:rPr lang="en-US" b="1" dirty="0" smtClean="0"/>
              <a:t>“Why won’t he/she?”</a:t>
            </a:r>
          </a:p>
          <a:p>
            <a:pPr marL="502920" indent="-457200">
              <a:buFont typeface="+mj-lt"/>
              <a:buAutoNum type="arabicPeriod"/>
            </a:pPr>
            <a:r>
              <a:rPr lang="en-US" b="1" dirty="0" smtClean="0">
                <a:solidFill>
                  <a:srgbClr val="C00000"/>
                </a:solidFill>
              </a:rPr>
              <a:t>How can I motivate?</a:t>
            </a:r>
          </a:p>
          <a:p>
            <a:pPr marL="502920" indent="-457200">
              <a:buFont typeface="+mj-lt"/>
              <a:buAutoNum type="arabicPeriod"/>
            </a:pPr>
            <a:r>
              <a:rPr lang="en-US" b="1" dirty="0" smtClean="0"/>
              <a:t>Plan for reinforcements and fading reinforcements.</a:t>
            </a:r>
          </a:p>
          <a:p>
            <a:pPr marL="45720" indent="0">
              <a:buNone/>
            </a:pPr>
            <a:endParaRPr lang="en-US" b="1" dirty="0"/>
          </a:p>
          <a:p>
            <a:pPr marL="45720" indent="0" algn="ctr">
              <a:buNone/>
            </a:pPr>
            <a:r>
              <a:rPr lang="en-US" b="1" dirty="0" smtClean="0"/>
              <a:t>Jenny Simpson </a:t>
            </a:r>
          </a:p>
          <a:p>
            <a:pPr marL="45720" indent="0" algn="ctr">
              <a:buNone/>
            </a:pPr>
            <a:r>
              <a:rPr lang="en-US" b="1" dirty="0" smtClean="0"/>
              <a:t>VS.</a:t>
            </a:r>
          </a:p>
          <a:p>
            <a:pPr marL="45720" indent="0" algn="ctr">
              <a:buNone/>
            </a:pPr>
            <a:r>
              <a:rPr lang="en-US" b="1" dirty="0" smtClean="0"/>
              <a:t> Abbi Cain</a:t>
            </a:r>
          </a:p>
          <a:p>
            <a:pPr marL="3657600" lvl="8" indent="0">
              <a:buNone/>
            </a:pPr>
            <a:r>
              <a:rPr lang="en-US" b="1" dirty="0" smtClean="0"/>
              <a:t>  </a:t>
            </a:r>
          </a:p>
          <a:p>
            <a:pPr marL="3886200" lvl="8" indent="-228600">
              <a:buFont typeface="+mj-lt"/>
              <a:buAutoNum type="arabicPeriod"/>
            </a:pPr>
            <a:endParaRPr lang="en-US" b="1" dirty="0"/>
          </a:p>
          <a:p>
            <a:pPr marL="3657600" lvl="8" indent="0">
              <a:buNone/>
            </a:pPr>
            <a:r>
              <a:rPr lang="en-US" b="1" dirty="0" smtClean="0"/>
              <a:t>              </a:t>
            </a:r>
          </a:p>
          <a:p>
            <a:pPr marL="3657600" lvl="8" indent="0">
              <a:buNone/>
            </a:pPr>
            <a:endParaRPr lang="en-US" b="1" dirty="0"/>
          </a:p>
          <a:p>
            <a:pPr marL="3657600" lvl="8" indent="0">
              <a:buNone/>
            </a:pPr>
            <a:r>
              <a:rPr lang="en-US" b="1" dirty="0" smtClean="0"/>
              <a:t> </a:t>
            </a:r>
            <a:endParaRPr lang="en-US" sz="2000" dirty="0"/>
          </a:p>
        </p:txBody>
      </p:sp>
      <p:pic>
        <p:nvPicPr>
          <p:cNvPr id="14338" name="Picture 2" descr="C:\Users\desf13568\Desktop\my stuff\abbie runn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3505200"/>
            <a:ext cx="23622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05200"/>
            <a:ext cx="27432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88674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rPr>
              <a:t>Stand up and discuss… </a:t>
            </a:r>
            <a:endParaRPr lang="en-US" dirty="0">
              <a:solidFill>
                <a:schemeClr val="tx1"/>
              </a:solidFill>
            </a:endParaRP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1448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344" y="304800"/>
            <a:ext cx="7446524" cy="762000"/>
          </a:xfrm>
        </p:spPr>
        <p:txBody>
          <a:bodyPr>
            <a:normAutofit/>
          </a:bodyPr>
          <a:lstStyle/>
          <a:p>
            <a:r>
              <a:rPr lang="en-US" sz="2800" b="1" dirty="0" smtClean="0">
                <a:solidFill>
                  <a:schemeClr val="tx1"/>
                </a:solidFill>
              </a:rPr>
              <a:t>Rethink Fair</a:t>
            </a:r>
            <a:endParaRPr lang="en-US" sz="2800" b="1" dirty="0">
              <a:solidFill>
                <a:schemeClr val="tx1"/>
              </a:solidFill>
            </a:endParaRPr>
          </a:p>
        </p:txBody>
      </p:sp>
      <p:sp>
        <p:nvSpPr>
          <p:cNvPr id="3" name="Content Placeholder 2"/>
          <p:cNvSpPr>
            <a:spLocks noGrp="1"/>
          </p:cNvSpPr>
          <p:nvPr>
            <p:ph sz="quarter" idx="1"/>
          </p:nvPr>
        </p:nvSpPr>
        <p:spPr>
          <a:xfrm>
            <a:off x="1114424" y="2010930"/>
            <a:ext cx="7610476" cy="4255399"/>
          </a:xfrm>
        </p:spPr>
        <p:txBody>
          <a:bodyPr>
            <a:normAutofit/>
          </a:bodyPr>
          <a:lstStyle/>
          <a:p>
            <a:endParaRPr lang="en-US" dirty="0"/>
          </a:p>
        </p:txBody>
      </p:sp>
      <p:pic>
        <p:nvPicPr>
          <p:cNvPr id="16386" name="Picture 2" descr="Image result for fair is not equa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040" y="4343400"/>
            <a:ext cx="4254500" cy="2314575"/>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371600"/>
            <a:ext cx="44958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12958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rPr>
              <a:t>Hang this in your room!</a:t>
            </a:r>
            <a:endParaRPr lang="en-US" dirty="0">
              <a:solidFill>
                <a:schemeClr val="tx1"/>
              </a:solidFill>
            </a:endParaRP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400" y="1905000"/>
            <a:ext cx="3429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5252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solidFill>
                  <a:schemeClr val="tx1"/>
                </a:solidFill>
              </a:rPr>
              <a:t>Strategy 11:</a:t>
            </a:r>
            <a:br>
              <a:rPr lang="en-US" dirty="0" smtClean="0">
                <a:solidFill>
                  <a:schemeClr val="tx1"/>
                </a:solidFill>
              </a:rPr>
            </a:br>
            <a:r>
              <a:rPr lang="en-US" dirty="0" smtClean="0">
                <a:solidFill>
                  <a:schemeClr val="tx1"/>
                </a:solidFill>
              </a:rPr>
              <a:t>Set Kids Up for Success</a:t>
            </a:r>
            <a:endParaRPr lang="en-US" dirty="0">
              <a:solidFill>
                <a:schemeClr val="tx1"/>
              </a:solidFill>
            </a:endParaRPr>
          </a:p>
        </p:txBody>
      </p:sp>
      <p:sp>
        <p:nvSpPr>
          <p:cNvPr id="3" name="Content Placeholder 2"/>
          <p:cNvSpPr>
            <a:spLocks noGrp="1"/>
          </p:cNvSpPr>
          <p:nvPr>
            <p:ph idx="1"/>
          </p:nvPr>
        </p:nvSpPr>
        <p:spPr/>
        <p:txBody>
          <a:bodyPr/>
          <a:lstStyle/>
          <a:p>
            <a:r>
              <a:rPr lang="en-US" dirty="0" smtClean="0"/>
              <a:t>If you have a classroom system in place but the student has never experienced success with it, it will become meaningless and frustrating</a:t>
            </a:r>
          </a:p>
          <a:p>
            <a:r>
              <a:rPr lang="en-US" dirty="0" smtClean="0"/>
              <a:t>Same is true with behavior support plan</a:t>
            </a:r>
          </a:p>
          <a:p>
            <a:pPr marL="0" indent="0">
              <a:buNone/>
            </a:pPr>
            <a:endParaRPr lang="en-US" dirty="0" smtClean="0"/>
          </a:p>
          <a:p>
            <a:endParaRPr lang="en-US" dirty="0"/>
          </a:p>
          <a:p>
            <a:endParaRPr lang="en-US" dirty="0" smtClean="0"/>
          </a:p>
          <a:p>
            <a:endParaRPr lang="en-US" dirty="0"/>
          </a:p>
          <a:p>
            <a:endParaRPr lang="en-US" dirty="0" smtClean="0"/>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86" y="4114800"/>
            <a:ext cx="4294909"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0" y="4082143"/>
            <a:ext cx="41910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36871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38933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85344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66667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Today’s Objectives </a:t>
            </a:r>
          </a:p>
        </p:txBody>
      </p:sp>
      <p:sp>
        <p:nvSpPr>
          <p:cNvPr id="3" name="Content Placeholder 2"/>
          <p:cNvSpPr>
            <a:spLocks noGrp="1"/>
          </p:cNvSpPr>
          <p:nvPr>
            <p:ph sz="quarter" idx="1"/>
          </p:nvPr>
        </p:nvSpPr>
        <p:spPr/>
        <p:txBody>
          <a:bodyPr/>
          <a:lstStyle/>
          <a:p>
            <a:endParaRPr lang="en-US" dirty="0"/>
          </a:p>
          <a:p>
            <a:pPr marL="0" indent="0">
              <a:buNone/>
            </a:pPr>
            <a:r>
              <a:rPr lang="en-US" dirty="0" smtClean="0"/>
              <a:t>1. Understand </a:t>
            </a:r>
            <a:r>
              <a:rPr lang="en-US" dirty="0"/>
              <a:t>how challenging behavior may develop </a:t>
            </a:r>
          </a:p>
          <a:p>
            <a:pPr marL="0" indent="0">
              <a:buNone/>
            </a:pPr>
            <a:r>
              <a:rPr lang="en-US" dirty="0" smtClean="0"/>
              <a:t>2. Discuss </a:t>
            </a:r>
            <a:r>
              <a:rPr lang="en-US" dirty="0"/>
              <a:t>how to prevent problem behavior </a:t>
            </a:r>
          </a:p>
          <a:p>
            <a:pPr marL="0" indent="0">
              <a:buNone/>
            </a:pPr>
            <a:r>
              <a:rPr lang="en-US" dirty="0" smtClean="0"/>
              <a:t>3. Examine </a:t>
            </a:r>
            <a:r>
              <a:rPr lang="en-US" dirty="0"/>
              <a:t>basic behavior principles </a:t>
            </a:r>
          </a:p>
          <a:p>
            <a:pPr marL="0" indent="0">
              <a:buNone/>
            </a:pPr>
            <a:r>
              <a:rPr lang="en-US" dirty="0" smtClean="0"/>
              <a:t>4. Identify </a:t>
            </a:r>
            <a:r>
              <a:rPr lang="en-US" dirty="0"/>
              <a:t>behavior intervention strategies </a:t>
            </a:r>
          </a:p>
          <a:p>
            <a:pPr marL="0" indent="0">
              <a:buNone/>
            </a:pPr>
            <a:endParaRPr lang="en-US" dirty="0"/>
          </a:p>
        </p:txBody>
      </p:sp>
    </p:spTree>
    <p:extLst>
      <p:ext uri="{BB962C8B-B14F-4D97-AF65-F5344CB8AC3E}">
        <p14:creationId xmlns:p14="http://schemas.microsoft.com/office/powerpoint/2010/main" val="7141704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dirty="0" smtClean="0"/>
              <a:t>Start with what they know </a:t>
            </a:r>
          </a:p>
          <a:p>
            <a:r>
              <a:rPr lang="en-US" sz="3600" dirty="0" smtClean="0">
                <a:solidFill>
                  <a:srgbClr val="C00000"/>
                </a:solidFill>
              </a:rPr>
              <a:t>Build confidence</a:t>
            </a:r>
          </a:p>
          <a:p>
            <a:r>
              <a:rPr lang="en-US" sz="3600" dirty="0" smtClean="0"/>
              <a:t>Reinforce</a:t>
            </a:r>
            <a:endParaRPr lang="en-US" sz="3600" dirty="0"/>
          </a:p>
        </p:txBody>
      </p:sp>
      <p:sp>
        <p:nvSpPr>
          <p:cNvPr id="2" name="Title 1"/>
          <p:cNvSpPr>
            <a:spLocks noGrp="1"/>
          </p:cNvSpPr>
          <p:nvPr>
            <p:ph type="title"/>
          </p:nvPr>
        </p:nvSpPr>
        <p:spPr/>
        <p:txBody>
          <a:bodyPr>
            <a:normAutofit fontScale="90000"/>
          </a:bodyPr>
          <a:lstStyle/>
          <a:p>
            <a:pPr algn="l"/>
            <a:r>
              <a:rPr lang="en-US" dirty="0" smtClean="0"/>
              <a:t> </a:t>
            </a:r>
            <a:r>
              <a:rPr lang="en-US" dirty="0" smtClean="0">
                <a:solidFill>
                  <a:schemeClr val="tx1"/>
                </a:solidFill>
              </a:rPr>
              <a:t>Strategy 12:  </a:t>
            </a:r>
            <a:br>
              <a:rPr lang="en-US" dirty="0" smtClean="0">
                <a:solidFill>
                  <a:schemeClr val="tx1"/>
                </a:solidFill>
              </a:rPr>
            </a:br>
            <a:r>
              <a:rPr lang="en-US" dirty="0" smtClean="0">
                <a:solidFill>
                  <a:schemeClr val="tx1"/>
                </a:solidFill>
              </a:rPr>
              <a:t>Build Momentum</a:t>
            </a:r>
            <a:endParaRPr lang="en-US" dirty="0">
              <a:solidFill>
                <a:schemeClr val="tx1"/>
              </a:solidFill>
            </a:endParaRPr>
          </a:p>
        </p:txBody>
      </p:sp>
    </p:spTree>
    <p:extLst>
      <p:ext uri="{BB962C8B-B14F-4D97-AF65-F5344CB8AC3E}">
        <p14:creationId xmlns:p14="http://schemas.microsoft.com/office/powerpoint/2010/main" val="26241105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152400"/>
            <a:ext cx="8839200" cy="5973763"/>
          </a:xfrm>
        </p:spPr>
        <p:txBody>
          <a:bodyPr>
            <a:normAutofit/>
          </a:bodyPr>
          <a:lstStyle/>
          <a:p>
            <a:pPr marL="45720" indent="0">
              <a:buNone/>
            </a:pPr>
            <a:r>
              <a:rPr lang="en-US" sz="4400" dirty="0">
                <a:latin typeface="+mj-lt"/>
              </a:rPr>
              <a:t>It's the repetition of affirmations that leads to belief. And once that belief becomes a deep conviction, things begin to happen.</a:t>
            </a:r>
            <a:r>
              <a:rPr lang="en-US" sz="4400" dirty="0">
                <a:latin typeface="Freestyle Script" panose="030804020302050B0404" pitchFamily="66" charset="0"/>
              </a:rPr>
              <a:t> </a:t>
            </a:r>
            <a:r>
              <a:rPr lang="en-US" sz="3600" dirty="0">
                <a:latin typeface="Freestyle Script" panose="030804020302050B0404" pitchFamily="66" charset="0"/>
              </a:rPr>
              <a:t>Muhammad </a:t>
            </a:r>
            <a:r>
              <a:rPr lang="en-US" sz="3600" dirty="0" smtClean="0">
                <a:latin typeface="Freestyle Script" panose="030804020302050B0404" pitchFamily="66" charset="0"/>
              </a:rPr>
              <a:t>Ali</a:t>
            </a:r>
          </a:p>
          <a:p>
            <a:endParaRPr lang="en-US" dirty="0"/>
          </a:p>
          <a:p>
            <a:pPr marL="45720" indent="0">
              <a:buNone/>
            </a:pPr>
            <a:r>
              <a:rPr lang="en-US" dirty="0"/>
              <a:t/>
            </a:r>
            <a:br>
              <a:rPr lang="en-US" dirty="0"/>
            </a:b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733800"/>
            <a:ext cx="46482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46219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dirty="0"/>
              <a:t>S</a:t>
            </a:r>
            <a:r>
              <a:rPr lang="en-US" sz="3600" dirty="0" smtClean="0"/>
              <a:t>tudent track their own behavior</a:t>
            </a:r>
          </a:p>
          <a:p>
            <a:r>
              <a:rPr lang="en-US" sz="3600" dirty="0" smtClean="0">
                <a:solidFill>
                  <a:srgbClr val="C00000"/>
                </a:solidFill>
              </a:rPr>
              <a:t>Use stacking</a:t>
            </a:r>
          </a:p>
          <a:p>
            <a:r>
              <a:rPr lang="en-US" sz="3600" dirty="0" smtClean="0"/>
              <a:t>Tracking their own behavior may be the only positive reinforcement they need!</a:t>
            </a:r>
            <a:endParaRPr lang="en-US" sz="3600" dirty="0"/>
          </a:p>
        </p:txBody>
      </p:sp>
      <p:sp>
        <p:nvSpPr>
          <p:cNvPr id="2" name="Title 1"/>
          <p:cNvSpPr>
            <a:spLocks noGrp="1"/>
          </p:cNvSpPr>
          <p:nvPr>
            <p:ph type="title"/>
          </p:nvPr>
        </p:nvSpPr>
        <p:spPr>
          <a:xfrm>
            <a:off x="301752" y="228600"/>
            <a:ext cx="8534400" cy="838200"/>
          </a:xfrm>
        </p:spPr>
        <p:txBody>
          <a:bodyPr>
            <a:normAutofit fontScale="90000"/>
          </a:bodyPr>
          <a:lstStyle/>
          <a:p>
            <a:pPr algn="l"/>
            <a:r>
              <a:rPr lang="en-US" dirty="0" smtClean="0">
                <a:solidFill>
                  <a:srgbClr val="FFFF00"/>
                </a:solidFill>
              </a:rPr>
              <a:t> </a:t>
            </a:r>
            <a:r>
              <a:rPr lang="en-US" dirty="0" smtClean="0">
                <a:solidFill>
                  <a:schemeClr val="tx1"/>
                </a:solidFill>
              </a:rPr>
              <a:t>Strategy 13:  </a:t>
            </a:r>
            <a:br>
              <a:rPr lang="en-US" dirty="0" smtClean="0">
                <a:solidFill>
                  <a:schemeClr val="tx1"/>
                </a:solidFill>
              </a:rPr>
            </a:br>
            <a:r>
              <a:rPr lang="en-US" dirty="0" smtClean="0">
                <a:solidFill>
                  <a:schemeClr val="tx1"/>
                </a:solidFill>
              </a:rPr>
              <a:t>Goal Setting</a:t>
            </a:r>
            <a:endParaRPr lang="en-US" dirty="0">
              <a:solidFill>
                <a:schemeClr val="tx1"/>
              </a:solidFill>
            </a:endParaRPr>
          </a:p>
        </p:txBody>
      </p:sp>
    </p:spTree>
    <p:extLst>
      <p:ext uri="{BB962C8B-B14F-4D97-AF65-F5344CB8AC3E}">
        <p14:creationId xmlns:p14="http://schemas.microsoft.com/office/powerpoint/2010/main" val="27475028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LUNCH!!!</a:t>
            </a:r>
            <a:endParaRPr lang="en-US" dirty="0">
              <a:solidFill>
                <a:schemeClr val="tx1"/>
              </a:solidFill>
            </a:endParaRPr>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505744" y="1527175"/>
            <a:ext cx="6096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91505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Morning Review</a:t>
            </a:r>
            <a:endParaRPr lang="en-US" dirty="0"/>
          </a:p>
        </p:txBody>
      </p:sp>
      <p:sp>
        <p:nvSpPr>
          <p:cNvPr id="3" name="Content Placeholder 2"/>
          <p:cNvSpPr>
            <a:spLocks noGrp="1"/>
          </p:cNvSpPr>
          <p:nvPr>
            <p:ph sz="quarter" idx="1"/>
          </p:nvPr>
        </p:nvSpPr>
        <p:spPr/>
        <p:txBody>
          <a:bodyPr/>
          <a:lstStyle/>
          <a:p>
            <a:pPr marL="0" indent="0">
              <a:buNone/>
            </a:pPr>
            <a:r>
              <a:rPr lang="en-US" dirty="0" smtClean="0"/>
              <a:t> </a:t>
            </a:r>
          </a:p>
          <a:p>
            <a:r>
              <a:rPr lang="en-US" dirty="0" smtClean="0"/>
              <a:t>Any questions? </a:t>
            </a:r>
          </a:p>
          <a:p>
            <a:pPr marL="0" indent="0">
              <a:buNone/>
            </a:pPr>
            <a:endParaRPr lang="en-US" dirty="0"/>
          </a:p>
        </p:txBody>
      </p:sp>
    </p:spTree>
    <p:extLst>
      <p:ext uri="{BB962C8B-B14F-4D97-AF65-F5344CB8AC3E}">
        <p14:creationId xmlns:p14="http://schemas.microsoft.com/office/powerpoint/2010/main" val="85764755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Functional Behavior Assessment </a:t>
            </a:r>
            <a:endParaRPr lang="en-US" dirty="0">
              <a:solidFill>
                <a:schemeClr val="tx1"/>
              </a:solidFill>
            </a:endParaRPr>
          </a:p>
        </p:txBody>
      </p:sp>
      <p:sp>
        <p:nvSpPr>
          <p:cNvPr id="3" name="Content Placeholder 2"/>
          <p:cNvSpPr>
            <a:spLocks noGrp="1"/>
          </p:cNvSpPr>
          <p:nvPr>
            <p:ph sz="quarter" idx="1"/>
          </p:nvPr>
        </p:nvSpPr>
        <p:spPr/>
        <p:txBody>
          <a:bodyPr>
            <a:normAutofit/>
          </a:bodyPr>
          <a:lstStyle/>
          <a:p>
            <a:pPr marL="0" indent="0" algn="ctr">
              <a:buNone/>
            </a:pPr>
            <a:r>
              <a:rPr lang="en-US" sz="5400" dirty="0" smtClean="0"/>
              <a:t>The process of finding the “WHY” </a:t>
            </a:r>
            <a:endParaRPr lang="en-US" sz="5400" dirty="0"/>
          </a:p>
        </p:txBody>
      </p:sp>
    </p:spTree>
    <p:extLst>
      <p:ext uri="{BB962C8B-B14F-4D97-AF65-F5344CB8AC3E}">
        <p14:creationId xmlns:p14="http://schemas.microsoft.com/office/powerpoint/2010/main" val="33602956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8407893" cy="4407408"/>
          </a:xfrm>
        </p:spPr>
        <p:txBody>
          <a:bodyPr>
            <a:normAutofit/>
          </a:bodyPr>
          <a:lstStyle/>
          <a:p>
            <a:r>
              <a:rPr lang="en-US" sz="3200" dirty="0" smtClean="0"/>
              <a:t>You need to know </a:t>
            </a:r>
            <a:r>
              <a:rPr lang="en-US" sz="3200" u="sng" dirty="0" smtClean="0">
                <a:solidFill>
                  <a:srgbClr val="0070C0"/>
                </a:solidFill>
              </a:rPr>
              <a:t>WHY</a:t>
            </a:r>
          </a:p>
          <a:p>
            <a:r>
              <a:rPr lang="en-US" sz="3200" dirty="0" smtClean="0"/>
              <a:t>You can make a behavior </a:t>
            </a:r>
            <a:r>
              <a:rPr lang="en-US" sz="3200" u="sng" dirty="0" smtClean="0">
                <a:solidFill>
                  <a:srgbClr val="0070C0"/>
                </a:solidFill>
              </a:rPr>
              <a:t>worse</a:t>
            </a:r>
            <a:r>
              <a:rPr lang="en-US" sz="3200" dirty="0" smtClean="0"/>
              <a:t> </a:t>
            </a:r>
          </a:p>
          <a:p>
            <a:r>
              <a:rPr lang="en-US" sz="3200" u="sng" dirty="0" smtClean="0">
                <a:solidFill>
                  <a:srgbClr val="0070C0"/>
                </a:solidFill>
              </a:rPr>
              <a:t>Get</a:t>
            </a:r>
            <a:r>
              <a:rPr lang="en-US" sz="3200" dirty="0" smtClean="0"/>
              <a:t> something or </a:t>
            </a:r>
            <a:r>
              <a:rPr lang="en-US" sz="3200" u="sng" dirty="0" smtClean="0">
                <a:solidFill>
                  <a:srgbClr val="0070C0"/>
                </a:solidFill>
              </a:rPr>
              <a:t>avoid</a:t>
            </a:r>
            <a:r>
              <a:rPr lang="en-US" sz="3200" dirty="0" smtClean="0">
                <a:solidFill>
                  <a:srgbClr val="0070C0"/>
                </a:solidFill>
              </a:rPr>
              <a:t> </a:t>
            </a:r>
            <a:r>
              <a:rPr lang="en-US" sz="3200" dirty="0" smtClean="0"/>
              <a:t>something?  </a:t>
            </a:r>
          </a:p>
        </p:txBody>
      </p:sp>
      <p:sp>
        <p:nvSpPr>
          <p:cNvPr id="2" name="Title 1"/>
          <p:cNvSpPr>
            <a:spLocks noGrp="1"/>
          </p:cNvSpPr>
          <p:nvPr>
            <p:ph type="title"/>
          </p:nvPr>
        </p:nvSpPr>
        <p:spPr/>
        <p:txBody>
          <a:bodyPr>
            <a:normAutofit fontScale="90000"/>
          </a:bodyPr>
          <a:lstStyle/>
          <a:p>
            <a:r>
              <a:rPr lang="en-US" dirty="0" smtClean="0">
                <a:solidFill>
                  <a:schemeClr val="tx1"/>
                </a:solidFill>
              </a:rPr>
              <a:t>Before You Can Work on Changing a Behavior</a:t>
            </a:r>
            <a:endParaRPr lang="en-US" dirty="0">
              <a:solidFill>
                <a:schemeClr val="tx1"/>
              </a:solidFill>
            </a:endParaRPr>
          </a:p>
        </p:txBody>
      </p:sp>
    </p:spTree>
    <p:extLst>
      <p:ext uri="{BB962C8B-B14F-4D97-AF65-F5344CB8AC3E}">
        <p14:creationId xmlns:p14="http://schemas.microsoft.com/office/powerpoint/2010/main" val="11245264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1"/>
          <p:cNvSpPr txBox="1">
            <a:spLocks noGrp="1"/>
          </p:cNvSpPr>
          <p:nvPr/>
        </p:nvSpPr>
        <p:spPr>
          <a:xfrm>
            <a:off x="369888" y="6280150"/>
            <a:ext cx="2133600" cy="365125"/>
          </a:xfrm>
          <a:prstGeom prst="rect">
            <a:avLst/>
          </a:prstGeom>
          <a:noFill/>
        </p:spPr>
        <p:txBody>
          <a:bodyPr anchor="ctr"/>
          <a:lstStyle/>
          <a:p>
            <a:pPr eaLnBrk="1" fontAlgn="auto" hangingPunct="1">
              <a:spcBef>
                <a:spcPts val="0"/>
              </a:spcBef>
              <a:spcAft>
                <a:spcPts val="0"/>
              </a:spcAft>
              <a:defRPr/>
            </a:pPr>
            <a:r>
              <a:rPr lang="en-US" sz="1200">
                <a:solidFill>
                  <a:schemeClr val="tx1">
                    <a:tint val="75000"/>
                  </a:schemeClr>
                </a:solidFill>
                <a:latin typeface="+mn-lt"/>
              </a:rPr>
              <a:t>Advanced Behavior Management</a:t>
            </a:r>
          </a:p>
        </p:txBody>
      </p:sp>
      <p:sp>
        <p:nvSpPr>
          <p:cNvPr id="52228" name="Rectangle 2"/>
          <p:cNvSpPr>
            <a:spLocks noChangeArrowheads="1"/>
          </p:cNvSpPr>
          <p:nvPr/>
        </p:nvSpPr>
        <p:spPr bwMode="auto">
          <a:xfrm>
            <a:off x="369888" y="2362200"/>
            <a:ext cx="16002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atin typeface="Calibri" pitchFamily="34" charset="0"/>
              <a:cs typeface="Arial" charset="0"/>
            </a:endParaRPr>
          </a:p>
        </p:txBody>
      </p:sp>
      <p:sp>
        <p:nvSpPr>
          <p:cNvPr id="52229" name="Rectangle 3"/>
          <p:cNvSpPr>
            <a:spLocks noChangeArrowheads="1"/>
          </p:cNvSpPr>
          <p:nvPr/>
        </p:nvSpPr>
        <p:spPr bwMode="auto">
          <a:xfrm>
            <a:off x="2655888" y="2362200"/>
            <a:ext cx="16002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atin typeface="Calibri" pitchFamily="34" charset="0"/>
              <a:cs typeface="Arial" charset="0"/>
            </a:endParaRPr>
          </a:p>
        </p:txBody>
      </p:sp>
      <p:sp>
        <p:nvSpPr>
          <p:cNvPr id="52230" name="Rectangle 4"/>
          <p:cNvSpPr>
            <a:spLocks noChangeArrowheads="1"/>
          </p:cNvSpPr>
          <p:nvPr/>
        </p:nvSpPr>
        <p:spPr bwMode="auto">
          <a:xfrm>
            <a:off x="4891090" y="2367280"/>
            <a:ext cx="1600200" cy="2133600"/>
          </a:xfrm>
          <a:prstGeom prst="rect">
            <a:avLst/>
          </a:prstGeom>
          <a:solidFill>
            <a:srgbClr val="FF0000">
              <a:alpha val="70195"/>
            </a:srgbClr>
          </a:solidFill>
          <a:ln w="9525">
            <a:solidFill>
              <a:schemeClr val="tx1"/>
            </a:solidFill>
            <a:miter lim="800000"/>
            <a:headEnd/>
            <a:tailEnd/>
          </a:ln>
        </p:spPr>
        <p:txBody>
          <a:bodyPr wrap="none" anchor="ctr"/>
          <a:lstStyle/>
          <a:p>
            <a:pPr eaLnBrk="1" hangingPunct="1"/>
            <a:r>
              <a:rPr lang="en-US" sz="2400" b="1" dirty="0" smtClean="0">
                <a:latin typeface="Calibri" pitchFamily="34" charset="0"/>
                <a:cs typeface="Arial" charset="0"/>
              </a:rPr>
              <a:t> </a:t>
            </a:r>
            <a:endParaRPr lang="en-US" sz="2400" b="1" dirty="0">
              <a:latin typeface="Calibri" pitchFamily="34" charset="0"/>
              <a:cs typeface="Arial" charset="0"/>
            </a:endParaRPr>
          </a:p>
        </p:txBody>
      </p:sp>
      <p:sp>
        <p:nvSpPr>
          <p:cNvPr id="52231" name="Rectangle 5"/>
          <p:cNvSpPr>
            <a:spLocks noChangeArrowheads="1"/>
          </p:cNvSpPr>
          <p:nvPr/>
        </p:nvSpPr>
        <p:spPr bwMode="auto">
          <a:xfrm>
            <a:off x="7075488" y="2362200"/>
            <a:ext cx="1600200" cy="2133600"/>
          </a:xfrm>
          <a:prstGeom prst="rect">
            <a:avLst/>
          </a:prstGeom>
          <a:noFill/>
          <a:ln w="9525">
            <a:solidFill>
              <a:schemeClr val="tx1"/>
            </a:solidFill>
            <a:miter lim="800000"/>
            <a:headEnd/>
            <a:tailEnd/>
          </a:ln>
        </p:spPr>
        <p:txBody>
          <a:bodyPr wrap="none" anchor="ctr"/>
          <a:lstStyle/>
          <a:p>
            <a:pPr eaLnBrk="1" hangingPunct="1"/>
            <a:r>
              <a:rPr lang="en-US" dirty="0">
                <a:latin typeface="Calibri" pitchFamily="34" charset="0"/>
                <a:cs typeface="Arial" charset="0"/>
              </a:rPr>
              <a:t> </a:t>
            </a:r>
            <a:endParaRPr lang="en-US" sz="2400" b="1" dirty="0">
              <a:solidFill>
                <a:schemeClr val="bg1"/>
              </a:solidFill>
              <a:latin typeface="Calibri" pitchFamily="34" charset="0"/>
              <a:cs typeface="Arial" charset="0"/>
            </a:endParaRPr>
          </a:p>
        </p:txBody>
      </p:sp>
      <p:sp>
        <p:nvSpPr>
          <p:cNvPr id="52232" name="AutoShape 6"/>
          <p:cNvSpPr>
            <a:spLocks noChangeArrowheads="1"/>
          </p:cNvSpPr>
          <p:nvPr/>
        </p:nvSpPr>
        <p:spPr bwMode="auto">
          <a:xfrm>
            <a:off x="2122488" y="31242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33" name="AutoShape 7"/>
          <p:cNvSpPr>
            <a:spLocks noChangeArrowheads="1"/>
          </p:cNvSpPr>
          <p:nvPr/>
        </p:nvSpPr>
        <p:spPr bwMode="auto">
          <a:xfrm>
            <a:off x="6542088" y="31242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34" name="AutoShape 8"/>
          <p:cNvSpPr>
            <a:spLocks noChangeArrowheads="1"/>
          </p:cNvSpPr>
          <p:nvPr/>
        </p:nvSpPr>
        <p:spPr bwMode="auto">
          <a:xfrm>
            <a:off x="4332288" y="31242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35" name="Text Box 9"/>
          <p:cNvSpPr txBox="1">
            <a:spLocks noChangeArrowheads="1"/>
          </p:cNvSpPr>
          <p:nvPr/>
        </p:nvSpPr>
        <p:spPr bwMode="auto">
          <a:xfrm>
            <a:off x="369888" y="2438400"/>
            <a:ext cx="220328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r>
              <a:rPr lang="en-US" sz="2000" b="1" dirty="0" smtClean="0">
                <a:latin typeface="Calibri" pitchFamily="34" charset="0"/>
                <a:cs typeface="Arial" charset="0"/>
              </a:rPr>
              <a:t> Setting</a:t>
            </a:r>
          </a:p>
          <a:p>
            <a:pPr eaLnBrk="1" hangingPunct="1"/>
            <a:r>
              <a:rPr lang="en-US" sz="2000" b="1" dirty="0" smtClean="0">
                <a:latin typeface="Calibri" pitchFamily="34" charset="0"/>
                <a:cs typeface="Arial" charset="0"/>
              </a:rPr>
              <a:t> </a:t>
            </a:r>
            <a:r>
              <a:rPr lang="en-US" sz="2000" b="1" dirty="0">
                <a:latin typeface="Calibri" pitchFamily="34" charset="0"/>
                <a:cs typeface="Arial" charset="0"/>
              </a:rPr>
              <a:t>Events</a:t>
            </a:r>
          </a:p>
          <a:p>
            <a:pPr eaLnBrk="1" hangingPunct="1"/>
            <a:endParaRPr lang="en-US" sz="1400" dirty="0" smtClean="0">
              <a:latin typeface="Calibri" pitchFamily="34" charset="0"/>
              <a:cs typeface="Arial" charset="0"/>
            </a:endParaRPr>
          </a:p>
        </p:txBody>
      </p:sp>
      <p:sp>
        <p:nvSpPr>
          <p:cNvPr id="52236" name="Text Box 10"/>
          <p:cNvSpPr txBox="1">
            <a:spLocks noChangeArrowheads="1"/>
          </p:cNvSpPr>
          <p:nvPr/>
        </p:nvSpPr>
        <p:spPr bwMode="auto">
          <a:xfrm>
            <a:off x="2708633" y="2438400"/>
            <a:ext cx="15216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sz="2000" b="1" dirty="0" smtClean="0">
                <a:latin typeface="Calibri" pitchFamily="34" charset="0"/>
                <a:cs typeface="Arial" charset="0"/>
              </a:rPr>
              <a:t>Triggering</a:t>
            </a:r>
            <a:endParaRPr lang="en-US" sz="2000" b="1" dirty="0">
              <a:latin typeface="Calibri" pitchFamily="34" charset="0"/>
              <a:cs typeface="Arial" charset="0"/>
            </a:endParaRPr>
          </a:p>
          <a:p>
            <a:pPr algn="ctr" eaLnBrk="1" hangingPunct="1"/>
            <a:r>
              <a:rPr lang="en-US" sz="2000" b="1" dirty="0">
                <a:latin typeface="Calibri" pitchFamily="34" charset="0"/>
                <a:cs typeface="Arial" charset="0"/>
              </a:rPr>
              <a:t>Antecedents</a:t>
            </a:r>
          </a:p>
        </p:txBody>
      </p:sp>
      <p:sp>
        <p:nvSpPr>
          <p:cNvPr id="52237" name="Text Box 11"/>
          <p:cNvSpPr txBox="1">
            <a:spLocks noChangeArrowheads="1"/>
          </p:cNvSpPr>
          <p:nvPr/>
        </p:nvSpPr>
        <p:spPr bwMode="auto">
          <a:xfrm>
            <a:off x="7031285" y="2411413"/>
            <a:ext cx="17282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sz="2000" b="1" dirty="0" smtClean="0">
                <a:latin typeface="Calibri" pitchFamily="34" charset="0"/>
                <a:cs typeface="Arial" charset="0"/>
              </a:rPr>
              <a:t>Maintaining</a:t>
            </a:r>
            <a:endParaRPr lang="en-US" sz="2000" b="1" dirty="0">
              <a:latin typeface="Calibri" pitchFamily="34" charset="0"/>
              <a:cs typeface="Arial" charset="0"/>
            </a:endParaRPr>
          </a:p>
          <a:p>
            <a:pPr algn="ctr" eaLnBrk="1" hangingPunct="1"/>
            <a:r>
              <a:rPr lang="en-US" sz="2000" b="1" dirty="0">
                <a:latin typeface="Calibri" pitchFamily="34" charset="0"/>
                <a:cs typeface="Arial" charset="0"/>
              </a:rPr>
              <a:t>Consequences</a:t>
            </a:r>
          </a:p>
        </p:txBody>
      </p:sp>
      <p:sp>
        <p:nvSpPr>
          <p:cNvPr id="52238" name="Text Box 12"/>
          <p:cNvSpPr txBox="1">
            <a:spLocks noChangeArrowheads="1"/>
          </p:cNvSpPr>
          <p:nvPr/>
        </p:nvSpPr>
        <p:spPr bwMode="auto">
          <a:xfrm>
            <a:off x="5168256" y="2411413"/>
            <a:ext cx="10458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b="1" dirty="0" smtClean="0">
                <a:latin typeface="Calibri" pitchFamily="34" charset="0"/>
                <a:cs typeface="Arial" charset="0"/>
              </a:rPr>
              <a:t> Problem</a:t>
            </a:r>
            <a:endParaRPr lang="en-US" b="1" dirty="0">
              <a:latin typeface="Calibri" pitchFamily="34" charset="0"/>
              <a:cs typeface="Arial" charset="0"/>
            </a:endParaRPr>
          </a:p>
          <a:p>
            <a:pPr algn="ctr" eaLnBrk="1" hangingPunct="1"/>
            <a:r>
              <a:rPr lang="en-US" b="1" dirty="0">
                <a:latin typeface="Calibri" pitchFamily="34" charset="0"/>
                <a:cs typeface="Arial" charset="0"/>
              </a:rPr>
              <a:t>Behavior</a:t>
            </a:r>
          </a:p>
        </p:txBody>
      </p:sp>
      <p:sp>
        <p:nvSpPr>
          <p:cNvPr id="52244" name="AutoShape 18"/>
          <p:cNvSpPr>
            <a:spLocks noChangeArrowheads="1"/>
          </p:cNvSpPr>
          <p:nvPr/>
        </p:nvSpPr>
        <p:spPr bwMode="auto">
          <a:xfrm rot="2251036">
            <a:off x="3875088" y="48768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45" name="AutoShape 19"/>
          <p:cNvSpPr>
            <a:spLocks noChangeArrowheads="1"/>
          </p:cNvSpPr>
          <p:nvPr/>
        </p:nvSpPr>
        <p:spPr bwMode="auto">
          <a:xfrm rot="-2027260">
            <a:off x="6618288" y="49530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47" name="Text Box 21"/>
          <p:cNvSpPr txBox="1">
            <a:spLocks noChangeArrowheads="1"/>
          </p:cNvSpPr>
          <p:nvPr/>
        </p:nvSpPr>
        <p:spPr bwMode="auto">
          <a:xfrm>
            <a:off x="369888" y="566738"/>
            <a:ext cx="4541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r>
              <a:rPr lang="en-US" sz="2400" b="1" dirty="0" smtClean="0">
                <a:latin typeface="Trebuchet MS" pitchFamily="34" charset="0"/>
                <a:cs typeface="Arial" charset="0"/>
              </a:rPr>
              <a:t>Behavior Pathways</a:t>
            </a:r>
            <a:endParaRPr lang="en-US" sz="2400" b="1" dirty="0">
              <a:latin typeface="Trebuchet MS" pitchFamily="34" charset="0"/>
              <a:cs typeface="Arial" charset="0"/>
            </a:endParaRPr>
          </a:p>
        </p:txBody>
      </p:sp>
      <p:sp>
        <p:nvSpPr>
          <p:cNvPr id="52248" name="Rectangle 25"/>
          <p:cNvSpPr>
            <a:spLocks noChangeArrowheads="1"/>
          </p:cNvSpPr>
          <p:nvPr/>
        </p:nvSpPr>
        <p:spPr bwMode="auto">
          <a:xfrm>
            <a:off x="4865688" y="4648200"/>
            <a:ext cx="1600200" cy="1981200"/>
          </a:xfrm>
          <a:prstGeom prst="rect">
            <a:avLst/>
          </a:prstGeom>
          <a:noFill/>
          <a:ln w="9525">
            <a:solidFill>
              <a:schemeClr val="tx1"/>
            </a:solidFill>
            <a:miter lim="800000"/>
            <a:headEnd/>
            <a:tailEnd/>
          </a:ln>
        </p:spPr>
        <p:txBody>
          <a:bodyPr wrap="none" anchor="ctr"/>
          <a:lstStyle/>
          <a:p>
            <a:pPr eaLnBrk="1" hangingPunct="1"/>
            <a:endParaRPr lang="en-US" sz="2400" b="1" dirty="0">
              <a:solidFill>
                <a:schemeClr val="bg1"/>
              </a:solidFill>
              <a:latin typeface="Calibri" pitchFamily="34" charset="0"/>
              <a:cs typeface="Arial" charset="0"/>
            </a:endParaRPr>
          </a:p>
        </p:txBody>
      </p:sp>
      <p:sp>
        <p:nvSpPr>
          <p:cNvPr id="52249" name="Text Box 26"/>
          <p:cNvSpPr txBox="1">
            <a:spLocks noChangeArrowheads="1"/>
          </p:cNvSpPr>
          <p:nvPr/>
        </p:nvSpPr>
        <p:spPr bwMode="auto">
          <a:xfrm>
            <a:off x="5001711" y="4697413"/>
            <a:ext cx="1371016" cy="707886"/>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sz="2000" b="1" dirty="0" smtClean="0">
                <a:latin typeface="Calibri" pitchFamily="34" charset="0"/>
                <a:cs typeface="Arial" charset="0"/>
              </a:rPr>
              <a:t>Acceptable</a:t>
            </a:r>
            <a:endParaRPr lang="en-US" sz="2000" b="1" dirty="0">
              <a:latin typeface="Calibri" pitchFamily="34" charset="0"/>
              <a:cs typeface="Arial" charset="0"/>
            </a:endParaRPr>
          </a:p>
          <a:p>
            <a:pPr algn="ctr" eaLnBrk="1" hangingPunct="1"/>
            <a:r>
              <a:rPr lang="en-US" sz="2000" b="1" dirty="0">
                <a:latin typeface="Calibri" pitchFamily="34" charset="0"/>
                <a:cs typeface="Arial" charset="0"/>
              </a:rPr>
              <a:t>Alternative</a:t>
            </a:r>
          </a:p>
        </p:txBody>
      </p:sp>
    </p:spTree>
    <p:extLst>
      <p:ext uri="{BB962C8B-B14F-4D97-AF65-F5344CB8AC3E}">
        <p14:creationId xmlns:p14="http://schemas.microsoft.com/office/powerpoint/2010/main" val="1948749652"/>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807361"/>
            <a:ext cx="8839199" cy="4669639"/>
          </a:xfrm>
        </p:spPr>
        <p:txBody>
          <a:bodyPr>
            <a:normAutofit/>
          </a:bodyPr>
          <a:lstStyle/>
          <a:p>
            <a:endParaRPr lang="en-US" sz="2400" dirty="0"/>
          </a:p>
          <a:p>
            <a:endParaRPr lang="en-US" dirty="0"/>
          </a:p>
        </p:txBody>
      </p:sp>
      <p:sp>
        <p:nvSpPr>
          <p:cNvPr id="2" name="Title 1"/>
          <p:cNvSpPr>
            <a:spLocks noGrp="1"/>
          </p:cNvSpPr>
          <p:nvPr>
            <p:ph type="title"/>
          </p:nvPr>
        </p:nvSpPr>
        <p:spPr/>
        <p:txBody>
          <a:bodyPr/>
          <a:lstStyle/>
          <a:p>
            <a:r>
              <a:rPr lang="en-US" dirty="0" smtClean="0"/>
              <a:t> </a:t>
            </a:r>
            <a:r>
              <a:rPr lang="en-US" dirty="0" smtClean="0">
                <a:solidFill>
                  <a:schemeClr val="tx1"/>
                </a:solidFill>
              </a:rPr>
              <a:t>Define Problem Behavior</a:t>
            </a:r>
            <a:endParaRPr lang="en-US" dirty="0">
              <a:solidFill>
                <a:schemeClr val="tx1"/>
              </a:solidFill>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3048000"/>
            <a:ext cx="3810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Callout 3"/>
          <p:cNvSpPr/>
          <p:nvPr/>
        </p:nvSpPr>
        <p:spPr>
          <a:xfrm>
            <a:off x="4152900" y="1924050"/>
            <a:ext cx="3429000" cy="22479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    </a:t>
            </a:r>
            <a:r>
              <a:rPr lang="en-US" sz="3200" b="1" u="sng" dirty="0" smtClean="0">
                <a:solidFill>
                  <a:srgbClr val="C00000"/>
                </a:solidFill>
              </a:rPr>
              <a:t>M</a:t>
            </a:r>
            <a:r>
              <a:rPr lang="en-US" sz="2800" u="sng" dirty="0" smtClean="0">
                <a:solidFill>
                  <a:schemeClr val="tx1"/>
                </a:solidFill>
              </a:rPr>
              <a:t>easurable</a:t>
            </a:r>
          </a:p>
          <a:p>
            <a:pPr algn="ctr"/>
            <a:r>
              <a:rPr lang="en-US" sz="2800" u="sng" dirty="0" smtClean="0">
                <a:solidFill>
                  <a:srgbClr val="C00000"/>
                </a:solidFill>
              </a:rPr>
              <a:t>   </a:t>
            </a:r>
            <a:r>
              <a:rPr lang="en-US" sz="3200" b="1" u="sng" dirty="0" smtClean="0">
                <a:solidFill>
                  <a:srgbClr val="C00000"/>
                </a:solidFill>
              </a:rPr>
              <a:t>O</a:t>
            </a:r>
            <a:r>
              <a:rPr lang="en-US" sz="2800" u="sng" dirty="0" smtClean="0">
                <a:solidFill>
                  <a:schemeClr val="tx1"/>
                </a:solidFill>
              </a:rPr>
              <a:t>bservable</a:t>
            </a:r>
            <a:r>
              <a:rPr lang="en-US" sz="2800" u="sng" dirty="0" smtClean="0"/>
              <a:t> </a:t>
            </a:r>
          </a:p>
          <a:p>
            <a:pPr algn="ctr"/>
            <a:r>
              <a:rPr lang="en-US" sz="3200" b="1" u="sng" dirty="0" smtClean="0">
                <a:solidFill>
                  <a:srgbClr val="C00000"/>
                </a:solidFill>
              </a:rPr>
              <a:t>O</a:t>
            </a:r>
            <a:r>
              <a:rPr lang="en-US" sz="2800" u="sng" dirty="0" smtClean="0">
                <a:solidFill>
                  <a:schemeClr val="tx1"/>
                </a:solidFill>
              </a:rPr>
              <a:t>bjective</a:t>
            </a:r>
            <a:r>
              <a:rPr lang="en-US" sz="2800" u="sng" dirty="0" smtClean="0"/>
              <a:t>   </a:t>
            </a:r>
            <a:endParaRPr lang="en-US" sz="2800" u="sng" dirty="0"/>
          </a:p>
        </p:txBody>
      </p:sp>
    </p:spTree>
    <p:extLst>
      <p:ext uri="{BB962C8B-B14F-4D97-AF65-F5344CB8AC3E}">
        <p14:creationId xmlns:p14="http://schemas.microsoft.com/office/powerpoint/2010/main" val="23031053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1"/>
          <p:cNvSpPr txBox="1">
            <a:spLocks noGrp="1"/>
          </p:cNvSpPr>
          <p:nvPr/>
        </p:nvSpPr>
        <p:spPr>
          <a:xfrm>
            <a:off x="369888" y="6280150"/>
            <a:ext cx="2133600" cy="365125"/>
          </a:xfrm>
          <a:prstGeom prst="rect">
            <a:avLst/>
          </a:prstGeom>
          <a:noFill/>
        </p:spPr>
        <p:txBody>
          <a:bodyPr anchor="ctr"/>
          <a:lstStyle/>
          <a:p>
            <a:pPr eaLnBrk="1" fontAlgn="auto" hangingPunct="1">
              <a:spcBef>
                <a:spcPts val="0"/>
              </a:spcBef>
              <a:spcAft>
                <a:spcPts val="0"/>
              </a:spcAft>
              <a:defRPr/>
            </a:pPr>
            <a:r>
              <a:rPr lang="en-US" sz="1200">
                <a:solidFill>
                  <a:schemeClr val="tx1">
                    <a:tint val="75000"/>
                  </a:schemeClr>
                </a:solidFill>
                <a:latin typeface="+mn-lt"/>
              </a:rPr>
              <a:t>Advanced Behavior Management</a:t>
            </a:r>
          </a:p>
        </p:txBody>
      </p:sp>
      <p:sp>
        <p:nvSpPr>
          <p:cNvPr id="52228" name="Rectangle 2"/>
          <p:cNvSpPr>
            <a:spLocks noChangeArrowheads="1"/>
          </p:cNvSpPr>
          <p:nvPr/>
        </p:nvSpPr>
        <p:spPr bwMode="auto">
          <a:xfrm>
            <a:off x="369888" y="2362200"/>
            <a:ext cx="16002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atin typeface="Calibri" pitchFamily="34" charset="0"/>
              <a:cs typeface="Arial" charset="0"/>
            </a:endParaRPr>
          </a:p>
        </p:txBody>
      </p:sp>
      <p:sp>
        <p:nvSpPr>
          <p:cNvPr id="52229" name="Rectangle 3"/>
          <p:cNvSpPr>
            <a:spLocks noChangeArrowheads="1"/>
          </p:cNvSpPr>
          <p:nvPr/>
        </p:nvSpPr>
        <p:spPr bwMode="auto">
          <a:xfrm>
            <a:off x="2655888" y="2362200"/>
            <a:ext cx="16002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atin typeface="Calibri" pitchFamily="34" charset="0"/>
              <a:cs typeface="Arial" charset="0"/>
            </a:endParaRPr>
          </a:p>
        </p:txBody>
      </p:sp>
      <p:sp>
        <p:nvSpPr>
          <p:cNvPr id="52230" name="Rectangle 4"/>
          <p:cNvSpPr>
            <a:spLocks noChangeArrowheads="1"/>
          </p:cNvSpPr>
          <p:nvPr/>
        </p:nvSpPr>
        <p:spPr bwMode="auto">
          <a:xfrm>
            <a:off x="4891090" y="2367280"/>
            <a:ext cx="1600200" cy="2133600"/>
          </a:xfrm>
          <a:prstGeom prst="rect">
            <a:avLst/>
          </a:prstGeom>
          <a:solidFill>
            <a:srgbClr val="FF0000">
              <a:alpha val="70195"/>
            </a:srgbClr>
          </a:solidFill>
          <a:ln w="9525">
            <a:solidFill>
              <a:schemeClr val="tx1"/>
            </a:solidFill>
            <a:miter lim="800000"/>
            <a:headEnd/>
            <a:tailEnd/>
          </a:ln>
        </p:spPr>
        <p:txBody>
          <a:bodyPr wrap="none" anchor="ctr"/>
          <a:lstStyle/>
          <a:p>
            <a:pPr eaLnBrk="1" hangingPunct="1"/>
            <a:r>
              <a:rPr lang="en-US" sz="2400" b="1" dirty="0" smtClean="0">
                <a:latin typeface="Calibri" pitchFamily="34" charset="0"/>
                <a:cs typeface="Arial" charset="0"/>
              </a:rPr>
              <a:t> </a:t>
            </a:r>
            <a:endParaRPr lang="en-US" sz="2400" b="1" dirty="0">
              <a:latin typeface="Calibri" pitchFamily="34" charset="0"/>
              <a:cs typeface="Arial" charset="0"/>
            </a:endParaRPr>
          </a:p>
        </p:txBody>
      </p:sp>
      <p:sp>
        <p:nvSpPr>
          <p:cNvPr id="52231" name="Rectangle 5"/>
          <p:cNvSpPr>
            <a:spLocks noChangeArrowheads="1"/>
          </p:cNvSpPr>
          <p:nvPr/>
        </p:nvSpPr>
        <p:spPr bwMode="auto">
          <a:xfrm>
            <a:off x="7075488" y="2362200"/>
            <a:ext cx="1600200" cy="2133600"/>
          </a:xfrm>
          <a:prstGeom prst="rect">
            <a:avLst/>
          </a:prstGeom>
          <a:noFill/>
          <a:ln w="9525">
            <a:solidFill>
              <a:schemeClr val="tx1"/>
            </a:solidFill>
            <a:miter lim="800000"/>
            <a:headEnd/>
            <a:tailEnd/>
          </a:ln>
        </p:spPr>
        <p:txBody>
          <a:bodyPr wrap="none" anchor="ctr"/>
          <a:lstStyle/>
          <a:p>
            <a:pPr eaLnBrk="1" hangingPunct="1"/>
            <a:r>
              <a:rPr lang="en-US" dirty="0">
                <a:latin typeface="Calibri" pitchFamily="34" charset="0"/>
                <a:cs typeface="Arial" charset="0"/>
              </a:rPr>
              <a:t> </a:t>
            </a:r>
            <a:endParaRPr lang="en-US" sz="2400" b="1" dirty="0">
              <a:solidFill>
                <a:schemeClr val="bg1"/>
              </a:solidFill>
              <a:latin typeface="Calibri" pitchFamily="34" charset="0"/>
              <a:cs typeface="Arial" charset="0"/>
            </a:endParaRPr>
          </a:p>
        </p:txBody>
      </p:sp>
      <p:sp>
        <p:nvSpPr>
          <p:cNvPr id="52232" name="AutoShape 6"/>
          <p:cNvSpPr>
            <a:spLocks noChangeArrowheads="1"/>
          </p:cNvSpPr>
          <p:nvPr/>
        </p:nvSpPr>
        <p:spPr bwMode="auto">
          <a:xfrm>
            <a:off x="2122488" y="31242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33" name="AutoShape 7"/>
          <p:cNvSpPr>
            <a:spLocks noChangeArrowheads="1"/>
          </p:cNvSpPr>
          <p:nvPr/>
        </p:nvSpPr>
        <p:spPr bwMode="auto">
          <a:xfrm>
            <a:off x="6542088" y="31242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34" name="AutoShape 8"/>
          <p:cNvSpPr>
            <a:spLocks noChangeArrowheads="1"/>
          </p:cNvSpPr>
          <p:nvPr/>
        </p:nvSpPr>
        <p:spPr bwMode="auto">
          <a:xfrm>
            <a:off x="4332288" y="31242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35" name="Text Box 9"/>
          <p:cNvSpPr txBox="1">
            <a:spLocks noChangeArrowheads="1"/>
          </p:cNvSpPr>
          <p:nvPr/>
        </p:nvSpPr>
        <p:spPr bwMode="auto">
          <a:xfrm>
            <a:off x="369888" y="2438400"/>
            <a:ext cx="220328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r>
              <a:rPr lang="en-US" sz="2000" b="1" dirty="0" smtClean="0">
                <a:latin typeface="Calibri" pitchFamily="34" charset="0"/>
                <a:cs typeface="Arial" charset="0"/>
              </a:rPr>
              <a:t> Setting</a:t>
            </a:r>
          </a:p>
          <a:p>
            <a:pPr eaLnBrk="1" hangingPunct="1"/>
            <a:r>
              <a:rPr lang="en-US" sz="2000" b="1" dirty="0" smtClean="0">
                <a:latin typeface="Calibri" pitchFamily="34" charset="0"/>
                <a:cs typeface="Arial" charset="0"/>
              </a:rPr>
              <a:t> </a:t>
            </a:r>
            <a:r>
              <a:rPr lang="en-US" sz="2000" b="1" dirty="0">
                <a:latin typeface="Calibri" pitchFamily="34" charset="0"/>
                <a:cs typeface="Arial" charset="0"/>
              </a:rPr>
              <a:t>Events</a:t>
            </a:r>
          </a:p>
          <a:p>
            <a:pPr eaLnBrk="1" hangingPunct="1"/>
            <a:endParaRPr lang="en-US" sz="1400" dirty="0" smtClean="0">
              <a:latin typeface="Calibri" pitchFamily="34" charset="0"/>
              <a:cs typeface="Arial" charset="0"/>
            </a:endParaRPr>
          </a:p>
        </p:txBody>
      </p:sp>
      <p:sp>
        <p:nvSpPr>
          <p:cNvPr id="52236" name="Text Box 10"/>
          <p:cNvSpPr txBox="1">
            <a:spLocks noChangeArrowheads="1"/>
          </p:cNvSpPr>
          <p:nvPr/>
        </p:nvSpPr>
        <p:spPr bwMode="auto">
          <a:xfrm>
            <a:off x="2708633" y="2438400"/>
            <a:ext cx="15216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sz="2000" b="1" dirty="0" smtClean="0">
                <a:latin typeface="Calibri" pitchFamily="34" charset="0"/>
                <a:cs typeface="Arial" charset="0"/>
              </a:rPr>
              <a:t>Triggering</a:t>
            </a:r>
            <a:endParaRPr lang="en-US" sz="2000" b="1" dirty="0">
              <a:latin typeface="Calibri" pitchFamily="34" charset="0"/>
              <a:cs typeface="Arial" charset="0"/>
            </a:endParaRPr>
          </a:p>
          <a:p>
            <a:pPr algn="ctr" eaLnBrk="1" hangingPunct="1"/>
            <a:r>
              <a:rPr lang="en-US" sz="2000" b="1" dirty="0">
                <a:latin typeface="Calibri" pitchFamily="34" charset="0"/>
                <a:cs typeface="Arial" charset="0"/>
              </a:rPr>
              <a:t>Antecedents</a:t>
            </a:r>
          </a:p>
        </p:txBody>
      </p:sp>
      <p:sp>
        <p:nvSpPr>
          <p:cNvPr id="52237" name="Text Box 11"/>
          <p:cNvSpPr txBox="1">
            <a:spLocks noChangeArrowheads="1"/>
          </p:cNvSpPr>
          <p:nvPr/>
        </p:nvSpPr>
        <p:spPr bwMode="auto">
          <a:xfrm>
            <a:off x="7031285" y="2411413"/>
            <a:ext cx="17282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sz="2000" b="1" dirty="0" smtClean="0">
                <a:latin typeface="Calibri" pitchFamily="34" charset="0"/>
                <a:cs typeface="Arial" charset="0"/>
              </a:rPr>
              <a:t>Maintaining</a:t>
            </a:r>
            <a:endParaRPr lang="en-US" sz="2000" b="1" dirty="0">
              <a:latin typeface="Calibri" pitchFamily="34" charset="0"/>
              <a:cs typeface="Arial" charset="0"/>
            </a:endParaRPr>
          </a:p>
          <a:p>
            <a:pPr algn="ctr" eaLnBrk="1" hangingPunct="1"/>
            <a:r>
              <a:rPr lang="en-US" sz="2000" b="1" dirty="0">
                <a:latin typeface="Calibri" pitchFamily="34" charset="0"/>
                <a:cs typeface="Arial" charset="0"/>
              </a:rPr>
              <a:t>Consequences</a:t>
            </a:r>
          </a:p>
        </p:txBody>
      </p:sp>
      <p:sp>
        <p:nvSpPr>
          <p:cNvPr id="52238" name="Text Box 12"/>
          <p:cNvSpPr txBox="1">
            <a:spLocks noChangeArrowheads="1"/>
          </p:cNvSpPr>
          <p:nvPr/>
        </p:nvSpPr>
        <p:spPr bwMode="auto">
          <a:xfrm>
            <a:off x="5168256" y="2411413"/>
            <a:ext cx="10458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b="1" dirty="0" smtClean="0">
                <a:latin typeface="Calibri" pitchFamily="34" charset="0"/>
                <a:cs typeface="Arial" charset="0"/>
              </a:rPr>
              <a:t> Problem</a:t>
            </a:r>
            <a:endParaRPr lang="en-US" b="1" dirty="0">
              <a:latin typeface="Calibri" pitchFamily="34" charset="0"/>
              <a:cs typeface="Arial" charset="0"/>
            </a:endParaRPr>
          </a:p>
          <a:p>
            <a:pPr algn="ctr" eaLnBrk="1" hangingPunct="1"/>
            <a:r>
              <a:rPr lang="en-US" b="1" dirty="0">
                <a:latin typeface="Calibri" pitchFamily="34" charset="0"/>
                <a:cs typeface="Arial" charset="0"/>
              </a:rPr>
              <a:t>Behavior</a:t>
            </a:r>
          </a:p>
        </p:txBody>
      </p:sp>
      <p:sp>
        <p:nvSpPr>
          <p:cNvPr id="52244" name="AutoShape 18"/>
          <p:cNvSpPr>
            <a:spLocks noChangeArrowheads="1"/>
          </p:cNvSpPr>
          <p:nvPr/>
        </p:nvSpPr>
        <p:spPr bwMode="auto">
          <a:xfrm rot="2251036">
            <a:off x="3875088" y="48768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45" name="AutoShape 19"/>
          <p:cNvSpPr>
            <a:spLocks noChangeArrowheads="1"/>
          </p:cNvSpPr>
          <p:nvPr/>
        </p:nvSpPr>
        <p:spPr bwMode="auto">
          <a:xfrm rot="-2027260">
            <a:off x="6618288" y="49530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47" name="Text Box 21"/>
          <p:cNvSpPr txBox="1">
            <a:spLocks noChangeArrowheads="1"/>
          </p:cNvSpPr>
          <p:nvPr/>
        </p:nvSpPr>
        <p:spPr bwMode="auto">
          <a:xfrm>
            <a:off x="369888" y="566738"/>
            <a:ext cx="4541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r>
              <a:rPr lang="en-US" sz="2400" b="1" dirty="0" smtClean="0">
                <a:latin typeface="Trebuchet MS" pitchFamily="34" charset="0"/>
                <a:cs typeface="Arial" charset="0"/>
              </a:rPr>
              <a:t>Behavior Pathways</a:t>
            </a:r>
            <a:endParaRPr lang="en-US" sz="2400" b="1" dirty="0">
              <a:latin typeface="Trebuchet MS" pitchFamily="34" charset="0"/>
              <a:cs typeface="Arial" charset="0"/>
            </a:endParaRPr>
          </a:p>
        </p:txBody>
      </p:sp>
      <p:sp>
        <p:nvSpPr>
          <p:cNvPr id="52248" name="Rectangle 25"/>
          <p:cNvSpPr>
            <a:spLocks noChangeArrowheads="1"/>
          </p:cNvSpPr>
          <p:nvPr/>
        </p:nvSpPr>
        <p:spPr bwMode="auto">
          <a:xfrm>
            <a:off x="4865688" y="4648200"/>
            <a:ext cx="1600200" cy="1981200"/>
          </a:xfrm>
          <a:prstGeom prst="rect">
            <a:avLst/>
          </a:prstGeom>
          <a:noFill/>
          <a:ln w="9525">
            <a:solidFill>
              <a:schemeClr val="tx1"/>
            </a:solidFill>
            <a:miter lim="800000"/>
            <a:headEnd/>
            <a:tailEnd/>
          </a:ln>
        </p:spPr>
        <p:txBody>
          <a:bodyPr wrap="none" anchor="ctr"/>
          <a:lstStyle/>
          <a:p>
            <a:pPr eaLnBrk="1" hangingPunct="1"/>
            <a:endParaRPr lang="en-US" sz="2400" b="1" dirty="0">
              <a:solidFill>
                <a:schemeClr val="bg1"/>
              </a:solidFill>
              <a:latin typeface="Calibri" pitchFamily="34" charset="0"/>
              <a:cs typeface="Arial" charset="0"/>
            </a:endParaRPr>
          </a:p>
        </p:txBody>
      </p:sp>
      <p:sp>
        <p:nvSpPr>
          <p:cNvPr id="52249" name="Text Box 26"/>
          <p:cNvSpPr txBox="1">
            <a:spLocks noChangeArrowheads="1"/>
          </p:cNvSpPr>
          <p:nvPr/>
        </p:nvSpPr>
        <p:spPr bwMode="auto">
          <a:xfrm>
            <a:off x="5001711" y="4697413"/>
            <a:ext cx="1371016" cy="707886"/>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sz="2000" b="1" dirty="0" smtClean="0">
                <a:latin typeface="Calibri" pitchFamily="34" charset="0"/>
                <a:cs typeface="Arial" charset="0"/>
              </a:rPr>
              <a:t>Acceptable</a:t>
            </a:r>
            <a:endParaRPr lang="en-US" sz="2000" b="1" dirty="0">
              <a:latin typeface="Calibri" pitchFamily="34" charset="0"/>
              <a:cs typeface="Arial" charset="0"/>
            </a:endParaRPr>
          </a:p>
          <a:p>
            <a:pPr algn="ctr" eaLnBrk="1" hangingPunct="1"/>
            <a:r>
              <a:rPr lang="en-US" sz="2000" b="1" dirty="0">
                <a:latin typeface="Calibri" pitchFamily="34" charset="0"/>
                <a:cs typeface="Arial" charset="0"/>
              </a:rPr>
              <a:t>Alternative</a:t>
            </a:r>
          </a:p>
        </p:txBody>
      </p:sp>
      <p:sp>
        <p:nvSpPr>
          <p:cNvPr id="2" name="Down Arrow 1"/>
          <p:cNvSpPr/>
          <p:nvPr/>
        </p:nvSpPr>
        <p:spPr>
          <a:xfrm>
            <a:off x="3276600" y="797570"/>
            <a:ext cx="529754" cy="14884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227857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Today’s Schedule</a:t>
            </a:r>
            <a:r>
              <a:rPr lang="en-US" dirty="0" smtClean="0"/>
              <a:t>	</a:t>
            </a:r>
            <a:endParaRPr lang="en-US" dirty="0"/>
          </a:p>
        </p:txBody>
      </p:sp>
      <p:sp>
        <p:nvSpPr>
          <p:cNvPr id="3" name="Content Placeholder 2"/>
          <p:cNvSpPr>
            <a:spLocks noGrp="1"/>
          </p:cNvSpPr>
          <p:nvPr>
            <p:ph sz="quarter" idx="1"/>
          </p:nvPr>
        </p:nvSpPr>
        <p:spPr/>
        <p:txBody>
          <a:bodyPr/>
          <a:lstStyle/>
          <a:p>
            <a:r>
              <a:rPr lang="en-US" dirty="0" smtClean="0"/>
              <a:t>Break about 10:35-10:45</a:t>
            </a:r>
          </a:p>
          <a:p>
            <a:r>
              <a:rPr lang="en-US" dirty="0" smtClean="0"/>
              <a:t>Lunch from 11:45-1:00</a:t>
            </a:r>
          </a:p>
          <a:p>
            <a:r>
              <a:rPr lang="en-US" dirty="0" smtClean="0"/>
              <a:t>Finish about 3:30</a:t>
            </a:r>
            <a:endParaRPr lang="en-US" dirty="0"/>
          </a:p>
        </p:txBody>
      </p:sp>
    </p:spTree>
    <p:extLst>
      <p:ext uri="{BB962C8B-B14F-4D97-AF65-F5344CB8AC3E}">
        <p14:creationId xmlns:p14="http://schemas.microsoft.com/office/powerpoint/2010/main" val="245257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3600" u="sng" dirty="0"/>
              <a:t>Situations </a:t>
            </a:r>
            <a:endParaRPr lang="en-US" sz="3600" u="sng" dirty="0" smtClean="0"/>
          </a:p>
          <a:p>
            <a:r>
              <a:rPr lang="en-US" sz="3600" u="sng" dirty="0" smtClean="0">
                <a:solidFill>
                  <a:srgbClr val="C00000"/>
                </a:solidFill>
              </a:rPr>
              <a:t>People</a:t>
            </a:r>
            <a:endParaRPr lang="en-US" sz="3600" u="sng" dirty="0">
              <a:solidFill>
                <a:srgbClr val="C00000"/>
              </a:solidFill>
            </a:endParaRPr>
          </a:p>
          <a:p>
            <a:r>
              <a:rPr lang="en-US" sz="3600" u="sng" dirty="0" smtClean="0"/>
              <a:t>Time</a:t>
            </a:r>
          </a:p>
          <a:p>
            <a:r>
              <a:rPr lang="en-US" sz="3600" u="sng" dirty="0" smtClean="0">
                <a:solidFill>
                  <a:srgbClr val="C00000"/>
                </a:solidFill>
              </a:rPr>
              <a:t>Place</a:t>
            </a:r>
          </a:p>
          <a:p>
            <a:r>
              <a:rPr lang="en-US" sz="3600" u="sng" dirty="0" smtClean="0"/>
              <a:t>Object</a:t>
            </a:r>
          </a:p>
          <a:p>
            <a:r>
              <a:rPr lang="en-US" sz="3600" u="sng" dirty="0">
                <a:solidFill>
                  <a:srgbClr val="C00000"/>
                </a:solidFill>
              </a:rPr>
              <a:t>E</a:t>
            </a:r>
            <a:r>
              <a:rPr lang="en-US" sz="3600" u="sng" dirty="0" smtClean="0">
                <a:solidFill>
                  <a:srgbClr val="C00000"/>
                </a:solidFill>
              </a:rPr>
              <a:t>tc</a:t>
            </a:r>
            <a:r>
              <a:rPr lang="en-US" sz="3600" u="sng" dirty="0">
                <a:solidFill>
                  <a:srgbClr val="C00000"/>
                </a:solidFill>
              </a:rPr>
              <a:t>.</a:t>
            </a:r>
          </a:p>
          <a:p>
            <a:pPr marL="0" indent="0">
              <a:buNone/>
            </a:pPr>
            <a:endParaRPr lang="en-US" dirty="0"/>
          </a:p>
        </p:txBody>
      </p:sp>
      <p:sp>
        <p:nvSpPr>
          <p:cNvPr id="2" name="Title 1"/>
          <p:cNvSpPr>
            <a:spLocks noGrp="1"/>
          </p:cNvSpPr>
          <p:nvPr>
            <p:ph type="title"/>
          </p:nvPr>
        </p:nvSpPr>
        <p:spPr/>
        <p:txBody>
          <a:bodyPr/>
          <a:lstStyle/>
          <a:p>
            <a:r>
              <a:rPr lang="en-US" dirty="0" smtClean="0">
                <a:solidFill>
                  <a:schemeClr val="tx1"/>
                </a:solidFill>
              </a:rPr>
              <a:t>Triggering Antecedents </a:t>
            </a:r>
            <a:endParaRPr lang="en-US" dirty="0">
              <a:solidFill>
                <a:schemeClr val="tx1"/>
              </a:solidFill>
            </a:endParaRPr>
          </a:p>
        </p:txBody>
      </p:sp>
    </p:spTree>
    <p:extLst>
      <p:ext uri="{BB962C8B-B14F-4D97-AF65-F5344CB8AC3E}">
        <p14:creationId xmlns:p14="http://schemas.microsoft.com/office/powerpoint/2010/main" val="23544799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1"/>
          <p:cNvSpPr txBox="1">
            <a:spLocks noGrp="1"/>
          </p:cNvSpPr>
          <p:nvPr/>
        </p:nvSpPr>
        <p:spPr>
          <a:xfrm>
            <a:off x="369888" y="6280150"/>
            <a:ext cx="2133600" cy="365125"/>
          </a:xfrm>
          <a:prstGeom prst="rect">
            <a:avLst/>
          </a:prstGeom>
          <a:noFill/>
        </p:spPr>
        <p:txBody>
          <a:bodyPr anchor="ctr"/>
          <a:lstStyle/>
          <a:p>
            <a:pPr eaLnBrk="1" fontAlgn="auto" hangingPunct="1">
              <a:spcBef>
                <a:spcPts val="0"/>
              </a:spcBef>
              <a:spcAft>
                <a:spcPts val="0"/>
              </a:spcAft>
              <a:defRPr/>
            </a:pPr>
            <a:r>
              <a:rPr lang="en-US" sz="1200">
                <a:solidFill>
                  <a:schemeClr val="tx1">
                    <a:tint val="75000"/>
                  </a:schemeClr>
                </a:solidFill>
                <a:latin typeface="+mn-lt"/>
              </a:rPr>
              <a:t>Advanced Behavior Management</a:t>
            </a:r>
          </a:p>
        </p:txBody>
      </p:sp>
      <p:sp>
        <p:nvSpPr>
          <p:cNvPr id="52228" name="Rectangle 2"/>
          <p:cNvSpPr>
            <a:spLocks noChangeArrowheads="1"/>
          </p:cNvSpPr>
          <p:nvPr/>
        </p:nvSpPr>
        <p:spPr bwMode="auto">
          <a:xfrm>
            <a:off x="369888" y="2362200"/>
            <a:ext cx="16002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atin typeface="Calibri" pitchFamily="34" charset="0"/>
              <a:cs typeface="Arial" charset="0"/>
            </a:endParaRPr>
          </a:p>
        </p:txBody>
      </p:sp>
      <p:sp>
        <p:nvSpPr>
          <p:cNvPr id="52229" name="Rectangle 3"/>
          <p:cNvSpPr>
            <a:spLocks noChangeArrowheads="1"/>
          </p:cNvSpPr>
          <p:nvPr/>
        </p:nvSpPr>
        <p:spPr bwMode="auto">
          <a:xfrm>
            <a:off x="2655888" y="2362200"/>
            <a:ext cx="16002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atin typeface="Calibri" pitchFamily="34" charset="0"/>
              <a:cs typeface="Arial" charset="0"/>
            </a:endParaRPr>
          </a:p>
        </p:txBody>
      </p:sp>
      <p:sp>
        <p:nvSpPr>
          <p:cNvPr id="52230" name="Rectangle 4"/>
          <p:cNvSpPr>
            <a:spLocks noChangeArrowheads="1"/>
          </p:cNvSpPr>
          <p:nvPr/>
        </p:nvSpPr>
        <p:spPr bwMode="auto">
          <a:xfrm>
            <a:off x="4891090" y="2367280"/>
            <a:ext cx="1600200" cy="2133600"/>
          </a:xfrm>
          <a:prstGeom prst="rect">
            <a:avLst/>
          </a:prstGeom>
          <a:solidFill>
            <a:srgbClr val="FF0000">
              <a:alpha val="70195"/>
            </a:srgbClr>
          </a:solidFill>
          <a:ln w="9525">
            <a:solidFill>
              <a:schemeClr val="tx1"/>
            </a:solidFill>
            <a:miter lim="800000"/>
            <a:headEnd/>
            <a:tailEnd/>
          </a:ln>
        </p:spPr>
        <p:txBody>
          <a:bodyPr wrap="none" anchor="ctr"/>
          <a:lstStyle/>
          <a:p>
            <a:pPr eaLnBrk="1" hangingPunct="1"/>
            <a:r>
              <a:rPr lang="en-US" sz="2400" b="1" dirty="0" smtClean="0">
                <a:latin typeface="Calibri" pitchFamily="34" charset="0"/>
                <a:cs typeface="Arial" charset="0"/>
              </a:rPr>
              <a:t> </a:t>
            </a:r>
            <a:endParaRPr lang="en-US" sz="2400" b="1" dirty="0">
              <a:latin typeface="Calibri" pitchFamily="34" charset="0"/>
              <a:cs typeface="Arial" charset="0"/>
            </a:endParaRPr>
          </a:p>
        </p:txBody>
      </p:sp>
      <p:sp>
        <p:nvSpPr>
          <p:cNvPr id="52231" name="Rectangle 5"/>
          <p:cNvSpPr>
            <a:spLocks noChangeArrowheads="1"/>
          </p:cNvSpPr>
          <p:nvPr/>
        </p:nvSpPr>
        <p:spPr bwMode="auto">
          <a:xfrm>
            <a:off x="7075488" y="2362200"/>
            <a:ext cx="1600200" cy="2133600"/>
          </a:xfrm>
          <a:prstGeom prst="rect">
            <a:avLst/>
          </a:prstGeom>
          <a:noFill/>
          <a:ln w="9525">
            <a:solidFill>
              <a:schemeClr val="tx1"/>
            </a:solidFill>
            <a:miter lim="800000"/>
            <a:headEnd/>
            <a:tailEnd/>
          </a:ln>
        </p:spPr>
        <p:txBody>
          <a:bodyPr wrap="none" anchor="ctr"/>
          <a:lstStyle/>
          <a:p>
            <a:pPr eaLnBrk="1" hangingPunct="1"/>
            <a:r>
              <a:rPr lang="en-US" dirty="0">
                <a:latin typeface="Calibri" pitchFamily="34" charset="0"/>
                <a:cs typeface="Arial" charset="0"/>
              </a:rPr>
              <a:t> </a:t>
            </a:r>
            <a:endParaRPr lang="en-US" sz="2400" b="1" dirty="0">
              <a:solidFill>
                <a:schemeClr val="bg1"/>
              </a:solidFill>
              <a:latin typeface="Calibri" pitchFamily="34" charset="0"/>
              <a:cs typeface="Arial" charset="0"/>
            </a:endParaRPr>
          </a:p>
        </p:txBody>
      </p:sp>
      <p:sp>
        <p:nvSpPr>
          <p:cNvPr id="52232" name="AutoShape 6"/>
          <p:cNvSpPr>
            <a:spLocks noChangeArrowheads="1"/>
          </p:cNvSpPr>
          <p:nvPr/>
        </p:nvSpPr>
        <p:spPr bwMode="auto">
          <a:xfrm>
            <a:off x="2122488" y="31242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33" name="AutoShape 7"/>
          <p:cNvSpPr>
            <a:spLocks noChangeArrowheads="1"/>
          </p:cNvSpPr>
          <p:nvPr/>
        </p:nvSpPr>
        <p:spPr bwMode="auto">
          <a:xfrm>
            <a:off x="6542088" y="31242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34" name="AutoShape 8"/>
          <p:cNvSpPr>
            <a:spLocks noChangeArrowheads="1"/>
          </p:cNvSpPr>
          <p:nvPr/>
        </p:nvSpPr>
        <p:spPr bwMode="auto">
          <a:xfrm>
            <a:off x="4332288" y="31242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35" name="Text Box 9"/>
          <p:cNvSpPr txBox="1">
            <a:spLocks noChangeArrowheads="1"/>
          </p:cNvSpPr>
          <p:nvPr/>
        </p:nvSpPr>
        <p:spPr bwMode="auto">
          <a:xfrm>
            <a:off x="369888" y="2438400"/>
            <a:ext cx="220328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r>
              <a:rPr lang="en-US" sz="2000" b="1" dirty="0" smtClean="0">
                <a:latin typeface="Calibri" pitchFamily="34" charset="0"/>
                <a:cs typeface="Arial" charset="0"/>
              </a:rPr>
              <a:t> Setting</a:t>
            </a:r>
          </a:p>
          <a:p>
            <a:pPr eaLnBrk="1" hangingPunct="1"/>
            <a:r>
              <a:rPr lang="en-US" sz="2000" b="1" dirty="0" smtClean="0">
                <a:latin typeface="Calibri" pitchFamily="34" charset="0"/>
                <a:cs typeface="Arial" charset="0"/>
              </a:rPr>
              <a:t> </a:t>
            </a:r>
            <a:r>
              <a:rPr lang="en-US" sz="2000" b="1" dirty="0">
                <a:latin typeface="Calibri" pitchFamily="34" charset="0"/>
                <a:cs typeface="Arial" charset="0"/>
              </a:rPr>
              <a:t>Events</a:t>
            </a:r>
          </a:p>
          <a:p>
            <a:pPr eaLnBrk="1" hangingPunct="1"/>
            <a:endParaRPr lang="en-US" sz="1400" dirty="0" smtClean="0">
              <a:latin typeface="Calibri" pitchFamily="34" charset="0"/>
              <a:cs typeface="Arial" charset="0"/>
            </a:endParaRPr>
          </a:p>
        </p:txBody>
      </p:sp>
      <p:sp>
        <p:nvSpPr>
          <p:cNvPr id="52236" name="Text Box 10"/>
          <p:cNvSpPr txBox="1">
            <a:spLocks noChangeArrowheads="1"/>
          </p:cNvSpPr>
          <p:nvPr/>
        </p:nvSpPr>
        <p:spPr bwMode="auto">
          <a:xfrm>
            <a:off x="2708633" y="2438400"/>
            <a:ext cx="15216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sz="2000" b="1" dirty="0" smtClean="0">
                <a:latin typeface="Calibri" pitchFamily="34" charset="0"/>
                <a:cs typeface="Arial" charset="0"/>
              </a:rPr>
              <a:t>Triggering</a:t>
            </a:r>
            <a:endParaRPr lang="en-US" sz="2000" b="1" dirty="0">
              <a:latin typeface="Calibri" pitchFamily="34" charset="0"/>
              <a:cs typeface="Arial" charset="0"/>
            </a:endParaRPr>
          </a:p>
          <a:p>
            <a:pPr algn="ctr" eaLnBrk="1" hangingPunct="1"/>
            <a:r>
              <a:rPr lang="en-US" sz="2000" b="1" dirty="0">
                <a:latin typeface="Calibri" pitchFamily="34" charset="0"/>
                <a:cs typeface="Arial" charset="0"/>
              </a:rPr>
              <a:t>Antecedents</a:t>
            </a:r>
          </a:p>
        </p:txBody>
      </p:sp>
      <p:sp>
        <p:nvSpPr>
          <p:cNvPr id="52237" name="Text Box 11"/>
          <p:cNvSpPr txBox="1">
            <a:spLocks noChangeArrowheads="1"/>
          </p:cNvSpPr>
          <p:nvPr/>
        </p:nvSpPr>
        <p:spPr bwMode="auto">
          <a:xfrm>
            <a:off x="7031285" y="2411413"/>
            <a:ext cx="17282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sz="2000" b="1" dirty="0" smtClean="0">
                <a:latin typeface="Calibri" pitchFamily="34" charset="0"/>
                <a:cs typeface="Arial" charset="0"/>
              </a:rPr>
              <a:t>Maintaining</a:t>
            </a:r>
            <a:endParaRPr lang="en-US" sz="2000" b="1" dirty="0">
              <a:latin typeface="Calibri" pitchFamily="34" charset="0"/>
              <a:cs typeface="Arial" charset="0"/>
            </a:endParaRPr>
          </a:p>
          <a:p>
            <a:pPr algn="ctr" eaLnBrk="1" hangingPunct="1"/>
            <a:r>
              <a:rPr lang="en-US" sz="2000" b="1" dirty="0">
                <a:latin typeface="Calibri" pitchFamily="34" charset="0"/>
                <a:cs typeface="Arial" charset="0"/>
              </a:rPr>
              <a:t>Consequences</a:t>
            </a:r>
          </a:p>
        </p:txBody>
      </p:sp>
      <p:sp>
        <p:nvSpPr>
          <p:cNvPr id="52238" name="Text Box 12"/>
          <p:cNvSpPr txBox="1">
            <a:spLocks noChangeArrowheads="1"/>
          </p:cNvSpPr>
          <p:nvPr/>
        </p:nvSpPr>
        <p:spPr bwMode="auto">
          <a:xfrm>
            <a:off x="5168256" y="2411413"/>
            <a:ext cx="10458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b="1" dirty="0" smtClean="0">
                <a:latin typeface="Calibri" pitchFamily="34" charset="0"/>
                <a:cs typeface="Arial" charset="0"/>
              </a:rPr>
              <a:t> Problem</a:t>
            </a:r>
            <a:endParaRPr lang="en-US" b="1" dirty="0">
              <a:latin typeface="Calibri" pitchFamily="34" charset="0"/>
              <a:cs typeface="Arial" charset="0"/>
            </a:endParaRPr>
          </a:p>
          <a:p>
            <a:pPr algn="ctr" eaLnBrk="1" hangingPunct="1"/>
            <a:r>
              <a:rPr lang="en-US" b="1" dirty="0">
                <a:latin typeface="Calibri" pitchFamily="34" charset="0"/>
                <a:cs typeface="Arial" charset="0"/>
              </a:rPr>
              <a:t>Behavior</a:t>
            </a:r>
          </a:p>
        </p:txBody>
      </p:sp>
      <p:sp>
        <p:nvSpPr>
          <p:cNvPr id="52244" name="AutoShape 18"/>
          <p:cNvSpPr>
            <a:spLocks noChangeArrowheads="1"/>
          </p:cNvSpPr>
          <p:nvPr/>
        </p:nvSpPr>
        <p:spPr bwMode="auto">
          <a:xfrm rot="2251036">
            <a:off x="3875088" y="48768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45" name="AutoShape 19"/>
          <p:cNvSpPr>
            <a:spLocks noChangeArrowheads="1"/>
          </p:cNvSpPr>
          <p:nvPr/>
        </p:nvSpPr>
        <p:spPr bwMode="auto">
          <a:xfrm rot="-2027260">
            <a:off x="6618288" y="49530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47" name="Text Box 21"/>
          <p:cNvSpPr txBox="1">
            <a:spLocks noChangeArrowheads="1"/>
          </p:cNvSpPr>
          <p:nvPr/>
        </p:nvSpPr>
        <p:spPr bwMode="auto">
          <a:xfrm>
            <a:off x="369888" y="566738"/>
            <a:ext cx="4541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r>
              <a:rPr lang="en-US" sz="2400" b="1" dirty="0" smtClean="0">
                <a:latin typeface="Trebuchet MS" pitchFamily="34" charset="0"/>
                <a:cs typeface="Arial" charset="0"/>
              </a:rPr>
              <a:t>Behavior Pathways</a:t>
            </a:r>
            <a:endParaRPr lang="en-US" sz="2400" b="1" dirty="0">
              <a:latin typeface="Trebuchet MS" pitchFamily="34" charset="0"/>
              <a:cs typeface="Arial" charset="0"/>
            </a:endParaRPr>
          </a:p>
        </p:txBody>
      </p:sp>
      <p:sp>
        <p:nvSpPr>
          <p:cNvPr id="52248" name="Rectangle 25"/>
          <p:cNvSpPr>
            <a:spLocks noChangeArrowheads="1"/>
          </p:cNvSpPr>
          <p:nvPr/>
        </p:nvSpPr>
        <p:spPr bwMode="auto">
          <a:xfrm>
            <a:off x="4865688" y="4648200"/>
            <a:ext cx="1600200" cy="1981200"/>
          </a:xfrm>
          <a:prstGeom prst="rect">
            <a:avLst/>
          </a:prstGeom>
          <a:noFill/>
          <a:ln w="9525">
            <a:solidFill>
              <a:schemeClr val="tx1"/>
            </a:solidFill>
            <a:miter lim="800000"/>
            <a:headEnd/>
            <a:tailEnd/>
          </a:ln>
        </p:spPr>
        <p:txBody>
          <a:bodyPr wrap="none" anchor="ctr"/>
          <a:lstStyle/>
          <a:p>
            <a:pPr eaLnBrk="1" hangingPunct="1"/>
            <a:endParaRPr lang="en-US" sz="2400" b="1" dirty="0">
              <a:solidFill>
                <a:schemeClr val="bg1"/>
              </a:solidFill>
              <a:latin typeface="Calibri" pitchFamily="34" charset="0"/>
              <a:cs typeface="Arial" charset="0"/>
            </a:endParaRPr>
          </a:p>
        </p:txBody>
      </p:sp>
      <p:sp>
        <p:nvSpPr>
          <p:cNvPr id="52249" name="Text Box 26"/>
          <p:cNvSpPr txBox="1">
            <a:spLocks noChangeArrowheads="1"/>
          </p:cNvSpPr>
          <p:nvPr/>
        </p:nvSpPr>
        <p:spPr bwMode="auto">
          <a:xfrm>
            <a:off x="5001711" y="4697413"/>
            <a:ext cx="1371016" cy="707886"/>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sz="2000" b="1" dirty="0" smtClean="0">
                <a:latin typeface="Calibri" pitchFamily="34" charset="0"/>
                <a:cs typeface="Arial" charset="0"/>
              </a:rPr>
              <a:t>Acceptable</a:t>
            </a:r>
            <a:endParaRPr lang="en-US" sz="2000" b="1" dirty="0">
              <a:latin typeface="Calibri" pitchFamily="34" charset="0"/>
              <a:cs typeface="Arial" charset="0"/>
            </a:endParaRPr>
          </a:p>
          <a:p>
            <a:pPr algn="ctr" eaLnBrk="1" hangingPunct="1"/>
            <a:r>
              <a:rPr lang="en-US" sz="2000" b="1" dirty="0">
                <a:latin typeface="Calibri" pitchFamily="34" charset="0"/>
                <a:cs typeface="Arial" charset="0"/>
              </a:rPr>
              <a:t>Alternative</a:t>
            </a:r>
          </a:p>
        </p:txBody>
      </p:sp>
      <p:sp>
        <p:nvSpPr>
          <p:cNvPr id="2" name="Down Arrow 1"/>
          <p:cNvSpPr/>
          <p:nvPr/>
        </p:nvSpPr>
        <p:spPr>
          <a:xfrm>
            <a:off x="7696200" y="566738"/>
            <a:ext cx="609600" cy="16430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2278570"/>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endParaRPr lang="en-US"/>
          </a:p>
        </p:txBody>
      </p:sp>
      <p:sp>
        <p:nvSpPr>
          <p:cNvPr id="2" name="Title 1"/>
          <p:cNvSpPr>
            <a:spLocks noGrp="1"/>
          </p:cNvSpPr>
          <p:nvPr>
            <p:ph type="ctrTitle"/>
          </p:nvPr>
        </p:nvSpPr>
        <p:spPr>
          <a:xfrm>
            <a:off x="685800" y="381000"/>
            <a:ext cx="7772400" cy="1143000"/>
          </a:xfrm>
          <a:solidFill>
            <a:schemeClr val="bg1"/>
          </a:solidFill>
        </p:spPr>
        <p:txBody>
          <a:bodyPr>
            <a:normAutofit fontScale="90000"/>
          </a:bodyPr>
          <a:lstStyle/>
          <a:p>
            <a:r>
              <a:rPr lang="en-US" sz="3600" dirty="0" smtClean="0">
                <a:solidFill>
                  <a:schemeClr val="tx1"/>
                </a:solidFill>
              </a:rPr>
              <a:t>Maintaining Consequences:</a:t>
            </a:r>
            <a:br>
              <a:rPr lang="en-US" sz="3600" dirty="0" smtClean="0">
                <a:solidFill>
                  <a:schemeClr val="tx1"/>
                </a:solidFill>
              </a:rPr>
            </a:br>
            <a:r>
              <a:rPr lang="en-US" sz="3600" dirty="0" smtClean="0">
                <a:solidFill>
                  <a:schemeClr val="tx1"/>
                </a:solidFill>
              </a:rPr>
              <a:t>Why Do They Keep Doing That</a:t>
            </a:r>
            <a:r>
              <a:rPr lang="en-US" dirty="0" smtClean="0">
                <a:solidFill>
                  <a:schemeClr val="bg1"/>
                </a:solidFill>
              </a:rPr>
              <a:t>?</a:t>
            </a:r>
            <a:endParaRPr lang="en-US"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743200"/>
            <a:ext cx="777240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14400" y="5334000"/>
            <a:ext cx="7696200" cy="584775"/>
          </a:xfrm>
          <a:prstGeom prst="rect">
            <a:avLst/>
          </a:prstGeom>
          <a:solidFill>
            <a:schemeClr val="tx1">
              <a:lumMod val="85000"/>
              <a:lumOff val="15000"/>
            </a:schemeClr>
          </a:solidFill>
        </p:spPr>
        <p:txBody>
          <a:bodyPr wrap="square" rtlCol="0">
            <a:spAutoFit/>
          </a:bodyPr>
          <a:lstStyle/>
          <a:p>
            <a:pPr algn="ctr"/>
            <a:r>
              <a:rPr lang="en-US" sz="3200" u="sng" dirty="0" smtClean="0">
                <a:solidFill>
                  <a:schemeClr val="bg1"/>
                </a:solidFill>
              </a:rPr>
              <a:t>BECAUSE IT’S WORKING FOR THEM!</a:t>
            </a:r>
            <a:r>
              <a:rPr lang="en-US" u="sng" dirty="0" smtClean="0"/>
              <a:t>!</a:t>
            </a:r>
            <a:endParaRPr lang="en-US" u="sng" dirty="0"/>
          </a:p>
        </p:txBody>
      </p:sp>
    </p:spTree>
    <p:extLst>
      <p:ext uri="{BB962C8B-B14F-4D97-AF65-F5344CB8AC3E}">
        <p14:creationId xmlns:p14="http://schemas.microsoft.com/office/powerpoint/2010/main" val="34075349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Maintaining Consequences (</a:t>
            </a:r>
            <a:r>
              <a:rPr lang="en-US" u="sng" dirty="0" smtClean="0">
                <a:solidFill>
                  <a:schemeClr val="tx1"/>
                </a:solidFill>
              </a:rPr>
              <a:t>function</a:t>
            </a:r>
            <a:r>
              <a:rPr lang="en-US" dirty="0" smtClean="0">
                <a:solidFill>
                  <a:schemeClr val="tx1"/>
                </a:solidFill>
              </a:rPr>
              <a:t>)</a:t>
            </a:r>
            <a:endParaRPr lang="en-US" dirty="0">
              <a:solidFill>
                <a:schemeClr val="tx1"/>
              </a:solidFill>
            </a:endParaRPr>
          </a:p>
        </p:txBody>
      </p:sp>
      <p:sp>
        <p:nvSpPr>
          <p:cNvPr id="3" name="Content Placeholder 2"/>
          <p:cNvSpPr>
            <a:spLocks noGrp="1"/>
          </p:cNvSpPr>
          <p:nvPr>
            <p:ph sz="quarter" idx="1"/>
          </p:nvPr>
        </p:nvSpPr>
        <p:spPr/>
        <p:txBody>
          <a:bodyPr/>
          <a:lstStyle/>
          <a:p>
            <a:r>
              <a:rPr lang="en-US" dirty="0" smtClean="0"/>
              <a:t> May not be what we think! </a:t>
            </a:r>
          </a:p>
          <a:p>
            <a:r>
              <a:rPr lang="en-US" dirty="0" smtClean="0"/>
              <a:t>Their function-not ours</a:t>
            </a:r>
          </a:p>
          <a:p>
            <a:r>
              <a:rPr lang="en-US" dirty="0" smtClean="0"/>
              <a:t>Can be multiple  functions </a:t>
            </a:r>
          </a:p>
          <a:p>
            <a:endParaRPr lang="en-US" dirty="0"/>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362200"/>
            <a:ext cx="38100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09337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1"/>
          <p:cNvSpPr txBox="1">
            <a:spLocks noGrp="1"/>
          </p:cNvSpPr>
          <p:nvPr/>
        </p:nvSpPr>
        <p:spPr>
          <a:xfrm>
            <a:off x="369888" y="6280150"/>
            <a:ext cx="2133600" cy="365125"/>
          </a:xfrm>
          <a:prstGeom prst="rect">
            <a:avLst/>
          </a:prstGeom>
          <a:noFill/>
        </p:spPr>
        <p:txBody>
          <a:bodyPr anchor="ctr"/>
          <a:lstStyle/>
          <a:p>
            <a:pPr eaLnBrk="1" fontAlgn="auto" hangingPunct="1">
              <a:spcBef>
                <a:spcPts val="0"/>
              </a:spcBef>
              <a:spcAft>
                <a:spcPts val="0"/>
              </a:spcAft>
              <a:defRPr/>
            </a:pPr>
            <a:r>
              <a:rPr lang="en-US" sz="1200">
                <a:solidFill>
                  <a:schemeClr val="tx1">
                    <a:tint val="75000"/>
                  </a:schemeClr>
                </a:solidFill>
                <a:latin typeface="+mn-lt"/>
              </a:rPr>
              <a:t>Advanced Behavior Management</a:t>
            </a:r>
          </a:p>
        </p:txBody>
      </p:sp>
      <p:sp>
        <p:nvSpPr>
          <p:cNvPr id="52228" name="Rectangle 2"/>
          <p:cNvSpPr>
            <a:spLocks noChangeArrowheads="1"/>
          </p:cNvSpPr>
          <p:nvPr/>
        </p:nvSpPr>
        <p:spPr bwMode="auto">
          <a:xfrm>
            <a:off x="369888" y="2362200"/>
            <a:ext cx="16002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atin typeface="Calibri" pitchFamily="34" charset="0"/>
              <a:cs typeface="Arial" charset="0"/>
            </a:endParaRPr>
          </a:p>
        </p:txBody>
      </p:sp>
      <p:sp>
        <p:nvSpPr>
          <p:cNvPr id="52229" name="Rectangle 3"/>
          <p:cNvSpPr>
            <a:spLocks noChangeArrowheads="1"/>
          </p:cNvSpPr>
          <p:nvPr/>
        </p:nvSpPr>
        <p:spPr bwMode="auto">
          <a:xfrm>
            <a:off x="2655888" y="2362200"/>
            <a:ext cx="16002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atin typeface="Calibri" pitchFamily="34" charset="0"/>
              <a:cs typeface="Arial" charset="0"/>
            </a:endParaRPr>
          </a:p>
        </p:txBody>
      </p:sp>
      <p:sp>
        <p:nvSpPr>
          <p:cNvPr id="52230" name="Rectangle 4"/>
          <p:cNvSpPr>
            <a:spLocks noChangeArrowheads="1"/>
          </p:cNvSpPr>
          <p:nvPr/>
        </p:nvSpPr>
        <p:spPr bwMode="auto">
          <a:xfrm>
            <a:off x="4891090" y="2367280"/>
            <a:ext cx="1600200" cy="2133600"/>
          </a:xfrm>
          <a:prstGeom prst="rect">
            <a:avLst/>
          </a:prstGeom>
          <a:solidFill>
            <a:srgbClr val="FF0000">
              <a:alpha val="70195"/>
            </a:srgbClr>
          </a:solidFill>
          <a:ln w="9525">
            <a:solidFill>
              <a:schemeClr val="tx1"/>
            </a:solidFill>
            <a:miter lim="800000"/>
            <a:headEnd/>
            <a:tailEnd/>
          </a:ln>
        </p:spPr>
        <p:txBody>
          <a:bodyPr wrap="none" anchor="ctr"/>
          <a:lstStyle/>
          <a:p>
            <a:pPr eaLnBrk="1" hangingPunct="1"/>
            <a:r>
              <a:rPr lang="en-US" sz="2400" b="1" dirty="0" smtClean="0">
                <a:latin typeface="Calibri" pitchFamily="34" charset="0"/>
                <a:cs typeface="Arial" charset="0"/>
              </a:rPr>
              <a:t> </a:t>
            </a:r>
            <a:endParaRPr lang="en-US" sz="2400" b="1" dirty="0">
              <a:latin typeface="Calibri" pitchFamily="34" charset="0"/>
              <a:cs typeface="Arial" charset="0"/>
            </a:endParaRPr>
          </a:p>
        </p:txBody>
      </p:sp>
      <p:sp>
        <p:nvSpPr>
          <p:cNvPr id="52231" name="Rectangle 5"/>
          <p:cNvSpPr>
            <a:spLocks noChangeArrowheads="1"/>
          </p:cNvSpPr>
          <p:nvPr/>
        </p:nvSpPr>
        <p:spPr bwMode="auto">
          <a:xfrm>
            <a:off x="7075488" y="2362200"/>
            <a:ext cx="1600200" cy="2133600"/>
          </a:xfrm>
          <a:prstGeom prst="rect">
            <a:avLst/>
          </a:prstGeom>
          <a:noFill/>
          <a:ln w="9525">
            <a:solidFill>
              <a:schemeClr val="tx1"/>
            </a:solidFill>
            <a:miter lim="800000"/>
            <a:headEnd/>
            <a:tailEnd/>
          </a:ln>
        </p:spPr>
        <p:txBody>
          <a:bodyPr wrap="none" anchor="ctr"/>
          <a:lstStyle/>
          <a:p>
            <a:pPr eaLnBrk="1" hangingPunct="1"/>
            <a:r>
              <a:rPr lang="en-US" dirty="0">
                <a:latin typeface="Calibri" pitchFamily="34" charset="0"/>
                <a:cs typeface="Arial" charset="0"/>
              </a:rPr>
              <a:t> </a:t>
            </a:r>
            <a:endParaRPr lang="en-US" sz="2400" b="1" dirty="0">
              <a:solidFill>
                <a:schemeClr val="bg1"/>
              </a:solidFill>
              <a:latin typeface="Calibri" pitchFamily="34" charset="0"/>
              <a:cs typeface="Arial" charset="0"/>
            </a:endParaRPr>
          </a:p>
        </p:txBody>
      </p:sp>
      <p:sp>
        <p:nvSpPr>
          <p:cNvPr id="52232" name="AutoShape 6"/>
          <p:cNvSpPr>
            <a:spLocks noChangeArrowheads="1"/>
          </p:cNvSpPr>
          <p:nvPr/>
        </p:nvSpPr>
        <p:spPr bwMode="auto">
          <a:xfrm>
            <a:off x="2122488" y="31242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33" name="AutoShape 7"/>
          <p:cNvSpPr>
            <a:spLocks noChangeArrowheads="1"/>
          </p:cNvSpPr>
          <p:nvPr/>
        </p:nvSpPr>
        <p:spPr bwMode="auto">
          <a:xfrm>
            <a:off x="6542088" y="31242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34" name="AutoShape 8"/>
          <p:cNvSpPr>
            <a:spLocks noChangeArrowheads="1"/>
          </p:cNvSpPr>
          <p:nvPr/>
        </p:nvSpPr>
        <p:spPr bwMode="auto">
          <a:xfrm>
            <a:off x="4332288" y="31242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35" name="Text Box 9"/>
          <p:cNvSpPr txBox="1">
            <a:spLocks noChangeArrowheads="1"/>
          </p:cNvSpPr>
          <p:nvPr/>
        </p:nvSpPr>
        <p:spPr bwMode="auto">
          <a:xfrm>
            <a:off x="369888" y="2438400"/>
            <a:ext cx="220328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r>
              <a:rPr lang="en-US" sz="2000" b="1" dirty="0" smtClean="0">
                <a:latin typeface="Calibri" pitchFamily="34" charset="0"/>
                <a:cs typeface="Arial" charset="0"/>
              </a:rPr>
              <a:t> Setting</a:t>
            </a:r>
          </a:p>
          <a:p>
            <a:pPr eaLnBrk="1" hangingPunct="1"/>
            <a:r>
              <a:rPr lang="en-US" sz="2000" b="1" dirty="0" smtClean="0">
                <a:latin typeface="Calibri" pitchFamily="34" charset="0"/>
                <a:cs typeface="Arial" charset="0"/>
              </a:rPr>
              <a:t> </a:t>
            </a:r>
            <a:r>
              <a:rPr lang="en-US" sz="2000" b="1" dirty="0">
                <a:latin typeface="Calibri" pitchFamily="34" charset="0"/>
                <a:cs typeface="Arial" charset="0"/>
              </a:rPr>
              <a:t>Events</a:t>
            </a:r>
          </a:p>
          <a:p>
            <a:pPr eaLnBrk="1" hangingPunct="1"/>
            <a:endParaRPr lang="en-US" sz="1400" dirty="0" smtClean="0">
              <a:latin typeface="Calibri" pitchFamily="34" charset="0"/>
              <a:cs typeface="Arial" charset="0"/>
            </a:endParaRPr>
          </a:p>
        </p:txBody>
      </p:sp>
      <p:sp>
        <p:nvSpPr>
          <p:cNvPr id="52236" name="Text Box 10"/>
          <p:cNvSpPr txBox="1">
            <a:spLocks noChangeArrowheads="1"/>
          </p:cNvSpPr>
          <p:nvPr/>
        </p:nvSpPr>
        <p:spPr bwMode="auto">
          <a:xfrm>
            <a:off x="2708633" y="2438400"/>
            <a:ext cx="15216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sz="2000" b="1" dirty="0" smtClean="0">
                <a:latin typeface="Calibri" pitchFamily="34" charset="0"/>
                <a:cs typeface="Arial" charset="0"/>
              </a:rPr>
              <a:t>Triggering</a:t>
            </a:r>
            <a:endParaRPr lang="en-US" sz="2000" b="1" dirty="0">
              <a:latin typeface="Calibri" pitchFamily="34" charset="0"/>
              <a:cs typeface="Arial" charset="0"/>
            </a:endParaRPr>
          </a:p>
          <a:p>
            <a:pPr algn="ctr" eaLnBrk="1" hangingPunct="1"/>
            <a:r>
              <a:rPr lang="en-US" sz="2000" b="1" dirty="0">
                <a:latin typeface="Calibri" pitchFamily="34" charset="0"/>
                <a:cs typeface="Arial" charset="0"/>
              </a:rPr>
              <a:t>Antecedents</a:t>
            </a:r>
          </a:p>
        </p:txBody>
      </p:sp>
      <p:sp>
        <p:nvSpPr>
          <p:cNvPr id="52237" name="Text Box 11"/>
          <p:cNvSpPr txBox="1">
            <a:spLocks noChangeArrowheads="1"/>
          </p:cNvSpPr>
          <p:nvPr/>
        </p:nvSpPr>
        <p:spPr bwMode="auto">
          <a:xfrm>
            <a:off x="7031285" y="2411413"/>
            <a:ext cx="17282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sz="2000" b="1" dirty="0" smtClean="0">
                <a:latin typeface="Calibri" pitchFamily="34" charset="0"/>
                <a:cs typeface="Arial" charset="0"/>
              </a:rPr>
              <a:t>Maintaining</a:t>
            </a:r>
            <a:endParaRPr lang="en-US" sz="2000" b="1" dirty="0">
              <a:latin typeface="Calibri" pitchFamily="34" charset="0"/>
              <a:cs typeface="Arial" charset="0"/>
            </a:endParaRPr>
          </a:p>
          <a:p>
            <a:pPr algn="ctr" eaLnBrk="1" hangingPunct="1"/>
            <a:r>
              <a:rPr lang="en-US" sz="2000" b="1" dirty="0">
                <a:latin typeface="Calibri" pitchFamily="34" charset="0"/>
                <a:cs typeface="Arial" charset="0"/>
              </a:rPr>
              <a:t>Consequences</a:t>
            </a:r>
          </a:p>
        </p:txBody>
      </p:sp>
      <p:sp>
        <p:nvSpPr>
          <p:cNvPr id="52238" name="Text Box 12"/>
          <p:cNvSpPr txBox="1">
            <a:spLocks noChangeArrowheads="1"/>
          </p:cNvSpPr>
          <p:nvPr/>
        </p:nvSpPr>
        <p:spPr bwMode="auto">
          <a:xfrm>
            <a:off x="5168256" y="2411413"/>
            <a:ext cx="10458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b="1" dirty="0" smtClean="0">
                <a:latin typeface="Calibri" pitchFamily="34" charset="0"/>
                <a:cs typeface="Arial" charset="0"/>
              </a:rPr>
              <a:t> Problem</a:t>
            </a:r>
            <a:endParaRPr lang="en-US" b="1" dirty="0">
              <a:latin typeface="Calibri" pitchFamily="34" charset="0"/>
              <a:cs typeface="Arial" charset="0"/>
            </a:endParaRPr>
          </a:p>
          <a:p>
            <a:pPr algn="ctr" eaLnBrk="1" hangingPunct="1"/>
            <a:r>
              <a:rPr lang="en-US" b="1" dirty="0">
                <a:latin typeface="Calibri" pitchFamily="34" charset="0"/>
                <a:cs typeface="Arial" charset="0"/>
              </a:rPr>
              <a:t>Behavior</a:t>
            </a:r>
          </a:p>
        </p:txBody>
      </p:sp>
      <p:sp>
        <p:nvSpPr>
          <p:cNvPr id="52244" name="AutoShape 18"/>
          <p:cNvSpPr>
            <a:spLocks noChangeArrowheads="1"/>
          </p:cNvSpPr>
          <p:nvPr/>
        </p:nvSpPr>
        <p:spPr bwMode="auto">
          <a:xfrm rot="2251036">
            <a:off x="3875088" y="48768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45" name="AutoShape 19"/>
          <p:cNvSpPr>
            <a:spLocks noChangeArrowheads="1"/>
          </p:cNvSpPr>
          <p:nvPr/>
        </p:nvSpPr>
        <p:spPr bwMode="auto">
          <a:xfrm rot="-2027260">
            <a:off x="6618288" y="49530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47" name="Text Box 21"/>
          <p:cNvSpPr txBox="1">
            <a:spLocks noChangeArrowheads="1"/>
          </p:cNvSpPr>
          <p:nvPr/>
        </p:nvSpPr>
        <p:spPr bwMode="auto">
          <a:xfrm>
            <a:off x="369888" y="566738"/>
            <a:ext cx="4541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r>
              <a:rPr lang="en-US" sz="2400" b="1" dirty="0" smtClean="0">
                <a:latin typeface="Trebuchet MS" pitchFamily="34" charset="0"/>
                <a:cs typeface="Arial" charset="0"/>
              </a:rPr>
              <a:t>Behavior Pathways</a:t>
            </a:r>
            <a:endParaRPr lang="en-US" sz="2400" b="1" dirty="0">
              <a:latin typeface="Trebuchet MS" pitchFamily="34" charset="0"/>
              <a:cs typeface="Arial" charset="0"/>
            </a:endParaRPr>
          </a:p>
        </p:txBody>
      </p:sp>
      <p:sp>
        <p:nvSpPr>
          <p:cNvPr id="52248" name="Rectangle 25"/>
          <p:cNvSpPr>
            <a:spLocks noChangeArrowheads="1"/>
          </p:cNvSpPr>
          <p:nvPr/>
        </p:nvSpPr>
        <p:spPr bwMode="auto">
          <a:xfrm>
            <a:off x="4865688" y="4648200"/>
            <a:ext cx="1600200" cy="1981200"/>
          </a:xfrm>
          <a:prstGeom prst="rect">
            <a:avLst/>
          </a:prstGeom>
          <a:noFill/>
          <a:ln w="9525">
            <a:solidFill>
              <a:schemeClr val="tx1"/>
            </a:solidFill>
            <a:miter lim="800000"/>
            <a:headEnd/>
            <a:tailEnd/>
          </a:ln>
        </p:spPr>
        <p:txBody>
          <a:bodyPr wrap="none" anchor="ctr"/>
          <a:lstStyle/>
          <a:p>
            <a:pPr eaLnBrk="1" hangingPunct="1"/>
            <a:endParaRPr lang="en-US" sz="2400" b="1" dirty="0">
              <a:solidFill>
                <a:schemeClr val="bg1"/>
              </a:solidFill>
              <a:latin typeface="Calibri" pitchFamily="34" charset="0"/>
              <a:cs typeface="Arial" charset="0"/>
            </a:endParaRPr>
          </a:p>
        </p:txBody>
      </p:sp>
      <p:sp>
        <p:nvSpPr>
          <p:cNvPr id="52249" name="Text Box 26"/>
          <p:cNvSpPr txBox="1">
            <a:spLocks noChangeArrowheads="1"/>
          </p:cNvSpPr>
          <p:nvPr/>
        </p:nvSpPr>
        <p:spPr bwMode="auto">
          <a:xfrm>
            <a:off x="5001711" y="4697413"/>
            <a:ext cx="1371016" cy="707886"/>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sz="2000" b="1" dirty="0" smtClean="0">
                <a:latin typeface="Calibri" pitchFamily="34" charset="0"/>
                <a:cs typeface="Arial" charset="0"/>
              </a:rPr>
              <a:t>Acceptable</a:t>
            </a:r>
            <a:endParaRPr lang="en-US" sz="2000" b="1" dirty="0">
              <a:latin typeface="Calibri" pitchFamily="34" charset="0"/>
              <a:cs typeface="Arial" charset="0"/>
            </a:endParaRPr>
          </a:p>
          <a:p>
            <a:pPr algn="ctr" eaLnBrk="1" hangingPunct="1"/>
            <a:r>
              <a:rPr lang="en-US" sz="2000" b="1" dirty="0">
                <a:latin typeface="Calibri" pitchFamily="34" charset="0"/>
                <a:cs typeface="Arial" charset="0"/>
              </a:rPr>
              <a:t>Alternative</a:t>
            </a:r>
          </a:p>
        </p:txBody>
      </p:sp>
      <p:sp>
        <p:nvSpPr>
          <p:cNvPr id="2" name="Down Arrow 1"/>
          <p:cNvSpPr/>
          <p:nvPr/>
        </p:nvSpPr>
        <p:spPr>
          <a:xfrm>
            <a:off x="685800" y="1143000"/>
            <a:ext cx="750888"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2278570"/>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smtClean="0"/>
              <a:t>Not something that happens all the time</a:t>
            </a:r>
          </a:p>
          <a:p>
            <a:r>
              <a:rPr lang="en-US" sz="3200" dirty="0" smtClean="0">
                <a:solidFill>
                  <a:srgbClr val="C00000"/>
                </a:solidFill>
              </a:rPr>
              <a:t>Special events that may INCREASE the likelihood a behavior will occur</a:t>
            </a:r>
            <a:endParaRPr lang="en-US" sz="3200" dirty="0">
              <a:solidFill>
                <a:srgbClr val="C00000"/>
              </a:solidFill>
            </a:endParaRPr>
          </a:p>
        </p:txBody>
      </p:sp>
      <p:sp>
        <p:nvSpPr>
          <p:cNvPr id="2" name="Title 1"/>
          <p:cNvSpPr>
            <a:spLocks noGrp="1"/>
          </p:cNvSpPr>
          <p:nvPr>
            <p:ph type="title"/>
          </p:nvPr>
        </p:nvSpPr>
        <p:spPr/>
        <p:txBody>
          <a:bodyPr/>
          <a:lstStyle/>
          <a:p>
            <a:r>
              <a:rPr lang="en-US" dirty="0" smtClean="0"/>
              <a:t> </a:t>
            </a:r>
            <a:r>
              <a:rPr lang="en-US" dirty="0" smtClean="0">
                <a:solidFill>
                  <a:schemeClr val="tx1"/>
                </a:solidFill>
              </a:rPr>
              <a:t>Setting Events</a:t>
            </a:r>
            <a:endParaRPr lang="en-US" dirty="0">
              <a:solidFill>
                <a:schemeClr val="tx1"/>
              </a:solidFill>
            </a:endParaRPr>
          </a:p>
        </p:txBody>
      </p:sp>
    </p:spTree>
    <p:extLst>
      <p:ext uri="{BB962C8B-B14F-4D97-AF65-F5344CB8AC3E}">
        <p14:creationId xmlns:p14="http://schemas.microsoft.com/office/powerpoint/2010/main" val="30063991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Examples of Setting Events</a:t>
            </a:r>
            <a:endParaRPr lang="en-US" dirty="0">
              <a:solidFill>
                <a:schemeClr val="tx1"/>
              </a:solidFill>
            </a:endParaRPr>
          </a:p>
        </p:txBody>
      </p:sp>
      <p:sp>
        <p:nvSpPr>
          <p:cNvPr id="3" name="Content Placeholder 2"/>
          <p:cNvSpPr>
            <a:spLocks noGrp="1"/>
          </p:cNvSpPr>
          <p:nvPr>
            <p:ph sz="quarter" idx="1"/>
          </p:nvPr>
        </p:nvSpPr>
        <p:spPr/>
        <p:txBody>
          <a:bodyPr/>
          <a:lstStyle/>
          <a:p>
            <a:r>
              <a:rPr lang="en-US" dirty="0" smtClean="0"/>
              <a:t>Child refused to take meds</a:t>
            </a:r>
          </a:p>
          <a:p>
            <a:r>
              <a:rPr lang="en-US" dirty="0" smtClean="0"/>
              <a:t>Broke up with girlfriend/boyfriend</a:t>
            </a:r>
          </a:p>
          <a:p>
            <a:r>
              <a:rPr lang="en-US" dirty="0" smtClean="0"/>
              <a:t>Stayed with friends all weekend</a:t>
            </a:r>
            <a:endParaRPr lang="en-US" dirty="0"/>
          </a:p>
        </p:txBody>
      </p:sp>
    </p:spTree>
    <p:extLst>
      <p:ext uri="{BB962C8B-B14F-4D97-AF65-F5344CB8AC3E}">
        <p14:creationId xmlns:p14="http://schemas.microsoft.com/office/powerpoint/2010/main" val="4930895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1"/>
          <p:cNvSpPr txBox="1">
            <a:spLocks noGrp="1"/>
          </p:cNvSpPr>
          <p:nvPr/>
        </p:nvSpPr>
        <p:spPr>
          <a:xfrm>
            <a:off x="369888" y="6280150"/>
            <a:ext cx="2133600" cy="365125"/>
          </a:xfrm>
          <a:prstGeom prst="rect">
            <a:avLst/>
          </a:prstGeom>
          <a:noFill/>
        </p:spPr>
        <p:txBody>
          <a:bodyPr anchor="ctr"/>
          <a:lstStyle/>
          <a:p>
            <a:pPr eaLnBrk="1" fontAlgn="auto" hangingPunct="1">
              <a:spcBef>
                <a:spcPts val="0"/>
              </a:spcBef>
              <a:spcAft>
                <a:spcPts val="0"/>
              </a:spcAft>
              <a:defRPr/>
            </a:pPr>
            <a:r>
              <a:rPr lang="en-US" sz="1200">
                <a:solidFill>
                  <a:schemeClr val="tx1">
                    <a:tint val="75000"/>
                  </a:schemeClr>
                </a:solidFill>
                <a:latin typeface="+mn-lt"/>
              </a:rPr>
              <a:t>Advanced Behavior Management</a:t>
            </a:r>
          </a:p>
        </p:txBody>
      </p:sp>
      <p:sp>
        <p:nvSpPr>
          <p:cNvPr id="52228" name="Rectangle 2"/>
          <p:cNvSpPr>
            <a:spLocks noChangeArrowheads="1"/>
          </p:cNvSpPr>
          <p:nvPr/>
        </p:nvSpPr>
        <p:spPr bwMode="auto">
          <a:xfrm>
            <a:off x="369888" y="2362200"/>
            <a:ext cx="16002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atin typeface="Calibri" pitchFamily="34" charset="0"/>
              <a:cs typeface="Arial" charset="0"/>
            </a:endParaRPr>
          </a:p>
        </p:txBody>
      </p:sp>
      <p:sp>
        <p:nvSpPr>
          <p:cNvPr id="52229" name="Rectangle 3"/>
          <p:cNvSpPr>
            <a:spLocks noChangeArrowheads="1"/>
          </p:cNvSpPr>
          <p:nvPr/>
        </p:nvSpPr>
        <p:spPr bwMode="auto">
          <a:xfrm>
            <a:off x="2655888" y="2362200"/>
            <a:ext cx="16002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atin typeface="Calibri" pitchFamily="34" charset="0"/>
              <a:cs typeface="Arial" charset="0"/>
            </a:endParaRPr>
          </a:p>
        </p:txBody>
      </p:sp>
      <p:sp>
        <p:nvSpPr>
          <p:cNvPr id="52230" name="Rectangle 4"/>
          <p:cNvSpPr>
            <a:spLocks noChangeArrowheads="1"/>
          </p:cNvSpPr>
          <p:nvPr/>
        </p:nvSpPr>
        <p:spPr bwMode="auto">
          <a:xfrm>
            <a:off x="4891090" y="2367280"/>
            <a:ext cx="1600200" cy="2133600"/>
          </a:xfrm>
          <a:prstGeom prst="rect">
            <a:avLst/>
          </a:prstGeom>
          <a:solidFill>
            <a:srgbClr val="FF0000">
              <a:alpha val="70195"/>
            </a:srgbClr>
          </a:solidFill>
          <a:ln w="9525">
            <a:solidFill>
              <a:schemeClr val="tx1"/>
            </a:solidFill>
            <a:miter lim="800000"/>
            <a:headEnd/>
            <a:tailEnd/>
          </a:ln>
        </p:spPr>
        <p:txBody>
          <a:bodyPr wrap="none" anchor="ctr"/>
          <a:lstStyle/>
          <a:p>
            <a:pPr eaLnBrk="1" hangingPunct="1"/>
            <a:r>
              <a:rPr lang="en-US" sz="2400" b="1" dirty="0" smtClean="0">
                <a:latin typeface="Calibri" pitchFamily="34" charset="0"/>
                <a:cs typeface="Arial" charset="0"/>
              </a:rPr>
              <a:t> </a:t>
            </a:r>
            <a:endParaRPr lang="en-US" sz="2400" b="1" dirty="0">
              <a:latin typeface="Calibri" pitchFamily="34" charset="0"/>
              <a:cs typeface="Arial" charset="0"/>
            </a:endParaRPr>
          </a:p>
        </p:txBody>
      </p:sp>
      <p:sp>
        <p:nvSpPr>
          <p:cNvPr id="52231" name="Rectangle 5"/>
          <p:cNvSpPr>
            <a:spLocks noChangeArrowheads="1"/>
          </p:cNvSpPr>
          <p:nvPr/>
        </p:nvSpPr>
        <p:spPr bwMode="auto">
          <a:xfrm>
            <a:off x="7075488" y="2362200"/>
            <a:ext cx="1600200" cy="2133600"/>
          </a:xfrm>
          <a:prstGeom prst="rect">
            <a:avLst/>
          </a:prstGeom>
          <a:noFill/>
          <a:ln w="9525">
            <a:solidFill>
              <a:schemeClr val="tx1"/>
            </a:solidFill>
            <a:miter lim="800000"/>
            <a:headEnd/>
            <a:tailEnd/>
          </a:ln>
        </p:spPr>
        <p:txBody>
          <a:bodyPr wrap="none" anchor="ctr"/>
          <a:lstStyle/>
          <a:p>
            <a:pPr eaLnBrk="1" hangingPunct="1"/>
            <a:r>
              <a:rPr lang="en-US" dirty="0">
                <a:latin typeface="Calibri" pitchFamily="34" charset="0"/>
                <a:cs typeface="Arial" charset="0"/>
              </a:rPr>
              <a:t> </a:t>
            </a:r>
            <a:endParaRPr lang="en-US" sz="2400" b="1" dirty="0">
              <a:solidFill>
                <a:schemeClr val="bg1"/>
              </a:solidFill>
              <a:latin typeface="Calibri" pitchFamily="34" charset="0"/>
              <a:cs typeface="Arial" charset="0"/>
            </a:endParaRPr>
          </a:p>
        </p:txBody>
      </p:sp>
      <p:sp>
        <p:nvSpPr>
          <p:cNvPr id="52232" name="AutoShape 6"/>
          <p:cNvSpPr>
            <a:spLocks noChangeArrowheads="1"/>
          </p:cNvSpPr>
          <p:nvPr/>
        </p:nvSpPr>
        <p:spPr bwMode="auto">
          <a:xfrm>
            <a:off x="2122488" y="31242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33" name="AutoShape 7"/>
          <p:cNvSpPr>
            <a:spLocks noChangeArrowheads="1"/>
          </p:cNvSpPr>
          <p:nvPr/>
        </p:nvSpPr>
        <p:spPr bwMode="auto">
          <a:xfrm>
            <a:off x="6542088" y="31242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34" name="AutoShape 8"/>
          <p:cNvSpPr>
            <a:spLocks noChangeArrowheads="1"/>
          </p:cNvSpPr>
          <p:nvPr/>
        </p:nvSpPr>
        <p:spPr bwMode="auto">
          <a:xfrm>
            <a:off x="4332288" y="31242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35" name="Text Box 9"/>
          <p:cNvSpPr txBox="1">
            <a:spLocks noChangeArrowheads="1"/>
          </p:cNvSpPr>
          <p:nvPr/>
        </p:nvSpPr>
        <p:spPr bwMode="auto">
          <a:xfrm>
            <a:off x="369888" y="2438400"/>
            <a:ext cx="220328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r>
              <a:rPr lang="en-US" sz="2000" b="1" dirty="0" smtClean="0">
                <a:latin typeface="Calibri" pitchFamily="34" charset="0"/>
                <a:cs typeface="Arial" charset="0"/>
              </a:rPr>
              <a:t> Setting</a:t>
            </a:r>
          </a:p>
          <a:p>
            <a:pPr eaLnBrk="1" hangingPunct="1"/>
            <a:r>
              <a:rPr lang="en-US" sz="2000" b="1" dirty="0" smtClean="0">
                <a:latin typeface="Calibri" pitchFamily="34" charset="0"/>
                <a:cs typeface="Arial" charset="0"/>
              </a:rPr>
              <a:t> </a:t>
            </a:r>
            <a:r>
              <a:rPr lang="en-US" sz="2000" b="1" dirty="0">
                <a:latin typeface="Calibri" pitchFamily="34" charset="0"/>
                <a:cs typeface="Arial" charset="0"/>
              </a:rPr>
              <a:t>Events</a:t>
            </a:r>
          </a:p>
          <a:p>
            <a:pPr eaLnBrk="1" hangingPunct="1"/>
            <a:endParaRPr lang="en-US" sz="1400" dirty="0" smtClean="0">
              <a:latin typeface="Calibri" pitchFamily="34" charset="0"/>
              <a:cs typeface="Arial" charset="0"/>
            </a:endParaRPr>
          </a:p>
        </p:txBody>
      </p:sp>
      <p:sp>
        <p:nvSpPr>
          <p:cNvPr id="52236" name="Text Box 10"/>
          <p:cNvSpPr txBox="1">
            <a:spLocks noChangeArrowheads="1"/>
          </p:cNvSpPr>
          <p:nvPr/>
        </p:nvSpPr>
        <p:spPr bwMode="auto">
          <a:xfrm>
            <a:off x="2708633" y="2438400"/>
            <a:ext cx="15216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sz="2000" b="1" dirty="0" smtClean="0">
                <a:latin typeface="Calibri" pitchFamily="34" charset="0"/>
                <a:cs typeface="Arial" charset="0"/>
              </a:rPr>
              <a:t>Triggering</a:t>
            </a:r>
            <a:endParaRPr lang="en-US" sz="2000" b="1" dirty="0">
              <a:latin typeface="Calibri" pitchFamily="34" charset="0"/>
              <a:cs typeface="Arial" charset="0"/>
            </a:endParaRPr>
          </a:p>
          <a:p>
            <a:pPr algn="ctr" eaLnBrk="1" hangingPunct="1"/>
            <a:r>
              <a:rPr lang="en-US" sz="2000" b="1" dirty="0">
                <a:latin typeface="Calibri" pitchFamily="34" charset="0"/>
                <a:cs typeface="Arial" charset="0"/>
              </a:rPr>
              <a:t>Antecedents</a:t>
            </a:r>
          </a:p>
        </p:txBody>
      </p:sp>
      <p:sp>
        <p:nvSpPr>
          <p:cNvPr id="52237" name="Text Box 11"/>
          <p:cNvSpPr txBox="1">
            <a:spLocks noChangeArrowheads="1"/>
          </p:cNvSpPr>
          <p:nvPr/>
        </p:nvSpPr>
        <p:spPr bwMode="auto">
          <a:xfrm>
            <a:off x="7031285" y="2411413"/>
            <a:ext cx="17282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sz="2000" b="1" dirty="0" smtClean="0">
                <a:latin typeface="Calibri" pitchFamily="34" charset="0"/>
                <a:cs typeface="Arial" charset="0"/>
              </a:rPr>
              <a:t>Maintaining</a:t>
            </a:r>
            <a:endParaRPr lang="en-US" sz="2000" b="1" dirty="0">
              <a:latin typeface="Calibri" pitchFamily="34" charset="0"/>
              <a:cs typeface="Arial" charset="0"/>
            </a:endParaRPr>
          </a:p>
          <a:p>
            <a:pPr algn="ctr" eaLnBrk="1" hangingPunct="1"/>
            <a:r>
              <a:rPr lang="en-US" sz="2000" b="1" dirty="0">
                <a:latin typeface="Calibri" pitchFamily="34" charset="0"/>
                <a:cs typeface="Arial" charset="0"/>
              </a:rPr>
              <a:t>Consequences</a:t>
            </a:r>
          </a:p>
        </p:txBody>
      </p:sp>
      <p:sp>
        <p:nvSpPr>
          <p:cNvPr id="52238" name="Text Box 12"/>
          <p:cNvSpPr txBox="1">
            <a:spLocks noChangeArrowheads="1"/>
          </p:cNvSpPr>
          <p:nvPr/>
        </p:nvSpPr>
        <p:spPr bwMode="auto">
          <a:xfrm>
            <a:off x="5168256" y="2411413"/>
            <a:ext cx="10458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b="1" dirty="0" smtClean="0">
                <a:latin typeface="Calibri" pitchFamily="34" charset="0"/>
                <a:cs typeface="Arial" charset="0"/>
              </a:rPr>
              <a:t> Problem</a:t>
            </a:r>
            <a:endParaRPr lang="en-US" b="1" dirty="0">
              <a:latin typeface="Calibri" pitchFamily="34" charset="0"/>
              <a:cs typeface="Arial" charset="0"/>
            </a:endParaRPr>
          </a:p>
          <a:p>
            <a:pPr algn="ctr" eaLnBrk="1" hangingPunct="1"/>
            <a:r>
              <a:rPr lang="en-US" b="1" dirty="0">
                <a:latin typeface="Calibri" pitchFamily="34" charset="0"/>
                <a:cs typeface="Arial" charset="0"/>
              </a:rPr>
              <a:t>Behavior</a:t>
            </a:r>
          </a:p>
        </p:txBody>
      </p:sp>
      <p:sp>
        <p:nvSpPr>
          <p:cNvPr id="52244" name="AutoShape 18"/>
          <p:cNvSpPr>
            <a:spLocks noChangeArrowheads="1"/>
          </p:cNvSpPr>
          <p:nvPr/>
        </p:nvSpPr>
        <p:spPr bwMode="auto">
          <a:xfrm rot="2251036">
            <a:off x="3875088" y="48768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45" name="AutoShape 19"/>
          <p:cNvSpPr>
            <a:spLocks noChangeArrowheads="1"/>
          </p:cNvSpPr>
          <p:nvPr/>
        </p:nvSpPr>
        <p:spPr bwMode="auto">
          <a:xfrm rot="-2027260">
            <a:off x="6618288" y="49530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52247" name="Text Box 21"/>
          <p:cNvSpPr txBox="1">
            <a:spLocks noChangeArrowheads="1"/>
          </p:cNvSpPr>
          <p:nvPr/>
        </p:nvSpPr>
        <p:spPr bwMode="auto">
          <a:xfrm>
            <a:off x="369888" y="566738"/>
            <a:ext cx="4541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r>
              <a:rPr lang="en-US" sz="2400" b="1" dirty="0" smtClean="0">
                <a:latin typeface="Trebuchet MS" pitchFamily="34" charset="0"/>
                <a:cs typeface="Arial" charset="0"/>
              </a:rPr>
              <a:t>Behavior Pathways</a:t>
            </a:r>
            <a:endParaRPr lang="en-US" sz="2400" b="1" dirty="0">
              <a:latin typeface="Trebuchet MS" pitchFamily="34" charset="0"/>
              <a:cs typeface="Arial" charset="0"/>
            </a:endParaRPr>
          </a:p>
        </p:txBody>
      </p:sp>
      <p:sp>
        <p:nvSpPr>
          <p:cNvPr id="52248" name="Rectangle 25"/>
          <p:cNvSpPr>
            <a:spLocks noChangeArrowheads="1"/>
          </p:cNvSpPr>
          <p:nvPr/>
        </p:nvSpPr>
        <p:spPr bwMode="auto">
          <a:xfrm>
            <a:off x="4865688" y="4648200"/>
            <a:ext cx="1600200" cy="1981200"/>
          </a:xfrm>
          <a:prstGeom prst="rect">
            <a:avLst/>
          </a:prstGeom>
          <a:noFill/>
          <a:ln w="9525">
            <a:solidFill>
              <a:schemeClr val="tx1"/>
            </a:solidFill>
            <a:miter lim="800000"/>
            <a:headEnd/>
            <a:tailEnd/>
          </a:ln>
        </p:spPr>
        <p:txBody>
          <a:bodyPr wrap="none" anchor="ctr"/>
          <a:lstStyle/>
          <a:p>
            <a:pPr eaLnBrk="1" hangingPunct="1"/>
            <a:endParaRPr lang="en-US" sz="2400" b="1" dirty="0">
              <a:solidFill>
                <a:schemeClr val="bg1"/>
              </a:solidFill>
              <a:latin typeface="Calibri" pitchFamily="34" charset="0"/>
              <a:cs typeface="Arial" charset="0"/>
            </a:endParaRPr>
          </a:p>
        </p:txBody>
      </p:sp>
      <p:sp>
        <p:nvSpPr>
          <p:cNvPr id="52249" name="Text Box 26"/>
          <p:cNvSpPr txBox="1">
            <a:spLocks noChangeArrowheads="1"/>
          </p:cNvSpPr>
          <p:nvPr/>
        </p:nvSpPr>
        <p:spPr bwMode="auto">
          <a:xfrm>
            <a:off x="5001711" y="4697413"/>
            <a:ext cx="1371016" cy="707886"/>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sz="2000" b="1" dirty="0" smtClean="0">
                <a:latin typeface="Calibri" pitchFamily="34" charset="0"/>
                <a:cs typeface="Arial" charset="0"/>
              </a:rPr>
              <a:t>Acceptable</a:t>
            </a:r>
            <a:endParaRPr lang="en-US" sz="2000" b="1" dirty="0">
              <a:latin typeface="Calibri" pitchFamily="34" charset="0"/>
              <a:cs typeface="Arial" charset="0"/>
            </a:endParaRPr>
          </a:p>
          <a:p>
            <a:pPr algn="ctr" eaLnBrk="1" hangingPunct="1"/>
            <a:r>
              <a:rPr lang="en-US" sz="2000" b="1" dirty="0">
                <a:latin typeface="Calibri" pitchFamily="34" charset="0"/>
                <a:cs typeface="Arial" charset="0"/>
              </a:rPr>
              <a:t>Alternative</a:t>
            </a:r>
          </a:p>
        </p:txBody>
      </p:sp>
      <p:sp>
        <p:nvSpPr>
          <p:cNvPr id="2" name="Right Arrow 1"/>
          <p:cNvSpPr/>
          <p:nvPr/>
        </p:nvSpPr>
        <p:spPr>
          <a:xfrm>
            <a:off x="2351088" y="5638800"/>
            <a:ext cx="2438400" cy="641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1190" y="5406483"/>
            <a:ext cx="361950" cy="110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7867004"/>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1807361"/>
            <a:ext cx="6934200" cy="4822039"/>
          </a:xfrm>
        </p:spPr>
        <p:txBody>
          <a:bodyPr>
            <a:normAutofit/>
          </a:bodyPr>
          <a:lstStyle/>
          <a:p>
            <a:pPr>
              <a:lnSpc>
                <a:spcPct val="90000"/>
              </a:lnSpc>
            </a:pPr>
            <a:r>
              <a:rPr lang="en-US" sz="2400" b="1" i="1" dirty="0" smtClean="0"/>
              <a:t>FERB =What </a:t>
            </a:r>
            <a:r>
              <a:rPr lang="en-US" sz="2400" b="1" i="1" dirty="0"/>
              <a:t>student should do instead of the problem behavior</a:t>
            </a:r>
            <a:r>
              <a:rPr lang="en-US" sz="2400" b="1" i="1" dirty="0" smtClean="0"/>
              <a:t>?</a:t>
            </a:r>
          </a:p>
          <a:p>
            <a:pPr>
              <a:lnSpc>
                <a:spcPct val="90000"/>
              </a:lnSpc>
            </a:pPr>
            <a:endParaRPr lang="en-US" sz="2400" b="1" i="1" dirty="0"/>
          </a:p>
          <a:p>
            <a:pPr>
              <a:lnSpc>
                <a:spcPct val="90000"/>
              </a:lnSpc>
            </a:pPr>
            <a:r>
              <a:rPr lang="en-US" sz="2400" b="1" i="1" dirty="0" smtClean="0"/>
              <a:t>The FERB </a:t>
            </a:r>
            <a:r>
              <a:rPr lang="en-US" sz="2400" b="1" i="1" dirty="0" smtClean="0">
                <a:solidFill>
                  <a:srgbClr val="C00000"/>
                </a:solidFill>
              </a:rPr>
              <a:t>is </a:t>
            </a:r>
            <a:r>
              <a:rPr lang="en-US" sz="2400" b="1" i="1" dirty="0">
                <a:solidFill>
                  <a:srgbClr val="C00000"/>
                </a:solidFill>
              </a:rPr>
              <a:t>a positive alternative </a:t>
            </a:r>
            <a:r>
              <a:rPr lang="en-US" sz="2400" b="1" i="1" dirty="0"/>
              <a:t>that allows the student to obtain the same outcome that the problem behavior provided.</a:t>
            </a:r>
          </a:p>
          <a:p>
            <a:pPr>
              <a:lnSpc>
                <a:spcPct val="90000"/>
              </a:lnSpc>
            </a:pPr>
            <a:endParaRPr lang="en-US" sz="2400" b="1" i="1" dirty="0"/>
          </a:p>
          <a:p>
            <a:pPr>
              <a:lnSpc>
                <a:spcPct val="90000"/>
              </a:lnSpc>
            </a:pPr>
            <a:r>
              <a:rPr lang="en-US" sz="2400" b="1" i="1" dirty="0"/>
              <a:t>The FERB must be as easily performed as the problem behavior.</a:t>
            </a:r>
          </a:p>
          <a:p>
            <a:endParaRPr lang="en-US" dirty="0"/>
          </a:p>
        </p:txBody>
      </p:sp>
      <p:sp>
        <p:nvSpPr>
          <p:cNvPr id="2" name="Title 1"/>
          <p:cNvSpPr>
            <a:spLocks noGrp="1"/>
          </p:cNvSpPr>
          <p:nvPr>
            <p:ph type="title"/>
          </p:nvPr>
        </p:nvSpPr>
        <p:spPr>
          <a:xfrm>
            <a:off x="457200" y="-304800"/>
            <a:ext cx="6895238" cy="1417638"/>
          </a:xfrm>
        </p:spPr>
        <p:txBody>
          <a:bodyPr>
            <a:normAutofit/>
          </a:bodyPr>
          <a:lstStyle/>
          <a:p>
            <a:r>
              <a:rPr lang="en-US" dirty="0" smtClean="0"/>
              <a:t> </a:t>
            </a:r>
            <a:r>
              <a:rPr lang="en-US" dirty="0" smtClean="0">
                <a:solidFill>
                  <a:schemeClr val="tx1"/>
                </a:solidFill>
              </a:rPr>
              <a:t>Functionally Equivalent  Replacement Behavior (FERB)</a:t>
            </a:r>
            <a:endParaRPr lang="en-US" dirty="0">
              <a:solidFill>
                <a:schemeClr val="tx1"/>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2438" y="0"/>
            <a:ext cx="1791562"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489648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6200" y="152400"/>
            <a:ext cx="9067800" cy="6553200"/>
          </a:xfrm>
          <a:solidFill>
            <a:schemeClr val="accent1">
              <a:lumMod val="60000"/>
              <a:lumOff val="40000"/>
            </a:schemeClr>
          </a:solidFill>
        </p:spPr>
        <p:txBody>
          <a:bodyPr>
            <a:noAutofit/>
          </a:bodyPr>
          <a:lstStyle/>
          <a:p>
            <a:pPr marL="0" indent="0">
              <a:buNone/>
            </a:pPr>
            <a:r>
              <a:rPr lang="en-US" sz="2400" b="1" dirty="0" smtClean="0">
                <a:solidFill>
                  <a:schemeClr val="tx1"/>
                </a:solidFill>
              </a:rPr>
              <a:t>Brian </a:t>
            </a:r>
            <a:r>
              <a:rPr lang="en-US" sz="2400" b="1" dirty="0">
                <a:solidFill>
                  <a:schemeClr val="tx1"/>
                </a:solidFill>
              </a:rPr>
              <a:t>is a kindergartener </a:t>
            </a:r>
            <a:r>
              <a:rPr lang="en-US" sz="2400" b="1" dirty="0" smtClean="0">
                <a:solidFill>
                  <a:schemeClr val="tx1"/>
                </a:solidFill>
              </a:rPr>
              <a:t>on IEP for speech</a:t>
            </a:r>
          </a:p>
          <a:p>
            <a:pPr marL="0" indent="0">
              <a:buNone/>
            </a:pPr>
            <a:r>
              <a:rPr lang="en-US" sz="2400" b="1" dirty="0" smtClean="0">
                <a:solidFill>
                  <a:srgbClr val="0070C0"/>
                </a:solidFill>
              </a:rPr>
              <a:t>Has many </a:t>
            </a:r>
            <a:r>
              <a:rPr lang="en-US" sz="2400" b="1" dirty="0">
                <a:solidFill>
                  <a:srgbClr val="0070C0"/>
                </a:solidFill>
              </a:rPr>
              <a:t>features suggestive of </a:t>
            </a:r>
            <a:r>
              <a:rPr lang="en-US" sz="2400" b="1" dirty="0" smtClean="0">
                <a:solidFill>
                  <a:srgbClr val="0070C0"/>
                </a:solidFill>
              </a:rPr>
              <a:t>autism</a:t>
            </a:r>
          </a:p>
          <a:p>
            <a:pPr marL="0" indent="0">
              <a:buNone/>
            </a:pPr>
            <a:r>
              <a:rPr lang="en-US" sz="2400" b="1" dirty="0" smtClean="0">
                <a:solidFill>
                  <a:schemeClr val="tx1"/>
                </a:solidFill>
              </a:rPr>
              <a:t>He </a:t>
            </a:r>
            <a:r>
              <a:rPr lang="en-US" sz="2400" b="1" dirty="0">
                <a:solidFill>
                  <a:schemeClr val="tx1"/>
                </a:solidFill>
              </a:rPr>
              <a:t>is verbal, and uses 3-4 word sentences routinely to express needs and wants, but never to comment on something in the environment. </a:t>
            </a:r>
            <a:endParaRPr lang="en-US" sz="2400" b="1" dirty="0" smtClean="0">
              <a:solidFill>
                <a:schemeClr val="tx1"/>
              </a:solidFill>
            </a:endParaRPr>
          </a:p>
          <a:p>
            <a:pPr marL="0" indent="0">
              <a:buNone/>
            </a:pPr>
            <a:r>
              <a:rPr lang="en-US" sz="2400" b="1" dirty="0" smtClean="0">
                <a:solidFill>
                  <a:srgbClr val="0070C0"/>
                </a:solidFill>
              </a:rPr>
              <a:t>Brian </a:t>
            </a:r>
            <a:r>
              <a:rPr lang="en-US" sz="2400" b="1" dirty="0">
                <a:solidFill>
                  <a:srgbClr val="0070C0"/>
                </a:solidFill>
              </a:rPr>
              <a:t>likes routines, and becomes very upset if the bus is late, or if the bus driver is not the expected one. On those days, when Brian’s bus routine has changed, staff members say they “know he will have problems.” </a:t>
            </a:r>
            <a:endParaRPr lang="en-US" sz="2400" b="1" dirty="0" smtClean="0">
              <a:solidFill>
                <a:srgbClr val="0070C0"/>
              </a:solidFill>
            </a:endParaRPr>
          </a:p>
          <a:p>
            <a:pPr marL="0" indent="0">
              <a:buNone/>
            </a:pPr>
            <a:r>
              <a:rPr lang="en-US" sz="2400" b="1" dirty="0" smtClean="0">
                <a:solidFill>
                  <a:schemeClr val="tx1"/>
                </a:solidFill>
              </a:rPr>
              <a:t>Each </a:t>
            </a:r>
            <a:r>
              <a:rPr lang="en-US" sz="2400" b="1" dirty="0">
                <a:solidFill>
                  <a:schemeClr val="tx1"/>
                </a:solidFill>
              </a:rPr>
              <a:t>school day Brian puts his coat away, and goes to circle time. After going to circle, on many days, Brian will run away, and kick and head butt if captured after running away, if the activity at circle time lasts more than five minutes. </a:t>
            </a:r>
            <a:endParaRPr lang="en-US" sz="2400" b="1" dirty="0" smtClean="0">
              <a:solidFill>
                <a:schemeClr val="tx1"/>
              </a:solidFill>
            </a:endParaRPr>
          </a:p>
          <a:p>
            <a:pPr marL="0" indent="0">
              <a:buNone/>
            </a:pPr>
            <a:r>
              <a:rPr lang="en-US" sz="2400" b="1" dirty="0" smtClean="0">
                <a:solidFill>
                  <a:srgbClr val="0070C0"/>
                </a:solidFill>
              </a:rPr>
              <a:t>Brian </a:t>
            </a:r>
            <a:r>
              <a:rPr lang="en-US" sz="2400" b="1" dirty="0">
                <a:solidFill>
                  <a:srgbClr val="0070C0"/>
                </a:solidFill>
              </a:rPr>
              <a:t>is more likely to leave circle by running away, on days when the bus routine has changed from the typical bus routine</a:t>
            </a:r>
          </a:p>
        </p:txBody>
      </p:sp>
    </p:spTree>
    <p:extLst>
      <p:ext uri="{BB962C8B-B14F-4D97-AF65-F5344CB8AC3E}">
        <p14:creationId xmlns:p14="http://schemas.microsoft.com/office/powerpoint/2010/main" val="29766120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Look for </a:t>
            </a:r>
            <a:r>
              <a:rPr lang="en-US" u="sng" dirty="0" smtClean="0"/>
              <a:t>underlined</a:t>
            </a:r>
            <a:r>
              <a:rPr lang="en-US" dirty="0" smtClean="0"/>
              <a:t> words.</a:t>
            </a:r>
          </a:p>
          <a:p>
            <a:r>
              <a:rPr lang="en-US" dirty="0" smtClean="0"/>
              <a:t>Strategies are numbered</a:t>
            </a:r>
          </a:p>
          <a:p>
            <a:r>
              <a:rPr lang="en-US" dirty="0" smtClean="0"/>
              <a:t>Ask questions!! </a:t>
            </a:r>
            <a:endParaRPr lang="en-US" dirty="0"/>
          </a:p>
        </p:txBody>
      </p:sp>
      <p:sp>
        <p:nvSpPr>
          <p:cNvPr id="3" name="Title 2"/>
          <p:cNvSpPr>
            <a:spLocks noGrp="1"/>
          </p:cNvSpPr>
          <p:nvPr>
            <p:ph type="title"/>
          </p:nvPr>
        </p:nvSpPr>
        <p:spPr/>
        <p:txBody>
          <a:bodyPr/>
          <a:lstStyle/>
          <a:p>
            <a:r>
              <a:rPr lang="en-US" dirty="0" smtClean="0">
                <a:solidFill>
                  <a:schemeClr val="tx1"/>
                </a:solidFill>
              </a:rPr>
              <a:t>Examples of Positive Support Sheet </a:t>
            </a:r>
            <a:endParaRPr lang="en-US" dirty="0">
              <a:solidFill>
                <a:schemeClr val="tx1"/>
              </a:solidFill>
            </a:endParaRPr>
          </a:p>
        </p:txBody>
      </p:sp>
    </p:spTree>
    <p:extLst>
      <p:ext uri="{BB962C8B-B14F-4D97-AF65-F5344CB8AC3E}">
        <p14:creationId xmlns:p14="http://schemas.microsoft.com/office/powerpoint/2010/main" val="21539311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Write Down:</a:t>
            </a:r>
            <a:endParaRPr lang="en-US" dirty="0">
              <a:solidFill>
                <a:schemeClr val="tx1"/>
              </a:solidFill>
            </a:endParaRPr>
          </a:p>
        </p:txBody>
      </p:sp>
      <p:sp>
        <p:nvSpPr>
          <p:cNvPr id="3" name="Content Placeholder 2"/>
          <p:cNvSpPr>
            <a:spLocks noGrp="1"/>
          </p:cNvSpPr>
          <p:nvPr>
            <p:ph sz="half" idx="1"/>
          </p:nvPr>
        </p:nvSpPr>
        <p:spPr/>
        <p:txBody>
          <a:bodyPr/>
          <a:lstStyle/>
          <a:p>
            <a:r>
              <a:rPr lang="en-US" dirty="0" smtClean="0"/>
              <a:t>Behavior</a:t>
            </a:r>
          </a:p>
          <a:p>
            <a:r>
              <a:rPr lang="en-US" dirty="0" smtClean="0"/>
              <a:t>What MIGHT be causing it (Triggering antecedents) </a:t>
            </a:r>
          </a:p>
          <a:p>
            <a:r>
              <a:rPr lang="en-US" dirty="0" smtClean="0"/>
              <a:t>What MIGHT be reinforcing it (function)</a:t>
            </a:r>
          </a:p>
          <a:p>
            <a:r>
              <a:rPr lang="en-US" dirty="0" smtClean="0"/>
              <a:t>Setting events</a:t>
            </a:r>
          </a:p>
          <a:p>
            <a:r>
              <a:rPr lang="en-US" dirty="0" smtClean="0"/>
              <a:t>FERB</a:t>
            </a:r>
            <a:endParaRPr lang="en-US" dirty="0"/>
          </a:p>
        </p:txBody>
      </p:sp>
      <p:sp>
        <p:nvSpPr>
          <p:cNvPr id="4" name="Content Placeholder 3"/>
          <p:cNvSpPr>
            <a:spLocks noGrp="1"/>
          </p:cNvSpPr>
          <p:nvPr>
            <p:ph sz="half" idx="2"/>
          </p:nvPr>
        </p:nvSpPr>
        <p:spPr/>
        <p:txBody>
          <a:bodyPr/>
          <a:lstStyle/>
          <a:p>
            <a:r>
              <a:rPr lang="en-US" dirty="0" smtClean="0"/>
              <a:t>Running away</a:t>
            </a:r>
          </a:p>
          <a:p>
            <a:r>
              <a:rPr lang="en-US" dirty="0" smtClean="0"/>
              <a:t>Sits too long in circle time</a:t>
            </a:r>
          </a:p>
          <a:p>
            <a:r>
              <a:rPr lang="en-US" dirty="0" smtClean="0"/>
              <a:t>He is getting out of circle time</a:t>
            </a:r>
          </a:p>
          <a:p>
            <a:r>
              <a:rPr lang="en-US" dirty="0" smtClean="0"/>
              <a:t>Different bus drive/driver late</a:t>
            </a:r>
          </a:p>
          <a:p>
            <a:r>
              <a:rPr lang="en-US" dirty="0" smtClean="0"/>
              <a:t>Walk back to his desk and sit, sit in </a:t>
            </a:r>
            <a:r>
              <a:rPr lang="en-US" smtClean="0"/>
              <a:t>a designated area</a:t>
            </a:r>
            <a:endParaRPr lang="en-US" dirty="0"/>
          </a:p>
        </p:txBody>
      </p:sp>
    </p:spTree>
    <p:extLst>
      <p:ext uri="{BB962C8B-B14F-4D97-AF65-F5344CB8AC3E}">
        <p14:creationId xmlns:p14="http://schemas.microsoft.com/office/powerpoint/2010/main" val="367863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Discuss a situation you have had and list:</a:t>
            </a:r>
          </a:p>
          <a:p>
            <a:pPr lvl="1"/>
            <a:r>
              <a:rPr lang="en-US" sz="2000" dirty="0"/>
              <a:t>Behavior</a:t>
            </a:r>
          </a:p>
          <a:p>
            <a:pPr lvl="1"/>
            <a:r>
              <a:rPr lang="en-US" sz="2000" dirty="0"/>
              <a:t>What MIGHT be causing it</a:t>
            </a:r>
          </a:p>
          <a:p>
            <a:pPr lvl="1"/>
            <a:r>
              <a:rPr lang="en-US" sz="2000" dirty="0"/>
              <a:t>What MIGHT be reinforcing it</a:t>
            </a:r>
          </a:p>
          <a:p>
            <a:pPr lvl="1"/>
            <a:r>
              <a:rPr lang="en-US" sz="2000" dirty="0"/>
              <a:t>What MIGHT be some </a:t>
            </a:r>
            <a:r>
              <a:rPr lang="en-US" sz="2000" dirty="0" smtClean="0"/>
              <a:t>setting events contributing </a:t>
            </a:r>
            <a:r>
              <a:rPr lang="en-US" sz="2000" dirty="0"/>
              <a:t>to the behavior</a:t>
            </a:r>
          </a:p>
          <a:p>
            <a:endParaRPr lang="en-US" dirty="0" smtClean="0"/>
          </a:p>
          <a:p>
            <a:endParaRPr lang="en-US" dirty="0" smtClean="0"/>
          </a:p>
          <a:p>
            <a:endParaRPr lang="en-US" dirty="0"/>
          </a:p>
        </p:txBody>
      </p:sp>
      <p:sp>
        <p:nvSpPr>
          <p:cNvPr id="3" name="Title 2"/>
          <p:cNvSpPr>
            <a:spLocks noGrp="1"/>
          </p:cNvSpPr>
          <p:nvPr>
            <p:ph type="title"/>
          </p:nvPr>
        </p:nvSpPr>
        <p:spPr>
          <a:xfrm>
            <a:off x="0" y="304800"/>
            <a:ext cx="9067800" cy="685800"/>
          </a:xfrm>
        </p:spPr>
        <p:txBody>
          <a:bodyPr>
            <a:normAutofit fontScale="90000"/>
          </a:bodyPr>
          <a:lstStyle/>
          <a:p>
            <a:r>
              <a:rPr lang="en-US" dirty="0" smtClean="0">
                <a:solidFill>
                  <a:schemeClr val="tx1"/>
                </a:solidFill>
              </a:rPr>
              <a:t/>
            </a:r>
            <a:br>
              <a:rPr lang="en-US" dirty="0" smtClean="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t>
            </a:r>
            <a:br>
              <a:rPr lang="en-US" dirty="0" smtClean="0">
                <a:solidFill>
                  <a:schemeClr val="tx1"/>
                </a:solidFill>
              </a:rPr>
            </a:br>
            <a:r>
              <a:rPr lang="en-US" smtClean="0">
                <a:solidFill>
                  <a:schemeClr val="tx1"/>
                </a:solidFill>
              </a:rPr>
              <a:t>                                                                                                                Your Turn</a:t>
            </a:r>
            <a:endParaRPr lang="en-US" sz="3100" dirty="0">
              <a:solidFill>
                <a:schemeClr val="tx1"/>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457" y="3771899"/>
            <a:ext cx="21336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372358"/>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895725"/>
            <a:ext cx="2837537"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5943600"/>
            <a:ext cx="2819400" cy="461665"/>
          </a:xfrm>
          <a:prstGeom prst="rect">
            <a:avLst/>
          </a:prstGeom>
          <a:noFill/>
        </p:spPr>
        <p:txBody>
          <a:bodyPr wrap="square" rtlCol="0">
            <a:spAutoFit/>
          </a:bodyPr>
          <a:lstStyle/>
          <a:p>
            <a:r>
              <a:rPr lang="en-US" sz="2400" dirty="0" smtClean="0"/>
              <a:t>Think and write</a:t>
            </a:r>
            <a:endParaRPr lang="en-US" sz="2400" dirty="0"/>
          </a:p>
        </p:txBody>
      </p:sp>
      <p:sp>
        <p:nvSpPr>
          <p:cNvPr id="5" name="TextBox 4"/>
          <p:cNvSpPr txBox="1"/>
          <p:nvPr/>
        </p:nvSpPr>
        <p:spPr>
          <a:xfrm>
            <a:off x="6705600" y="5791200"/>
            <a:ext cx="2075538" cy="461665"/>
          </a:xfrm>
          <a:prstGeom prst="rect">
            <a:avLst/>
          </a:prstGeom>
          <a:noFill/>
        </p:spPr>
        <p:txBody>
          <a:bodyPr wrap="square" rtlCol="0">
            <a:spAutoFit/>
          </a:bodyPr>
          <a:lstStyle/>
          <a:p>
            <a:r>
              <a:rPr lang="en-US" sz="2400" dirty="0" smtClean="0"/>
              <a:t>Share</a:t>
            </a:r>
            <a:endParaRPr lang="en-US" sz="2400" dirty="0"/>
          </a:p>
        </p:txBody>
      </p:sp>
      <p:sp>
        <p:nvSpPr>
          <p:cNvPr id="7" name="TextBox 6"/>
          <p:cNvSpPr txBox="1"/>
          <p:nvPr/>
        </p:nvSpPr>
        <p:spPr>
          <a:xfrm>
            <a:off x="3581400" y="3771899"/>
            <a:ext cx="1371601" cy="523220"/>
          </a:xfrm>
          <a:prstGeom prst="rect">
            <a:avLst/>
          </a:prstGeom>
          <a:noFill/>
        </p:spPr>
        <p:txBody>
          <a:bodyPr wrap="square" rtlCol="0">
            <a:spAutoFit/>
          </a:bodyPr>
          <a:lstStyle/>
          <a:p>
            <a:r>
              <a:rPr lang="en-US" sz="2800" dirty="0" smtClean="0"/>
              <a:t>“Pair”</a:t>
            </a:r>
            <a:endParaRPr lang="en-US" sz="2800" dirty="0"/>
          </a:p>
        </p:txBody>
      </p:sp>
    </p:spTree>
    <p:extLst>
      <p:ext uri="{BB962C8B-B14F-4D97-AF65-F5344CB8AC3E}">
        <p14:creationId xmlns:p14="http://schemas.microsoft.com/office/powerpoint/2010/main" val="39150159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Strategies for Interventions </a:t>
            </a:r>
            <a:endParaRPr lang="en-US" b="1" dirty="0">
              <a:solidFill>
                <a:schemeClr val="tx1"/>
              </a:solidFill>
            </a:endParaRPr>
          </a:p>
        </p:txBody>
      </p:sp>
      <p:pic>
        <p:nvPicPr>
          <p:cNvPr id="512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6629399" cy="4608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36766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3" name="Rectangle 3"/>
          <p:cNvSpPr>
            <a:spLocks noGrp="1" noChangeArrowheads="1"/>
          </p:cNvSpPr>
          <p:nvPr>
            <p:ph idx="1"/>
          </p:nvPr>
        </p:nvSpPr>
        <p:spPr bwMode="auto">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US" sz="3200" dirty="0" smtClean="0"/>
              <a:t>Develop a signal</a:t>
            </a:r>
          </a:p>
          <a:p>
            <a:r>
              <a:rPr lang="en-US" sz="3200" dirty="0" smtClean="0"/>
              <a:t>Involve the student</a:t>
            </a:r>
          </a:p>
          <a:p>
            <a:r>
              <a:rPr lang="en-US" sz="3200" dirty="0" smtClean="0"/>
              <a:t>Practice </a:t>
            </a:r>
          </a:p>
          <a:p>
            <a:r>
              <a:rPr lang="en-US" sz="3200" dirty="0" smtClean="0"/>
              <a:t>Reinforce for successful use</a:t>
            </a:r>
            <a:endParaRPr lang="en-US" sz="3200" dirty="0"/>
          </a:p>
          <a:p>
            <a:pPr>
              <a:buFontTx/>
              <a:buNone/>
            </a:pPr>
            <a:endParaRPr lang="en-US" sz="3200" dirty="0"/>
          </a:p>
        </p:txBody>
      </p:sp>
      <p:sp>
        <p:nvSpPr>
          <p:cNvPr id="491522" name="Rectangle 2"/>
          <p:cNvSpPr>
            <a:spLocks noGrp="1" noChangeArrowheads="1"/>
          </p:cNvSpPr>
          <p:nvPr>
            <p:ph type="title"/>
          </p:nvPr>
        </p:nvSpPr>
        <p:spPr bwMode="auto">
          <a:solidFill>
            <a:schemeClr val="bg1"/>
          </a:solidFill>
          <a:ln/>
          <a:extLst/>
        </p:spPr>
        <p:txBody>
          <a:bodyPr vert="horz" wrap="square" lIns="91440" tIns="45720" rIns="91440" bIns="45720" numCol="1" anchor="t" anchorCtr="0" compatLnSpc="1">
            <a:prstTxWarp prst="textNoShape">
              <a:avLst/>
            </a:prstTxWarp>
            <a:normAutofit fontScale="90000"/>
          </a:bodyPr>
          <a:lstStyle/>
          <a:p>
            <a:pPr algn="l"/>
            <a:r>
              <a:rPr lang="en-US" dirty="0" smtClean="0">
                <a:solidFill>
                  <a:schemeClr val="tx1"/>
                </a:solidFill>
              </a:rPr>
              <a:t>Strategy 14:</a:t>
            </a:r>
            <a:br>
              <a:rPr lang="en-US" dirty="0" smtClean="0">
                <a:solidFill>
                  <a:schemeClr val="tx1"/>
                </a:solidFill>
              </a:rPr>
            </a:br>
            <a:r>
              <a:rPr lang="en-US" dirty="0" smtClean="0">
                <a:solidFill>
                  <a:schemeClr val="tx1"/>
                </a:solidFill>
              </a:rPr>
              <a:t> Cueing System</a:t>
            </a:r>
            <a:br>
              <a:rPr lang="en-US" dirty="0" smtClean="0">
                <a:solidFill>
                  <a:schemeClr val="tx1"/>
                </a:solidFill>
              </a:rPr>
            </a:br>
            <a:endParaRPr lang="en-US" dirty="0">
              <a:solidFill>
                <a:schemeClr val="tx1"/>
              </a:solidFill>
            </a:endParaRPr>
          </a:p>
        </p:txBody>
      </p:sp>
    </p:spTree>
    <p:extLst>
      <p:ext uri="{BB962C8B-B14F-4D97-AF65-F5344CB8AC3E}">
        <p14:creationId xmlns:p14="http://schemas.microsoft.com/office/powerpoint/2010/main" val="91686029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5" name="Rectangle 3"/>
          <p:cNvSpPr>
            <a:spLocks noGrp="1" noChangeArrowheads="1"/>
          </p:cNvSpPr>
          <p:nvPr>
            <p:ph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sz="4000" dirty="0" smtClean="0">
                <a:solidFill>
                  <a:schemeClr val="tx1"/>
                </a:solidFill>
              </a:rPr>
              <a:t>Adults need breaks</a:t>
            </a:r>
          </a:p>
          <a:p>
            <a:r>
              <a:rPr lang="en-US" sz="4000" dirty="0" smtClean="0">
                <a:solidFill>
                  <a:schemeClr val="tx1"/>
                </a:solidFill>
              </a:rPr>
              <a:t>Students need breaks</a:t>
            </a:r>
          </a:p>
          <a:p>
            <a:r>
              <a:rPr lang="en-US" sz="4000" dirty="0" smtClean="0">
                <a:solidFill>
                  <a:schemeClr val="tx1"/>
                </a:solidFill>
              </a:rPr>
              <a:t>Need to teach</a:t>
            </a:r>
          </a:p>
          <a:p>
            <a:r>
              <a:rPr lang="en-US" sz="4000" dirty="0" smtClean="0">
                <a:solidFill>
                  <a:schemeClr val="tx1"/>
                </a:solidFill>
              </a:rPr>
              <a:t>Break card system</a:t>
            </a:r>
          </a:p>
        </p:txBody>
      </p:sp>
      <p:sp>
        <p:nvSpPr>
          <p:cNvPr id="489474" name="Rectangle 2"/>
          <p:cNvSpPr>
            <a:spLocks noGrp="1" noChangeArrowheads="1"/>
          </p:cNvSpPr>
          <p:nvPr>
            <p:ph type="title"/>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lgn="l"/>
            <a:r>
              <a:rPr lang="en-US" dirty="0" smtClean="0">
                <a:solidFill>
                  <a:schemeClr val="tx1"/>
                </a:solidFill>
              </a:rPr>
              <a:t>Strategy 15: </a:t>
            </a:r>
            <a:br>
              <a:rPr lang="en-US" dirty="0" smtClean="0">
                <a:solidFill>
                  <a:schemeClr val="tx1"/>
                </a:solidFill>
              </a:rPr>
            </a:br>
            <a:r>
              <a:rPr lang="en-US" dirty="0" smtClean="0">
                <a:solidFill>
                  <a:schemeClr val="tx1"/>
                </a:solidFill>
              </a:rPr>
              <a:t>Taking a Break</a:t>
            </a:r>
            <a:endParaRPr lang="en-US" dirty="0">
              <a:solidFill>
                <a:schemeClr val="tx1"/>
              </a:solidFill>
            </a:endParaRPr>
          </a:p>
        </p:txBody>
      </p:sp>
    </p:spTree>
    <p:extLst>
      <p:ext uri="{BB962C8B-B14F-4D97-AF65-F5344CB8AC3E}">
        <p14:creationId xmlns:p14="http://schemas.microsoft.com/office/powerpoint/2010/main" val="25194444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4000" dirty="0" smtClean="0"/>
              <a:t>Do later file</a:t>
            </a:r>
          </a:p>
          <a:p>
            <a:r>
              <a:rPr lang="en-US" sz="4000" dirty="0" smtClean="0"/>
              <a:t>Break it up</a:t>
            </a:r>
          </a:p>
          <a:p>
            <a:r>
              <a:rPr lang="en-US" sz="4000" dirty="0" smtClean="0"/>
              <a:t>Cross out/circle</a:t>
            </a:r>
            <a:endParaRPr lang="en-US" sz="4000" dirty="0"/>
          </a:p>
        </p:txBody>
      </p:sp>
      <p:sp>
        <p:nvSpPr>
          <p:cNvPr id="2" name="Title 1"/>
          <p:cNvSpPr>
            <a:spLocks noGrp="1"/>
          </p:cNvSpPr>
          <p:nvPr>
            <p:ph type="title"/>
          </p:nvPr>
        </p:nvSpPr>
        <p:spPr>
          <a:xfrm>
            <a:off x="576943" y="304800"/>
            <a:ext cx="8534400" cy="758952"/>
          </a:xfrm>
        </p:spPr>
        <p:txBody>
          <a:bodyPr>
            <a:normAutofit fontScale="90000"/>
          </a:bodyPr>
          <a:lstStyle/>
          <a:p>
            <a:pPr algn="l"/>
            <a:r>
              <a:rPr lang="en-US" dirty="0" smtClean="0">
                <a:solidFill>
                  <a:schemeClr val="tx1"/>
                </a:solidFill>
              </a:rPr>
              <a:t>Strategy 16:</a:t>
            </a:r>
            <a:br>
              <a:rPr lang="en-US" dirty="0" smtClean="0">
                <a:solidFill>
                  <a:schemeClr val="tx1"/>
                </a:solidFill>
              </a:rPr>
            </a:br>
            <a:r>
              <a:rPr lang="en-US" dirty="0" smtClean="0">
                <a:solidFill>
                  <a:schemeClr val="tx1"/>
                </a:solidFill>
              </a:rPr>
              <a:t> Do later systems</a:t>
            </a:r>
            <a:endParaRPr lang="en-US" dirty="0">
              <a:solidFill>
                <a:schemeClr val="tx1"/>
              </a:solidFill>
            </a:endParaRPr>
          </a:p>
        </p:txBody>
      </p:sp>
    </p:spTree>
    <p:extLst>
      <p:ext uri="{BB962C8B-B14F-4D97-AF65-F5344CB8AC3E}">
        <p14:creationId xmlns:p14="http://schemas.microsoft.com/office/powerpoint/2010/main" val="275127609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What typically happens with interventions…</a:t>
            </a:r>
            <a:r>
              <a:rPr lang="en-US" dirty="0" smtClean="0"/>
              <a:t>	</a:t>
            </a:r>
            <a:endParaRPr lang="en-US" dirty="0"/>
          </a:p>
        </p:txBody>
      </p:sp>
      <p:sp>
        <p:nvSpPr>
          <p:cNvPr id="3" name="Content Placeholder 2"/>
          <p:cNvSpPr>
            <a:spLocks noGrp="1"/>
          </p:cNvSpPr>
          <p:nvPr>
            <p:ph sz="quarter" idx="1"/>
          </p:nvPr>
        </p:nvSpPr>
        <p:spPr/>
        <p:txBody>
          <a:bodyPr/>
          <a:lstStyle/>
          <a:p>
            <a:r>
              <a:rPr lang="en-US" u="sng" dirty="0" smtClean="0"/>
              <a:t>Takes time- </a:t>
            </a:r>
            <a:r>
              <a:rPr lang="en-US" dirty="0" smtClean="0"/>
              <a:t>one month of CONSISTENT implementation per year of behavior</a:t>
            </a:r>
          </a:p>
          <a:p>
            <a:r>
              <a:rPr lang="en-US" dirty="0" smtClean="0">
                <a:solidFill>
                  <a:srgbClr val="C00000"/>
                </a:solidFill>
              </a:rPr>
              <a:t>May get </a:t>
            </a:r>
            <a:r>
              <a:rPr lang="en-US" u="sng" dirty="0" smtClean="0">
                <a:solidFill>
                  <a:srgbClr val="C00000"/>
                </a:solidFill>
              </a:rPr>
              <a:t>worse</a:t>
            </a:r>
            <a:r>
              <a:rPr lang="en-US" dirty="0" smtClean="0">
                <a:solidFill>
                  <a:srgbClr val="C00000"/>
                </a:solidFill>
              </a:rPr>
              <a:t> before it gets </a:t>
            </a:r>
            <a:r>
              <a:rPr lang="en-US" u="sng" dirty="0" smtClean="0">
                <a:solidFill>
                  <a:srgbClr val="C00000"/>
                </a:solidFill>
              </a:rPr>
              <a:t>better</a:t>
            </a:r>
            <a:r>
              <a:rPr lang="en-US" dirty="0" smtClean="0">
                <a:solidFill>
                  <a:srgbClr val="C00000"/>
                </a:solidFill>
              </a:rPr>
              <a:t> </a:t>
            </a:r>
          </a:p>
          <a:p>
            <a:r>
              <a:rPr lang="en-US" dirty="0" smtClean="0"/>
              <a:t>Temporary </a:t>
            </a:r>
            <a:r>
              <a:rPr lang="en-US" u="sng" dirty="0" smtClean="0"/>
              <a:t>reoccurrence </a:t>
            </a:r>
            <a:endParaRPr lang="en-US" u="sng" dirty="0"/>
          </a:p>
        </p:txBody>
      </p:sp>
    </p:spTree>
    <p:extLst>
      <p:ext uri="{BB962C8B-B14F-4D97-AF65-F5344CB8AC3E}">
        <p14:creationId xmlns:p14="http://schemas.microsoft.com/office/powerpoint/2010/main" val="258635939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chemeClr val="tx1"/>
                </a:solidFill>
              </a:rPr>
              <a:t>Strategies for Defusing</a:t>
            </a:r>
            <a:endParaRPr lang="en-US" b="1" dirty="0">
              <a:solidFill>
                <a:schemeClr val="tx1"/>
              </a:solidFill>
            </a:endParaRP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1600200"/>
            <a:ext cx="59436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4800" y="5715000"/>
            <a:ext cx="8915400" cy="1200329"/>
          </a:xfrm>
          <a:prstGeom prst="rect">
            <a:avLst/>
          </a:prstGeom>
        </p:spPr>
        <p:txBody>
          <a:bodyPr wrap="square">
            <a:spAutoFit/>
          </a:bodyPr>
          <a:lstStyle/>
          <a:p>
            <a:pPr algn="ctr"/>
            <a:r>
              <a:rPr lang="en-US" sz="2400" b="1" dirty="0"/>
              <a:t>When a student is beginning to be agitated </a:t>
            </a:r>
            <a:br>
              <a:rPr lang="en-US" sz="2400" b="1" dirty="0"/>
            </a:br>
            <a:r>
              <a:rPr lang="en-US" sz="2400" b="1" dirty="0"/>
              <a:t>(before behavior intensifies)</a:t>
            </a:r>
            <a:br>
              <a:rPr lang="en-US" sz="2400" b="1" dirty="0"/>
            </a:br>
            <a:endParaRPr lang="en-US" sz="2400" b="1" dirty="0"/>
          </a:p>
        </p:txBody>
      </p:sp>
    </p:spTree>
    <p:extLst>
      <p:ext uri="{BB962C8B-B14F-4D97-AF65-F5344CB8AC3E}">
        <p14:creationId xmlns:p14="http://schemas.microsoft.com/office/powerpoint/2010/main" val="49450131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95600" y="2743200"/>
            <a:ext cx="3327400" cy="2108200"/>
          </a:xfrm>
          <a:prstGeom prst="rect">
            <a:avLst/>
          </a:prstGeom>
        </p:spPr>
      </p:pic>
      <p:sp>
        <p:nvSpPr>
          <p:cNvPr id="3" name="Content Placeholder 2"/>
          <p:cNvSpPr>
            <a:spLocks noGrp="1"/>
          </p:cNvSpPr>
          <p:nvPr>
            <p:ph idx="1"/>
          </p:nvPr>
        </p:nvSpPr>
        <p:spPr/>
        <p:txBody>
          <a:bodyPr>
            <a:normAutofit/>
          </a:bodyPr>
          <a:lstStyle/>
          <a:p>
            <a:pPr marL="0" indent="0">
              <a:buNone/>
            </a:pPr>
            <a:r>
              <a:rPr lang="en-US" sz="3200" b="1" dirty="0" smtClean="0"/>
              <a:t>  </a:t>
            </a:r>
          </a:p>
        </p:txBody>
      </p:sp>
      <p:sp>
        <p:nvSpPr>
          <p:cNvPr id="6" name="Title 1"/>
          <p:cNvSpPr>
            <a:spLocks noGrp="1"/>
          </p:cNvSpPr>
          <p:nvPr>
            <p:ph type="title"/>
          </p:nvPr>
        </p:nvSpPr>
        <p:spPr>
          <a:xfrm>
            <a:off x="0" y="228600"/>
            <a:ext cx="9067800" cy="1066800"/>
          </a:xfrm>
        </p:spPr>
        <p:txBody>
          <a:bodyPr>
            <a:normAutofit fontScale="90000"/>
          </a:bodyPr>
          <a:lstStyle/>
          <a:p>
            <a:r>
              <a:rPr lang="en-US" b="1" dirty="0" smtClean="0"/>
              <a:t>  </a:t>
            </a:r>
            <a:r>
              <a:rPr lang="en-US" b="1" u="sng" dirty="0" smtClean="0">
                <a:solidFill>
                  <a:schemeClr val="tx1"/>
                </a:solidFill>
              </a:rPr>
              <a:t>Prevention</a:t>
            </a:r>
            <a:r>
              <a:rPr lang="en-US" b="1" dirty="0" smtClean="0">
                <a:solidFill>
                  <a:schemeClr val="tx1"/>
                </a:solidFill>
              </a:rPr>
              <a:t> </a:t>
            </a:r>
            <a:r>
              <a:rPr lang="en-US" b="1" dirty="0">
                <a:solidFill>
                  <a:schemeClr val="tx1"/>
                </a:solidFill>
              </a:rPr>
              <a:t>is always your best route to take. </a:t>
            </a:r>
            <a:br>
              <a:rPr lang="en-US" b="1"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340017739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55730" y="4220464"/>
            <a:ext cx="3966250" cy="2637536"/>
          </a:xfrm>
          <a:prstGeom prst="rect">
            <a:avLst/>
          </a:prstGeom>
        </p:spPr>
      </p:pic>
      <p:sp>
        <p:nvSpPr>
          <p:cNvPr id="2" name="Title 1"/>
          <p:cNvSpPr>
            <a:spLocks noGrp="1"/>
          </p:cNvSpPr>
          <p:nvPr>
            <p:ph type="title"/>
          </p:nvPr>
        </p:nvSpPr>
        <p:spPr/>
        <p:txBody>
          <a:bodyPr>
            <a:normAutofit/>
          </a:bodyPr>
          <a:lstStyle/>
          <a:p>
            <a:r>
              <a:rPr lang="en-US" sz="4000" dirty="0" smtClean="0">
                <a:solidFill>
                  <a:schemeClr val="tx1"/>
                </a:solidFill>
              </a:rPr>
              <a:t>But when prevention doesn’t work…</a:t>
            </a:r>
            <a:endParaRPr lang="en-US" sz="4000" dirty="0">
              <a:solidFill>
                <a:schemeClr val="tx1"/>
              </a:solidFill>
            </a:endParaRPr>
          </a:p>
        </p:txBody>
      </p:sp>
      <p:sp>
        <p:nvSpPr>
          <p:cNvPr id="3" name="Content Placeholder 2"/>
          <p:cNvSpPr>
            <a:spLocks noGrp="1"/>
          </p:cNvSpPr>
          <p:nvPr>
            <p:ph idx="1"/>
          </p:nvPr>
        </p:nvSpPr>
        <p:spPr/>
        <p:txBody>
          <a:bodyPr>
            <a:normAutofit/>
          </a:bodyPr>
          <a:lstStyle/>
          <a:p>
            <a:pPr marL="571500" indent="-571500"/>
            <a:r>
              <a:rPr lang="en-US" sz="3600" b="1" u="sng" dirty="0" smtClean="0"/>
              <a:t>Plan ahead </a:t>
            </a:r>
          </a:p>
          <a:p>
            <a:pPr marL="571500" indent="-571500"/>
            <a:r>
              <a:rPr lang="en-US" sz="3600" b="1" dirty="0" smtClean="0">
                <a:solidFill>
                  <a:srgbClr val="C00000"/>
                </a:solidFill>
              </a:rPr>
              <a:t>Too late when things fall apart</a:t>
            </a:r>
          </a:p>
          <a:p>
            <a:pPr marL="571500" indent="-571500"/>
            <a:r>
              <a:rPr lang="en-US" sz="3600" b="1" dirty="0" smtClean="0"/>
              <a:t>No excuse after the first incident!</a:t>
            </a:r>
          </a:p>
          <a:p>
            <a:pPr marL="0" indent="0">
              <a:buNone/>
            </a:pPr>
            <a:endParaRPr lang="en-US" sz="3600" b="1" dirty="0"/>
          </a:p>
        </p:txBody>
      </p:sp>
    </p:spTree>
    <p:extLst>
      <p:ext uri="{BB962C8B-B14F-4D97-AF65-F5344CB8AC3E}">
        <p14:creationId xmlns:p14="http://schemas.microsoft.com/office/powerpoint/2010/main" val="37797459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Mission of Todays Schools</a:t>
            </a:r>
            <a:endParaRPr lang="en-US" dirty="0">
              <a:solidFill>
                <a:schemeClr val="tx1"/>
              </a:solidFill>
            </a:endParaRPr>
          </a:p>
        </p:txBody>
      </p:sp>
      <p:sp>
        <p:nvSpPr>
          <p:cNvPr id="3" name="Content Placeholder 2"/>
          <p:cNvSpPr>
            <a:spLocks noGrp="1"/>
          </p:cNvSpPr>
          <p:nvPr>
            <p:ph sz="quarter" idx="1"/>
          </p:nvPr>
        </p:nvSpPr>
        <p:spPr/>
        <p:txBody>
          <a:bodyPr>
            <a:normAutofit/>
          </a:bodyPr>
          <a:lstStyle/>
          <a:p>
            <a:pPr algn="ctr"/>
            <a:r>
              <a:rPr lang="en-US" dirty="0" smtClean="0"/>
              <a:t>Develop </a:t>
            </a:r>
            <a:r>
              <a:rPr lang="en-US" dirty="0"/>
              <a:t>the </a:t>
            </a:r>
            <a:r>
              <a:rPr lang="en-US" b="1" u="sng" dirty="0" smtClean="0">
                <a:solidFill>
                  <a:srgbClr val="FF0000"/>
                </a:solidFill>
              </a:rPr>
              <a:t>academic</a:t>
            </a:r>
            <a:r>
              <a:rPr lang="en-US" dirty="0" smtClean="0"/>
              <a:t> </a:t>
            </a:r>
            <a:r>
              <a:rPr lang="en-US" b="1" dirty="0"/>
              <a:t>and </a:t>
            </a:r>
            <a:r>
              <a:rPr lang="en-US" b="1" u="sng" dirty="0" smtClean="0">
                <a:solidFill>
                  <a:srgbClr val="0070C0"/>
                </a:solidFill>
              </a:rPr>
              <a:t>social</a:t>
            </a:r>
            <a:r>
              <a:rPr lang="en-US" u="sng" dirty="0" smtClean="0">
                <a:solidFill>
                  <a:srgbClr val="00B0F0"/>
                </a:solidFill>
              </a:rPr>
              <a:t> </a:t>
            </a:r>
            <a:r>
              <a:rPr lang="en-US" dirty="0"/>
              <a:t>skills of </a:t>
            </a:r>
            <a:r>
              <a:rPr lang="en-US" b="1" dirty="0"/>
              <a:t>all </a:t>
            </a:r>
            <a:r>
              <a:rPr lang="en-US" dirty="0"/>
              <a:t>students—including at-risk students </a:t>
            </a:r>
            <a:endParaRPr lang="en-US" dirty="0" smtClean="0"/>
          </a:p>
          <a:p>
            <a:pPr marL="0" indent="0">
              <a:buNone/>
            </a:pPr>
            <a:endParaRPr lang="en-US" dirty="0"/>
          </a:p>
          <a:p>
            <a:pPr marL="0" indent="0">
              <a:buNone/>
            </a:pPr>
            <a:r>
              <a:rPr lang="en-US" dirty="0" smtClean="0"/>
              <a:t>	• </a:t>
            </a:r>
            <a:r>
              <a:rPr lang="en-US" b="1" dirty="0">
                <a:solidFill>
                  <a:srgbClr val="FF0000"/>
                </a:solidFill>
              </a:rPr>
              <a:t>Teach academic readiness and reading </a:t>
            </a:r>
            <a:r>
              <a:rPr lang="en-US" b="1" dirty="0" smtClean="0">
                <a:solidFill>
                  <a:srgbClr val="FF0000"/>
                </a:solidFill>
              </a:rPr>
              <a:t>	skills that </a:t>
            </a:r>
            <a:r>
              <a:rPr lang="en-US" b="1" dirty="0">
                <a:solidFill>
                  <a:srgbClr val="FF0000"/>
                </a:solidFill>
              </a:rPr>
              <a:t>support academic </a:t>
            </a:r>
            <a:r>
              <a:rPr lang="en-US" b="1" dirty="0" smtClean="0">
                <a:solidFill>
                  <a:srgbClr val="FF0000"/>
                </a:solidFill>
              </a:rPr>
              <a:t>engagement-	achievement </a:t>
            </a:r>
            <a:endParaRPr lang="en-US" b="1" dirty="0">
              <a:solidFill>
                <a:srgbClr val="FF0000"/>
              </a:solidFill>
            </a:endParaRPr>
          </a:p>
          <a:p>
            <a:endParaRPr lang="en-US" dirty="0"/>
          </a:p>
          <a:p>
            <a:pPr marL="0" indent="0">
              <a:buNone/>
            </a:pPr>
            <a:r>
              <a:rPr lang="en-US" dirty="0" smtClean="0"/>
              <a:t>	• </a:t>
            </a:r>
            <a:r>
              <a:rPr lang="en-US" b="1" dirty="0">
                <a:solidFill>
                  <a:srgbClr val="0070C0"/>
                </a:solidFill>
              </a:rPr>
              <a:t>Teach social skills that support socially </a:t>
            </a:r>
            <a:r>
              <a:rPr lang="en-US" b="1" dirty="0" smtClean="0">
                <a:solidFill>
                  <a:srgbClr val="0070C0"/>
                </a:solidFill>
              </a:rPr>
              <a:t>	effective </a:t>
            </a:r>
            <a:r>
              <a:rPr lang="en-US" b="1" dirty="0">
                <a:solidFill>
                  <a:srgbClr val="0070C0"/>
                </a:solidFill>
              </a:rPr>
              <a:t>behavior (self control, self </a:t>
            </a:r>
            <a:r>
              <a:rPr lang="en-US" b="1" dirty="0" smtClean="0">
                <a:solidFill>
                  <a:srgbClr val="0070C0"/>
                </a:solidFill>
              </a:rPr>
              <a:t>	regulation</a:t>
            </a:r>
            <a:r>
              <a:rPr lang="en-US" b="1" dirty="0">
                <a:solidFill>
                  <a:srgbClr val="0070C0"/>
                </a:solidFill>
              </a:rPr>
              <a:t>, </a:t>
            </a:r>
            <a:r>
              <a:rPr lang="en-US" b="1" dirty="0" smtClean="0">
                <a:solidFill>
                  <a:srgbClr val="0070C0"/>
                </a:solidFill>
              </a:rPr>
              <a:t>social </a:t>
            </a:r>
            <a:r>
              <a:rPr lang="en-US" b="1" dirty="0">
                <a:solidFill>
                  <a:srgbClr val="0070C0"/>
                </a:solidFill>
              </a:rPr>
              <a:t>reciprocity) </a:t>
            </a:r>
          </a:p>
        </p:txBody>
      </p:sp>
    </p:spTree>
    <p:extLst>
      <p:ext uri="{BB962C8B-B14F-4D97-AF65-F5344CB8AC3E}">
        <p14:creationId xmlns:p14="http://schemas.microsoft.com/office/powerpoint/2010/main" val="385768039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758952"/>
          </a:xfrm>
        </p:spPr>
        <p:txBody>
          <a:bodyPr>
            <a:normAutofit fontScale="90000"/>
          </a:bodyPr>
          <a:lstStyle/>
          <a:p>
            <a:r>
              <a:rPr lang="en-US" dirty="0"/>
              <a:t>https://www.youtube.com/watch?v=bTeYncx1xmI</a:t>
            </a:r>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320303" y="1981494"/>
            <a:ext cx="4466881" cy="3663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58772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14400"/>
          </a:xfrm>
        </p:spPr>
        <p:txBody>
          <a:bodyPr>
            <a:normAutofit/>
          </a:bodyPr>
          <a:lstStyle/>
          <a:p>
            <a:pPr algn="l"/>
            <a:r>
              <a:rPr lang="en-US" sz="2400" dirty="0" smtClean="0">
                <a:solidFill>
                  <a:schemeClr val="tx1"/>
                </a:solidFill>
              </a:rPr>
              <a:t>Strategy 17:  </a:t>
            </a:r>
            <a:br>
              <a:rPr lang="en-US" sz="2400" dirty="0" smtClean="0">
                <a:solidFill>
                  <a:schemeClr val="tx1"/>
                </a:solidFill>
              </a:rPr>
            </a:br>
            <a:r>
              <a:rPr lang="en-US" sz="2400" dirty="0" smtClean="0">
                <a:solidFill>
                  <a:schemeClr val="tx1"/>
                </a:solidFill>
              </a:rPr>
              <a:t>Space and Time</a:t>
            </a:r>
            <a:endParaRPr lang="en-US" sz="2400" dirty="0">
              <a:solidFill>
                <a:schemeClr val="tx1"/>
              </a:solidFill>
            </a:endParaRPr>
          </a:p>
        </p:txBody>
      </p:sp>
      <p:pic>
        <p:nvPicPr>
          <p:cNvPr id="3075"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600200" y="2527300"/>
            <a:ext cx="5638800" cy="349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05255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1066800"/>
          </a:xfrm>
        </p:spPr>
        <p:txBody>
          <a:bodyPr>
            <a:normAutofit fontScale="90000"/>
          </a:bodyPr>
          <a:lstStyle/>
          <a:p>
            <a:pPr algn="l"/>
            <a:r>
              <a:rPr lang="en-US" sz="2700" dirty="0" smtClean="0">
                <a:solidFill>
                  <a:schemeClr val="tx1"/>
                </a:solidFill>
              </a:rPr>
              <a:t>Strategy 18:</a:t>
            </a:r>
            <a:br>
              <a:rPr lang="en-US" sz="2700" dirty="0" smtClean="0">
                <a:solidFill>
                  <a:schemeClr val="tx1"/>
                </a:solidFill>
              </a:rPr>
            </a:br>
            <a:r>
              <a:rPr lang="en-US" sz="2700" dirty="0" smtClean="0">
                <a:solidFill>
                  <a:schemeClr val="tx1"/>
                </a:solidFill>
              </a:rPr>
              <a:t> Provide </a:t>
            </a:r>
            <a:r>
              <a:rPr lang="en-US" sz="2700" dirty="0">
                <a:solidFill>
                  <a:schemeClr val="tx1"/>
                </a:solidFill>
              </a:rPr>
              <a:t>support</a:t>
            </a:r>
            <a:r>
              <a:rPr lang="en-US" sz="2400" dirty="0">
                <a:solidFill>
                  <a:schemeClr val="tx1"/>
                </a:solidFill>
              </a:rPr>
              <a:t/>
            </a:r>
            <a:br>
              <a:rPr lang="en-US" sz="2400" dirty="0">
                <a:solidFill>
                  <a:schemeClr val="tx1"/>
                </a:solidFill>
              </a:rPr>
            </a:br>
            <a:endParaRPr lang="en-US" sz="2400" dirty="0">
              <a:solidFill>
                <a:schemeClr val="tx1"/>
              </a:solidFill>
            </a:endParaRPr>
          </a:p>
        </p:txBody>
      </p:sp>
      <p:sp>
        <p:nvSpPr>
          <p:cNvPr id="3" name="Content Placeholder 2"/>
          <p:cNvSpPr>
            <a:spLocks noGrp="1"/>
          </p:cNvSpPr>
          <p:nvPr>
            <p:ph idx="1"/>
          </p:nvPr>
        </p:nvSpPr>
        <p:spPr/>
        <p:txBody>
          <a:bodyPr/>
          <a:lstStyle/>
          <a:p>
            <a:pPr marL="45720" indent="0">
              <a:buNone/>
            </a:pPr>
            <a:r>
              <a:rPr lang="en-US" dirty="0"/>
              <a:t>	</a:t>
            </a:r>
          </a:p>
          <a:p>
            <a:pPr marL="502920" indent="-457200">
              <a:buFont typeface="+mj-lt"/>
              <a:buAutoNum type="arabicPeriod"/>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214" y="1981200"/>
            <a:ext cx="6525986"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248258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76200"/>
            <a:ext cx="8534400" cy="1371600"/>
          </a:xfrm>
        </p:spPr>
        <p:txBody>
          <a:bodyPr>
            <a:normAutofit fontScale="90000"/>
          </a:bodyPr>
          <a:lstStyle/>
          <a:p>
            <a:pPr algn="l"/>
            <a:r>
              <a:rPr lang="en-US" dirty="0" smtClean="0">
                <a:solidFill>
                  <a:schemeClr val="tx1"/>
                </a:solidFill>
              </a:rPr>
              <a:t>Strategy 19:</a:t>
            </a:r>
            <a:br>
              <a:rPr lang="en-US" dirty="0" smtClean="0">
                <a:solidFill>
                  <a:schemeClr val="tx1"/>
                </a:solidFill>
              </a:rPr>
            </a:br>
            <a:r>
              <a:rPr lang="en-US" dirty="0" smtClean="0">
                <a:solidFill>
                  <a:schemeClr val="tx1"/>
                </a:solidFill>
              </a:rPr>
              <a:t>Engage </a:t>
            </a:r>
            <a:r>
              <a:rPr lang="en-US" dirty="0">
                <a:solidFill>
                  <a:schemeClr val="tx1"/>
                </a:solidFill>
              </a:rPr>
              <a:t>in preferred activities</a:t>
            </a:r>
            <a:br>
              <a:rPr lang="en-US" dirty="0">
                <a:solidFill>
                  <a:schemeClr val="tx1"/>
                </a:solidFill>
              </a:rPr>
            </a:br>
            <a:endParaRPr lang="en-US" dirty="0">
              <a:solidFill>
                <a:schemeClr val="tx1"/>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89560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191000"/>
            <a:ext cx="2181225"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1"/>
          </p:nvPr>
        </p:nvSpPr>
        <p:spPr/>
        <p:txBody>
          <a:bodyPr/>
          <a:lstStyle/>
          <a:p>
            <a:endParaRPr lang="en-US" dirty="0"/>
          </a:p>
        </p:txBody>
      </p:sp>
    </p:spTree>
    <p:extLst>
      <p:ext uri="{BB962C8B-B14F-4D97-AF65-F5344CB8AC3E}">
        <p14:creationId xmlns:p14="http://schemas.microsoft.com/office/powerpoint/2010/main" val="26981221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1371600"/>
          </a:xfrm>
        </p:spPr>
        <p:txBody>
          <a:bodyPr>
            <a:normAutofit fontScale="90000"/>
          </a:bodyPr>
          <a:lstStyle/>
          <a:p>
            <a:pPr algn="l"/>
            <a:r>
              <a:rPr lang="en-US" dirty="0" smtClean="0">
                <a:solidFill>
                  <a:schemeClr val="tx1"/>
                </a:solidFill>
              </a:rPr>
              <a:t>Strategy 20: </a:t>
            </a:r>
            <a:br>
              <a:rPr lang="en-US" dirty="0" smtClean="0">
                <a:solidFill>
                  <a:schemeClr val="tx1"/>
                </a:solidFill>
              </a:rPr>
            </a:br>
            <a:r>
              <a:rPr lang="en-US" dirty="0" smtClean="0">
                <a:solidFill>
                  <a:schemeClr val="tx1"/>
                </a:solidFill>
              </a:rPr>
              <a:t>Use </a:t>
            </a:r>
            <a:r>
              <a:rPr lang="en-US" dirty="0">
                <a:solidFill>
                  <a:schemeClr val="tx1"/>
                </a:solidFill>
              </a:rPr>
              <a:t>empathy statements</a:t>
            </a:r>
            <a:r>
              <a:rPr lang="en-US" dirty="0"/>
              <a:t/>
            </a:r>
            <a:br>
              <a:rPr lang="en-US" dirty="0"/>
            </a:br>
            <a:endParaRPr lang="en-US" dirty="0"/>
          </a:p>
        </p:txBody>
      </p:sp>
      <p:sp>
        <p:nvSpPr>
          <p:cNvPr id="3" name="Content Placeholder 2"/>
          <p:cNvSpPr>
            <a:spLocks noGrp="1"/>
          </p:cNvSpPr>
          <p:nvPr>
            <p:ph sz="quarter" idx="1"/>
          </p:nvPr>
        </p:nvSpPr>
        <p:spPr/>
        <p:txBody>
          <a:bodyPr/>
          <a:lstStyle/>
          <a:p>
            <a:r>
              <a:rPr lang="en-US" dirty="0" smtClean="0"/>
              <a:t>Use “I” and “You” statements</a:t>
            </a:r>
          </a:p>
          <a:p>
            <a:pPr lvl="1"/>
            <a:r>
              <a:rPr lang="en-US" dirty="0" smtClean="0"/>
              <a:t>I can see that you are upset</a:t>
            </a:r>
          </a:p>
          <a:p>
            <a:pPr lvl="1"/>
            <a:r>
              <a:rPr lang="en-US" dirty="0" smtClean="0"/>
              <a:t>Are you ok with that?</a:t>
            </a:r>
          </a:p>
          <a:p>
            <a:pPr lvl="1"/>
            <a:r>
              <a:rPr lang="en-US" dirty="0" smtClean="0"/>
              <a:t>Can you tell me what is going on?</a:t>
            </a:r>
          </a:p>
          <a:p>
            <a:pPr lvl="1"/>
            <a:r>
              <a:rPr lang="en-US" dirty="0" smtClean="0"/>
              <a:t>Is there something I can do to help?</a:t>
            </a:r>
            <a:endParaRPr lang="en-US" dirty="0"/>
          </a:p>
        </p:txBody>
      </p:sp>
    </p:spTree>
    <p:extLst>
      <p:ext uri="{BB962C8B-B14F-4D97-AF65-F5344CB8AC3E}">
        <p14:creationId xmlns:p14="http://schemas.microsoft.com/office/powerpoint/2010/main" val="24133028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1524000"/>
          </a:xfrm>
        </p:spPr>
        <p:txBody>
          <a:bodyPr>
            <a:normAutofit fontScale="90000"/>
          </a:bodyPr>
          <a:lstStyle/>
          <a:p>
            <a:pPr algn="l"/>
            <a:r>
              <a:rPr lang="en-US" dirty="0" smtClean="0">
                <a:solidFill>
                  <a:schemeClr val="tx1"/>
                </a:solidFill>
              </a:rPr>
              <a:t>Strategy 21: </a:t>
            </a:r>
            <a:br>
              <a:rPr lang="en-US" dirty="0" smtClean="0">
                <a:solidFill>
                  <a:schemeClr val="tx1"/>
                </a:solidFill>
              </a:rPr>
            </a:br>
            <a:r>
              <a:rPr lang="en-US" dirty="0" smtClean="0">
                <a:solidFill>
                  <a:schemeClr val="tx1"/>
                </a:solidFill>
              </a:rPr>
              <a:t>Allow </a:t>
            </a:r>
            <a:r>
              <a:rPr lang="en-US" dirty="0">
                <a:solidFill>
                  <a:schemeClr val="tx1"/>
                </a:solidFill>
              </a:rPr>
              <a:t>for choices</a:t>
            </a:r>
            <a:br>
              <a:rPr lang="en-US" dirty="0">
                <a:solidFill>
                  <a:schemeClr val="tx1"/>
                </a:solidFill>
              </a:rPr>
            </a:br>
            <a:endParaRPr lang="en-US" dirty="0">
              <a:solidFill>
                <a:schemeClr val="tx1"/>
              </a:solidFill>
            </a:endParaRPr>
          </a:p>
        </p:txBody>
      </p:sp>
      <p:sp>
        <p:nvSpPr>
          <p:cNvPr id="4" name="Content Placeholder 3"/>
          <p:cNvSpPr>
            <a:spLocks noGrp="1"/>
          </p:cNvSpPr>
          <p:nvPr>
            <p:ph sz="quarter" idx="1"/>
          </p:nvPr>
        </p:nvSpPr>
        <p:spPr/>
        <p:txBody>
          <a:bodyPr/>
          <a:lstStyle/>
          <a:p>
            <a:pPr marL="0" indent="0">
              <a:buNone/>
            </a:pPr>
            <a:r>
              <a:rPr lang="en-US" dirty="0" smtClean="0"/>
              <a:t>Make sure you can live with whatever the student chooses! </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2895600"/>
            <a:ext cx="666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8927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ChangeArrowheads="1"/>
          </p:cNvSpPr>
          <p:nvPr>
            <p:ph type="title" idx="4294967295"/>
          </p:nvPr>
        </p:nvSpPr>
        <p:spPr bwMode="auto">
          <a:xfrm>
            <a:off x="0" y="274638"/>
            <a:ext cx="8229600" cy="1143000"/>
          </a:xfrm>
          <a:prstGeom prst="rect">
            <a:avLst/>
          </a:prstGeom>
          <a:solidFill>
            <a:schemeClr val="bg1"/>
          </a:solidFill>
          <a:ln/>
          <a:extLst/>
        </p:spPr>
        <p:txBody>
          <a:bodyPr anchor="ctr">
            <a:normAutofit fontScale="90000"/>
          </a:bodyPr>
          <a:lstStyle/>
          <a:p>
            <a:pPr algn="l"/>
            <a:r>
              <a:rPr lang="en-US" sz="3600" dirty="0" smtClean="0">
                <a:solidFill>
                  <a:schemeClr val="tx1"/>
                </a:solidFill>
              </a:rPr>
              <a:t>Strategy 22: </a:t>
            </a:r>
            <a:br>
              <a:rPr lang="en-US" sz="3600" dirty="0" smtClean="0">
                <a:solidFill>
                  <a:schemeClr val="tx1"/>
                </a:solidFill>
              </a:rPr>
            </a:br>
            <a:r>
              <a:rPr lang="en-US" sz="3600" dirty="0" smtClean="0">
                <a:solidFill>
                  <a:schemeClr val="tx1"/>
                </a:solidFill>
              </a:rPr>
              <a:t>Sandwich Method</a:t>
            </a:r>
            <a:endParaRPr lang="en-US" sz="3600" dirty="0">
              <a:solidFill>
                <a:schemeClr val="tx1"/>
              </a:solidFill>
            </a:endParaRPr>
          </a:p>
        </p:txBody>
      </p:sp>
      <p:sp>
        <p:nvSpPr>
          <p:cNvPr id="490499" name="Rectangle 3"/>
          <p:cNvSpPr>
            <a:spLocks noGrp="1" noChangeArrowheads="1"/>
          </p:cNvSpPr>
          <p:nvPr>
            <p:ph type="body" sz="half" idx="4294967295"/>
          </p:nvPr>
        </p:nvSpPr>
        <p:spPr bwMode="auto">
          <a:xfrm>
            <a:off x="1752600" y="2133600"/>
            <a:ext cx="7391400" cy="426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lvl="4">
              <a:lnSpc>
                <a:spcPct val="90000"/>
              </a:lnSpc>
            </a:pPr>
            <a:r>
              <a:rPr lang="en-US" sz="1800" dirty="0"/>
              <a:t>A. Reinforce earlier behavior</a:t>
            </a:r>
          </a:p>
          <a:p>
            <a:pPr lvl="4">
              <a:lnSpc>
                <a:spcPct val="90000"/>
              </a:lnSpc>
            </a:pPr>
            <a:r>
              <a:rPr lang="en-US" sz="1800" dirty="0"/>
              <a:t>B. State inappropriate behavior with a calm voice</a:t>
            </a:r>
          </a:p>
          <a:p>
            <a:pPr lvl="4">
              <a:lnSpc>
                <a:spcPct val="90000"/>
              </a:lnSpc>
              <a:buFontTx/>
              <a:buNone/>
            </a:pPr>
            <a:r>
              <a:rPr lang="en-US" sz="1800" dirty="0"/>
              <a:t>        (Just now your….)</a:t>
            </a:r>
          </a:p>
          <a:p>
            <a:pPr lvl="4">
              <a:lnSpc>
                <a:spcPct val="90000"/>
              </a:lnSpc>
            </a:pPr>
            <a:r>
              <a:rPr lang="en-US" sz="1800" dirty="0"/>
              <a:t>C. Empathy statement</a:t>
            </a:r>
          </a:p>
          <a:p>
            <a:pPr lvl="4">
              <a:lnSpc>
                <a:spcPct val="90000"/>
              </a:lnSpc>
            </a:pPr>
            <a:r>
              <a:rPr lang="en-US" sz="1800" dirty="0"/>
              <a:t>D. State appropriate behavior</a:t>
            </a:r>
          </a:p>
          <a:p>
            <a:pPr lvl="4">
              <a:lnSpc>
                <a:spcPct val="90000"/>
              </a:lnSpc>
            </a:pPr>
            <a:r>
              <a:rPr lang="en-US" sz="1800" dirty="0"/>
              <a:t>E. Rational statement</a:t>
            </a:r>
          </a:p>
          <a:p>
            <a:pPr lvl="4">
              <a:lnSpc>
                <a:spcPct val="90000"/>
              </a:lnSpc>
              <a:buFontTx/>
              <a:buNone/>
            </a:pPr>
            <a:r>
              <a:rPr lang="en-US" sz="1800" dirty="0"/>
              <a:t>     - Require response</a:t>
            </a:r>
          </a:p>
          <a:p>
            <a:pPr lvl="4">
              <a:lnSpc>
                <a:spcPct val="90000"/>
              </a:lnSpc>
              <a:buFontTx/>
              <a:buNone/>
            </a:pPr>
            <a:r>
              <a:rPr lang="en-US" sz="1800" dirty="0"/>
              <a:t>     - Require performance</a:t>
            </a:r>
          </a:p>
          <a:p>
            <a:pPr lvl="4">
              <a:lnSpc>
                <a:spcPct val="90000"/>
              </a:lnSpc>
              <a:buFontTx/>
              <a:buNone/>
            </a:pPr>
            <a:r>
              <a:rPr lang="en-US" sz="1800" dirty="0"/>
              <a:t>     - Give ½ consequences </a:t>
            </a:r>
          </a:p>
          <a:p>
            <a:pPr lvl="4">
              <a:lnSpc>
                <a:spcPct val="90000"/>
              </a:lnSpc>
            </a:pPr>
            <a:r>
              <a:rPr lang="en-US" sz="1800" dirty="0"/>
              <a:t>F. Reinforce compliance </a:t>
            </a:r>
            <a:endParaRPr lang="en-US" sz="1800" dirty="0" smtClean="0"/>
          </a:p>
          <a:p>
            <a:pPr lvl="4">
              <a:lnSpc>
                <a:spcPct val="90000"/>
              </a:lnSpc>
            </a:pPr>
            <a:r>
              <a:rPr lang="en-US" sz="2400" dirty="0" smtClean="0"/>
              <a:t>**Turn and burn!!</a:t>
            </a:r>
          </a:p>
          <a:p>
            <a:pPr marL="1097280" lvl="4" indent="0">
              <a:lnSpc>
                <a:spcPct val="90000"/>
              </a:lnSpc>
              <a:buNone/>
            </a:pPr>
            <a:r>
              <a:rPr lang="en-US" sz="2400" dirty="0"/>
              <a:t> </a:t>
            </a:r>
            <a:r>
              <a:rPr lang="en-US" sz="2400" dirty="0" smtClean="0"/>
              <a:t>                                      </a:t>
            </a:r>
            <a:r>
              <a:rPr lang="en-US" sz="1400" dirty="0" smtClean="0"/>
              <a:t>Dianna Browning Wright</a:t>
            </a:r>
            <a:endParaRPr lang="en-US" sz="1400" dirty="0"/>
          </a:p>
        </p:txBody>
      </p:sp>
      <p:pic>
        <p:nvPicPr>
          <p:cNvPr id="490500" name="Picture 4" descr="j0240957"/>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0" y="1905000"/>
            <a:ext cx="784225" cy="900113"/>
          </a:xfrm>
          <a:prstGeom prst="rect">
            <a:avLst/>
          </a:prstGeom>
          <a:noFill/>
          <a:extLst>
            <a:ext uri="{909E8E84-426E-40DD-AFC4-6F175D3DCCD1}">
              <a14:hiddenFill xmlns:a14="http://schemas.microsoft.com/office/drawing/2010/main">
                <a:solidFill>
                  <a:srgbClr val="FFFFFF"/>
                </a:solidFill>
              </a14:hiddenFill>
            </a:ext>
          </a:extLst>
        </p:spPr>
      </p:pic>
      <p:pic>
        <p:nvPicPr>
          <p:cNvPr id="490501" name="Picture 6" descr="j0240957"/>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0" y="5715000"/>
            <a:ext cx="784225" cy="900113"/>
          </a:xfrm>
          <a:prstGeom prst="rect">
            <a:avLst/>
          </a:prstGeom>
          <a:noFill/>
          <a:extLst>
            <a:ext uri="{909E8E84-426E-40DD-AFC4-6F175D3DCCD1}">
              <a14:hiddenFill xmlns:a14="http://schemas.microsoft.com/office/drawing/2010/main">
                <a:solidFill>
                  <a:srgbClr val="FFFFFF"/>
                </a:solidFill>
              </a14:hiddenFill>
            </a:ext>
          </a:extLst>
        </p:spPr>
      </p:pic>
      <p:pic>
        <p:nvPicPr>
          <p:cNvPr id="490502" name="Picture 8" descr="MC90026426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438400"/>
            <a:ext cx="84455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0503" name="Picture 9" descr="j02333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381000"/>
            <a:ext cx="99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0504" name="Picture 10" descr="j029048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3810000"/>
            <a:ext cx="152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0505" name="Picture 11" descr="MC90026437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5000" y="2895600"/>
            <a:ext cx="404813"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0506" name="Picture 12" descr="j024612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7800" y="4724400"/>
            <a:ext cx="114300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0507" name="Rectangle 2"/>
          <p:cNvSpPr>
            <a:spLocks noChangeArrowheads="1"/>
          </p:cNvSpPr>
          <p:nvPr/>
        </p:nvSpPr>
        <p:spPr bwMode="auto">
          <a:xfrm>
            <a:off x="457200" y="11430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2400" i="0" dirty="0">
              <a:solidFill>
                <a:schemeClr val="tx2"/>
              </a:solidFill>
            </a:endParaRPr>
          </a:p>
        </p:txBody>
      </p:sp>
    </p:spTree>
    <p:extLst>
      <p:ext uri="{BB962C8B-B14F-4D97-AF65-F5344CB8AC3E}">
        <p14:creationId xmlns:p14="http://schemas.microsoft.com/office/powerpoint/2010/main" val="416999873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a:p>
        </p:txBody>
      </p:sp>
      <p:sp>
        <p:nvSpPr>
          <p:cNvPr id="3" name="Title 2"/>
          <p:cNvSpPr>
            <a:spLocks noGrp="1"/>
          </p:cNvSpPr>
          <p:nvPr>
            <p:ph type="title"/>
          </p:nvPr>
        </p:nvSpPr>
        <p:spPr>
          <a:xfrm>
            <a:off x="0" y="304800"/>
            <a:ext cx="9067800" cy="685800"/>
          </a:xfrm>
        </p:spPr>
        <p:txBody>
          <a:bodyPr>
            <a:normAutofit fontScale="90000"/>
          </a:bodyPr>
          <a:lstStyle/>
          <a:p>
            <a:r>
              <a:rPr lang="en-US" dirty="0" smtClean="0">
                <a:solidFill>
                  <a:schemeClr val="tx1"/>
                </a:solidFill>
              </a:rPr>
              <a:t/>
            </a:r>
            <a:br>
              <a:rPr lang="en-US" dirty="0" smtClean="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t>
            </a:r>
            <a:br>
              <a:rPr lang="en-US" dirty="0" smtClean="0">
                <a:solidFill>
                  <a:schemeClr val="tx1"/>
                </a:solidFill>
              </a:rPr>
            </a:br>
            <a:r>
              <a:rPr lang="en-US" dirty="0" smtClean="0">
                <a:solidFill>
                  <a:schemeClr val="tx1"/>
                </a:solidFill>
              </a:rPr>
              <a:t>                                                                                                                Practice Time!</a:t>
            </a:r>
            <a:endParaRPr lang="en-US" sz="3100" dirty="0">
              <a:solidFill>
                <a:schemeClr val="tx1"/>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194684"/>
            <a:ext cx="21336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290569"/>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194684"/>
            <a:ext cx="2837537"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5943600"/>
            <a:ext cx="2819400" cy="461665"/>
          </a:xfrm>
          <a:prstGeom prst="rect">
            <a:avLst/>
          </a:prstGeom>
          <a:noFill/>
        </p:spPr>
        <p:txBody>
          <a:bodyPr wrap="square" rtlCol="0">
            <a:spAutoFit/>
          </a:bodyPr>
          <a:lstStyle/>
          <a:p>
            <a:r>
              <a:rPr lang="en-US" sz="2400" dirty="0" smtClean="0"/>
              <a:t>Think and write</a:t>
            </a:r>
            <a:endParaRPr lang="en-US" sz="2400" dirty="0"/>
          </a:p>
        </p:txBody>
      </p:sp>
      <p:sp>
        <p:nvSpPr>
          <p:cNvPr id="5" name="TextBox 4"/>
          <p:cNvSpPr txBox="1"/>
          <p:nvPr/>
        </p:nvSpPr>
        <p:spPr>
          <a:xfrm>
            <a:off x="6477000" y="5791200"/>
            <a:ext cx="2304138" cy="461665"/>
          </a:xfrm>
          <a:prstGeom prst="rect">
            <a:avLst/>
          </a:prstGeom>
          <a:noFill/>
        </p:spPr>
        <p:txBody>
          <a:bodyPr wrap="square" rtlCol="0">
            <a:spAutoFit/>
          </a:bodyPr>
          <a:lstStyle/>
          <a:p>
            <a:r>
              <a:rPr lang="en-US" sz="2400" dirty="0" smtClean="0"/>
              <a:t>Practice</a:t>
            </a:r>
            <a:endParaRPr lang="en-US" sz="2400" dirty="0"/>
          </a:p>
        </p:txBody>
      </p:sp>
      <p:sp>
        <p:nvSpPr>
          <p:cNvPr id="7" name="TextBox 6"/>
          <p:cNvSpPr txBox="1"/>
          <p:nvPr/>
        </p:nvSpPr>
        <p:spPr>
          <a:xfrm>
            <a:off x="3809999" y="2590800"/>
            <a:ext cx="1371601" cy="523220"/>
          </a:xfrm>
          <a:prstGeom prst="rect">
            <a:avLst/>
          </a:prstGeom>
          <a:noFill/>
        </p:spPr>
        <p:txBody>
          <a:bodyPr wrap="square" rtlCol="0">
            <a:spAutoFit/>
          </a:bodyPr>
          <a:lstStyle/>
          <a:p>
            <a:r>
              <a:rPr lang="en-US" sz="2800" dirty="0" smtClean="0"/>
              <a:t>“Pair”</a:t>
            </a:r>
            <a:endParaRPr lang="en-US" sz="2800" dirty="0"/>
          </a:p>
        </p:txBody>
      </p:sp>
    </p:spTree>
    <p:extLst>
      <p:ext uri="{BB962C8B-B14F-4D97-AF65-F5344CB8AC3E}">
        <p14:creationId xmlns:p14="http://schemas.microsoft.com/office/powerpoint/2010/main" val="297878139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1371600"/>
          </a:xfrm>
        </p:spPr>
        <p:txBody>
          <a:bodyPr>
            <a:normAutofit fontScale="90000"/>
          </a:bodyPr>
          <a:lstStyle/>
          <a:p>
            <a:pPr algn="l"/>
            <a:r>
              <a:rPr lang="en-US" dirty="0" smtClean="0">
                <a:solidFill>
                  <a:schemeClr val="tx1"/>
                </a:solidFill>
              </a:rPr>
              <a:t>Strategy 23:</a:t>
            </a:r>
            <a:br>
              <a:rPr lang="en-US" dirty="0" smtClean="0">
                <a:solidFill>
                  <a:schemeClr val="tx1"/>
                </a:solidFill>
              </a:rPr>
            </a:br>
            <a:r>
              <a:rPr lang="en-US" dirty="0" smtClean="0">
                <a:solidFill>
                  <a:schemeClr val="tx1"/>
                </a:solidFill>
              </a:rPr>
              <a:t> Allow </a:t>
            </a:r>
            <a:r>
              <a:rPr lang="en-US" dirty="0">
                <a:solidFill>
                  <a:schemeClr val="tx1"/>
                </a:solidFill>
              </a:rPr>
              <a:t>for </a:t>
            </a:r>
            <a:r>
              <a:rPr lang="en-US" dirty="0" smtClean="0">
                <a:solidFill>
                  <a:schemeClr val="tx1"/>
                </a:solidFill>
              </a:rPr>
              <a:t>movement </a:t>
            </a:r>
            <a:r>
              <a:rPr lang="en-US" dirty="0">
                <a:solidFill>
                  <a:schemeClr val="tx1"/>
                </a:solidFill>
              </a:rPr>
              <a:t>activities</a:t>
            </a:r>
            <a:r>
              <a:rPr lang="en-US" dirty="0"/>
              <a:t/>
            </a:r>
            <a:br>
              <a:rPr lang="en-US" dirty="0"/>
            </a:br>
            <a:endParaRPr lang="en-US" dirty="0"/>
          </a:p>
        </p:txBody>
      </p:sp>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639094" y="2384425"/>
            <a:ext cx="58293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553463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1295400"/>
          </a:xfrm>
        </p:spPr>
        <p:txBody>
          <a:bodyPr>
            <a:normAutofit fontScale="90000"/>
          </a:bodyPr>
          <a:lstStyle/>
          <a:p>
            <a:pPr algn="l"/>
            <a:r>
              <a:rPr lang="en-US" dirty="0" smtClean="0">
                <a:solidFill>
                  <a:schemeClr val="tx1"/>
                </a:solidFill>
              </a:rPr>
              <a:t>Strategy 24: </a:t>
            </a:r>
            <a:br>
              <a:rPr lang="en-US" dirty="0" smtClean="0">
                <a:solidFill>
                  <a:schemeClr val="tx1"/>
                </a:solidFill>
              </a:rPr>
            </a:br>
            <a:r>
              <a:rPr lang="en-US" dirty="0" smtClean="0">
                <a:solidFill>
                  <a:schemeClr val="tx1"/>
                </a:solidFill>
              </a:rPr>
              <a:t>Relaxation </a:t>
            </a:r>
            <a:r>
              <a:rPr lang="en-US" dirty="0">
                <a:solidFill>
                  <a:schemeClr val="tx1"/>
                </a:solidFill>
              </a:rPr>
              <a:t>activities</a:t>
            </a:r>
            <a:br>
              <a:rPr lang="en-US" dirty="0">
                <a:solidFill>
                  <a:schemeClr val="tx1"/>
                </a:solidFill>
              </a:rPr>
            </a:br>
            <a:endParaRPr lang="en-US" dirty="0">
              <a:solidFill>
                <a:schemeClr val="tx1"/>
              </a:solidFill>
            </a:endParaRPr>
          </a:p>
        </p:txBody>
      </p:sp>
      <p:sp>
        <p:nvSpPr>
          <p:cNvPr id="4" name="Content Placeholder 3"/>
          <p:cNvSpPr>
            <a:spLocks noGrp="1"/>
          </p:cNvSpPr>
          <p:nvPr>
            <p:ph sz="quarter" idx="1"/>
          </p:nvPr>
        </p:nvSpPr>
        <p:spPr/>
        <p:txBody>
          <a:bodyPr/>
          <a:lstStyle/>
          <a:p>
            <a:r>
              <a:rPr lang="en-US" dirty="0" smtClean="0"/>
              <a:t>1. Teach the student to identify emotions</a:t>
            </a:r>
          </a:p>
          <a:p>
            <a:r>
              <a:rPr lang="en-US" dirty="0" smtClean="0"/>
              <a:t>2. Teach them self calming techniques</a:t>
            </a:r>
          </a:p>
          <a:p>
            <a:r>
              <a:rPr lang="en-US" dirty="0" smtClean="0"/>
              <a:t>3. Practice</a:t>
            </a:r>
          </a:p>
          <a:p>
            <a:endParaRPr lang="en-US" dirty="0"/>
          </a:p>
          <a:p>
            <a:endParaRPr lang="en-US" dirty="0" smtClean="0"/>
          </a:p>
          <a:p>
            <a:endParaRPr lang="en-US" dirty="0"/>
          </a:p>
          <a:p>
            <a:endParaRPr lang="en-US" dirty="0" smtClean="0"/>
          </a:p>
          <a:p>
            <a:r>
              <a:rPr lang="en-US" dirty="0">
                <a:hlinkClick r:id="rId2"/>
              </a:rPr>
              <a:t>https://</a:t>
            </a:r>
            <a:r>
              <a:rPr lang="en-US" dirty="0" smtClean="0">
                <a:hlinkClick r:id="rId2"/>
              </a:rPr>
              <a:t>www.responsiveclassroom.org/teaching-self-calming-skills</a:t>
            </a:r>
            <a:r>
              <a:rPr lang="en-US" dirty="0" smtClean="0"/>
              <a:t> </a:t>
            </a:r>
          </a:p>
          <a:p>
            <a:endParaRPr lang="en-US" dirty="0"/>
          </a:p>
          <a:p>
            <a:endParaRPr lang="en-US" dirty="0" smtClean="0"/>
          </a:p>
          <a:p>
            <a:endParaRPr lang="en-US" dirty="0"/>
          </a:p>
        </p:txBody>
      </p:sp>
    </p:spTree>
    <p:extLst>
      <p:ext uri="{BB962C8B-B14F-4D97-AF65-F5344CB8AC3E}">
        <p14:creationId xmlns:p14="http://schemas.microsoft.com/office/powerpoint/2010/main" val="43913144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2372</TotalTime>
  <Words>2250</Words>
  <Application>Microsoft Office PowerPoint</Application>
  <PresentationFormat>On-screen Show (4:3)</PresentationFormat>
  <Paragraphs>555</Paragraphs>
  <Slides>114</Slides>
  <Notes>10</Notes>
  <HiddenSlides>1</HiddenSlides>
  <MMClips>0</MMClips>
  <ScaleCrop>false</ScaleCrop>
  <HeadingPairs>
    <vt:vector size="4" baseType="variant">
      <vt:variant>
        <vt:lpstr>Theme</vt:lpstr>
      </vt:variant>
      <vt:variant>
        <vt:i4>1</vt:i4>
      </vt:variant>
      <vt:variant>
        <vt:lpstr>Slide Titles</vt:lpstr>
      </vt:variant>
      <vt:variant>
        <vt:i4>114</vt:i4>
      </vt:variant>
    </vt:vector>
  </HeadingPairs>
  <TitlesOfParts>
    <vt:vector size="115" baseType="lpstr">
      <vt:lpstr>Civic</vt:lpstr>
      <vt:lpstr>Behavior Support Training for Educational Assistants</vt:lpstr>
      <vt:lpstr>PowerPoint Presentation</vt:lpstr>
      <vt:lpstr>Who are you? </vt:lpstr>
      <vt:lpstr>PowerPoint Presentation</vt:lpstr>
      <vt:lpstr>Participant Expectations</vt:lpstr>
      <vt:lpstr>Today’s Objectives </vt:lpstr>
      <vt:lpstr>Today’s Schedule </vt:lpstr>
      <vt:lpstr>Examples of Positive Support Sheet </vt:lpstr>
      <vt:lpstr>Mission of Todays Schools</vt:lpstr>
      <vt:lpstr>Behavior is Learned-So Who is Going to Teach it? </vt:lpstr>
      <vt:lpstr>The Cycle: </vt:lpstr>
      <vt:lpstr>PowerPoint Presentation</vt:lpstr>
      <vt:lpstr>The Facts:</vt:lpstr>
      <vt:lpstr>                                                                                                                                                                                                             Write down the two behaviors you saw most last year.  What were they communicating?   </vt:lpstr>
      <vt:lpstr> Traditional Discipline vs. Positive Supports </vt:lpstr>
      <vt:lpstr>Why do Some Children Grow Up to be Challenging?</vt:lpstr>
      <vt:lpstr>PowerPoint Presentation</vt:lpstr>
      <vt:lpstr>Why do Some Kids Turn Out Okay? </vt:lpstr>
      <vt:lpstr>PowerPoint Presentation</vt:lpstr>
      <vt:lpstr>Relationships are the Foundation</vt:lpstr>
      <vt:lpstr>PowerPoint Presentation</vt:lpstr>
      <vt:lpstr>http://joshshipp.com/one-caring-adult/ </vt:lpstr>
      <vt:lpstr>School is Stressful!!  </vt:lpstr>
      <vt:lpstr>What students want to hear</vt:lpstr>
      <vt:lpstr>Strategy Time!</vt:lpstr>
      <vt:lpstr>Warning! None of these strategies:</vt:lpstr>
      <vt:lpstr>The likelihood of prevention and interventions strategies working increases drastically if there is a positive relationship already in place!  </vt:lpstr>
      <vt:lpstr>Heads up!  </vt:lpstr>
      <vt:lpstr>Remain Calm</vt:lpstr>
      <vt:lpstr>Types of Strategies  </vt:lpstr>
      <vt:lpstr>Strategies for Forming Relationships</vt:lpstr>
      <vt:lpstr>Strategy 1:   2X10</vt:lpstr>
      <vt:lpstr>Practice Time</vt:lpstr>
      <vt:lpstr>Strategy 2:  Planned Discussion</vt:lpstr>
      <vt:lpstr>   Strategy 3:  Reinforcement/Recognize Systems </vt:lpstr>
      <vt:lpstr>Rules for Reinforcements</vt:lpstr>
      <vt:lpstr>Strategy 4.  Focus on Behaviors You Want to Increase</vt:lpstr>
      <vt:lpstr>What’s your ratio?  </vt:lpstr>
      <vt:lpstr>PowerPoint Presentation</vt:lpstr>
      <vt:lpstr>BREAK!</vt:lpstr>
      <vt:lpstr>Strategies for Preventing Behaviors</vt:lpstr>
      <vt:lpstr>Strategy 5:  Pre correct </vt:lpstr>
      <vt:lpstr>Strategy 6: Clearly define EXPECTATIONS</vt:lpstr>
      <vt:lpstr> Strategy 7: Basic Needs</vt:lpstr>
      <vt:lpstr> Strategy 8:  Schedules</vt:lpstr>
      <vt:lpstr>  Motivation: Is it Can’t do or Won’t do?</vt:lpstr>
      <vt:lpstr>Strategy 9: If it’s “Can’t do” We TEACH</vt:lpstr>
      <vt:lpstr>PowerPoint Presentation</vt:lpstr>
      <vt:lpstr>    Teaching Behavior</vt:lpstr>
      <vt:lpstr>They should know this already! </vt:lpstr>
      <vt:lpstr>PowerPoint Presentation</vt:lpstr>
      <vt:lpstr>PowerPoint Presentation</vt:lpstr>
      <vt:lpstr>Strategy 10:   If it’s a “Won’t Do” we motivate extrinsically </vt:lpstr>
      <vt:lpstr>Stand up and discuss… </vt:lpstr>
      <vt:lpstr>Rethink Fair</vt:lpstr>
      <vt:lpstr>Hang this in your room!</vt:lpstr>
      <vt:lpstr>Strategy 11: Set Kids Up for Success</vt:lpstr>
      <vt:lpstr>PowerPoint Presentation</vt:lpstr>
      <vt:lpstr>PowerPoint Presentation</vt:lpstr>
      <vt:lpstr> Strategy 12:   Build Momentum</vt:lpstr>
      <vt:lpstr>PowerPoint Presentation</vt:lpstr>
      <vt:lpstr> Strategy 13:   Goal Setting</vt:lpstr>
      <vt:lpstr>LUNCH!!!</vt:lpstr>
      <vt:lpstr>Morning Review</vt:lpstr>
      <vt:lpstr>Functional Behavior Assessment </vt:lpstr>
      <vt:lpstr>Before You Can Work on Changing a Behavior</vt:lpstr>
      <vt:lpstr>PowerPoint Presentation</vt:lpstr>
      <vt:lpstr> Define Problem Behavior</vt:lpstr>
      <vt:lpstr>PowerPoint Presentation</vt:lpstr>
      <vt:lpstr>Triggering Antecedents </vt:lpstr>
      <vt:lpstr>PowerPoint Presentation</vt:lpstr>
      <vt:lpstr>Maintaining Consequences: Why Do They Keep Doing That?</vt:lpstr>
      <vt:lpstr>Maintaining Consequences (function)</vt:lpstr>
      <vt:lpstr>PowerPoint Presentation</vt:lpstr>
      <vt:lpstr> Setting Events</vt:lpstr>
      <vt:lpstr>Examples of Setting Events</vt:lpstr>
      <vt:lpstr>PowerPoint Presentation</vt:lpstr>
      <vt:lpstr> Functionally Equivalent  Replacement Behavior (FERB)</vt:lpstr>
      <vt:lpstr>PowerPoint Presentation</vt:lpstr>
      <vt:lpstr>Write Down:</vt:lpstr>
      <vt:lpstr>                                                                                                                                                                                                            Your Turn</vt:lpstr>
      <vt:lpstr>Strategies for Interventions </vt:lpstr>
      <vt:lpstr>Strategy 14:  Cueing System </vt:lpstr>
      <vt:lpstr>Strategy 15:  Taking a Break</vt:lpstr>
      <vt:lpstr>Strategy 16:  Do later systems</vt:lpstr>
      <vt:lpstr>What typically happens with interventions… </vt:lpstr>
      <vt:lpstr>Strategies for Defusing</vt:lpstr>
      <vt:lpstr>  Prevention is always your best route to take.  </vt:lpstr>
      <vt:lpstr>But when prevention doesn’t work…</vt:lpstr>
      <vt:lpstr>https://www.youtube.com/watch?v=bTeYncx1xmI</vt:lpstr>
      <vt:lpstr>Strategy 17:   Space and Time</vt:lpstr>
      <vt:lpstr>Strategy 18:  Provide support </vt:lpstr>
      <vt:lpstr>Strategy 19: Engage in preferred activities </vt:lpstr>
      <vt:lpstr>Strategy 20:  Use empathy statements </vt:lpstr>
      <vt:lpstr>Strategy 21:  Allow for choices </vt:lpstr>
      <vt:lpstr>Strategy 22:  Sandwich Method</vt:lpstr>
      <vt:lpstr>                                                                                                                                                                                                            Practice Time!</vt:lpstr>
      <vt:lpstr>Strategy 23:  Allow for movement activities </vt:lpstr>
      <vt:lpstr>Strategy 24:  Relaxation activities </vt:lpstr>
      <vt:lpstr>Strategy 25:   PICK YOUR BATTLES</vt:lpstr>
      <vt:lpstr>Think/Pair/Share: Which do you use? </vt:lpstr>
      <vt:lpstr>When it happens: </vt:lpstr>
      <vt:lpstr>Correcting Inappropriate Behavior</vt:lpstr>
      <vt:lpstr> Corrective Consequences</vt:lpstr>
      <vt:lpstr>Celebrate Baby Steps</vt:lpstr>
      <vt:lpstr>Things That Work</vt:lpstr>
      <vt:lpstr>Think/Pair/Share: One strategy you will use</vt:lpstr>
      <vt:lpstr>Review</vt:lpstr>
      <vt:lpstr>Most kids…</vt:lpstr>
      <vt:lpstr>But some kids…</vt:lpstr>
      <vt:lpstr>PowerPoint Presentation</vt:lpstr>
      <vt:lpstr>Anyone can teach and easy kid</vt:lpstr>
      <vt:lpstr>Resources  </vt:lpstr>
      <vt:lpstr>PowerPoint Presentation</vt:lpstr>
    </vt:vector>
  </TitlesOfParts>
  <Company>State of South Dakota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Behavior Support Training for Educational Assistants</dc:title>
  <dc:creator>Cain, Rebecca</dc:creator>
  <cp:lastModifiedBy>Cain, Rebecca</cp:lastModifiedBy>
  <cp:revision>84</cp:revision>
  <cp:lastPrinted>2017-08-07T17:17:21Z</cp:lastPrinted>
  <dcterms:created xsi:type="dcterms:W3CDTF">2017-07-21T14:04:50Z</dcterms:created>
  <dcterms:modified xsi:type="dcterms:W3CDTF">2017-08-15T16:59:35Z</dcterms:modified>
</cp:coreProperties>
</file>