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2657" y="1095247"/>
            <a:ext cx="7758684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45668" y="4734559"/>
            <a:ext cx="7852663" cy="824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868" y="5945122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610" y="21323"/>
                </a:moveTo>
                <a:lnTo>
                  <a:pt x="3637305" y="912876"/>
                </a:lnTo>
                <a:lnTo>
                  <a:pt x="4898136" y="912876"/>
                </a:lnTo>
                <a:lnTo>
                  <a:pt x="85610" y="21323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1"/>
                </a:lnTo>
                <a:lnTo>
                  <a:pt x="85610" y="21323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6148" y="5939034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37"/>
                </a:lnTo>
                <a:lnTo>
                  <a:pt x="2870517" y="918972"/>
                </a:lnTo>
                <a:lnTo>
                  <a:pt x="3653980" y="9189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6"/>
            <a:ext cx="3398519" cy="10683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672"/>
            <a:ext cx="3370834" cy="1073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468" y="1409002"/>
            <a:ext cx="8767063" cy="379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6539" y="1770378"/>
            <a:ext cx="8630920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e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emf"/><Relationship Id="rId5" Type="http://schemas.openxmlformats.org/officeDocument/2006/relationships/image" Target="../media/image23.png"/><Relationship Id="rId10" Type="http://schemas.openxmlformats.org/officeDocument/2006/relationships/image" Target="../media/image28.emf"/><Relationship Id="rId4" Type="http://schemas.openxmlformats.org/officeDocument/2006/relationships/image" Target="../media/image22.png"/><Relationship Id="rId9" Type="http://schemas.openxmlformats.org/officeDocument/2006/relationships/image" Target="../media/image27.emf"/><Relationship Id="rId1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wareness.attendanceworks.org/resources/count-us-toolkit-2016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danceworks.org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067" y="4953002"/>
            <a:ext cx="7457440" cy="487680"/>
          </a:xfrm>
          <a:custGeom>
            <a:avLst/>
            <a:gdLst/>
            <a:ahLst/>
            <a:cxnLst/>
            <a:rect l="l" t="t" r="r" b="b"/>
            <a:pathLst>
              <a:path w="7457440" h="487679">
                <a:moveTo>
                  <a:pt x="7456932" y="0"/>
                </a:moveTo>
                <a:lnTo>
                  <a:pt x="0" y="289686"/>
                </a:lnTo>
                <a:lnTo>
                  <a:pt x="7456932" y="487679"/>
                </a:lnTo>
                <a:lnTo>
                  <a:pt x="7456932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962" y="5237991"/>
            <a:ext cx="9033510" cy="788035"/>
          </a:xfrm>
          <a:custGeom>
            <a:avLst/>
            <a:gdLst/>
            <a:ahLst/>
            <a:cxnLst/>
            <a:rect l="l" t="t" r="r" b="b"/>
            <a:pathLst>
              <a:path w="9033510" h="788035">
                <a:moveTo>
                  <a:pt x="9033040" y="0"/>
                </a:moveTo>
                <a:lnTo>
                  <a:pt x="0" y="0"/>
                </a:lnTo>
                <a:lnTo>
                  <a:pt x="9033040" y="787908"/>
                </a:lnTo>
                <a:lnTo>
                  <a:pt x="9033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8720"/>
            <a:ext cx="9143999" cy="1859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341"/>
            <a:ext cx="9144000" cy="8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8032" rIns="0" bIns="0" rtlCol="0">
            <a:spAutoFit/>
          </a:bodyPr>
          <a:lstStyle/>
          <a:p>
            <a:pPr marL="1947545" marR="5080" indent="-449580">
              <a:lnSpc>
                <a:spcPts val="4320"/>
              </a:lnSpc>
              <a:spcBef>
                <a:spcPts val="640"/>
              </a:spcBef>
            </a:pPr>
            <a:r>
              <a:rPr sz="4000" b="1" dirty="0">
                <a:solidFill>
                  <a:srgbClr val="464646"/>
                </a:solidFill>
                <a:latin typeface="Lucida Sans Unicode"/>
                <a:cs typeface="Lucida Sans Unicode"/>
              </a:rPr>
              <a:t>Teaching Families</a:t>
            </a:r>
            <a:r>
              <a:rPr sz="4000" b="1" spc="-12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4000" b="1" dirty="0">
                <a:solidFill>
                  <a:srgbClr val="464646"/>
                </a:solidFill>
                <a:latin typeface="Lucida Sans Unicode"/>
                <a:cs typeface="Lucida Sans Unicode"/>
              </a:rPr>
              <a:t>WHY  Attendance</a:t>
            </a:r>
            <a:r>
              <a:rPr sz="4000" b="1" spc="-6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4000" b="1" dirty="0">
                <a:solidFill>
                  <a:srgbClr val="464646"/>
                </a:solidFill>
                <a:latin typeface="Lucida Sans Unicode"/>
                <a:cs typeface="Lucida Sans Unicode"/>
              </a:rPr>
              <a:t>Matters</a:t>
            </a:r>
            <a:endParaRPr sz="4000" dirty="0">
              <a:latin typeface="Lucida Sans Unicode"/>
              <a:cs typeface="Lucida Sans Unicod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2776CD-519B-4C1F-8745-871269545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969" y="141733"/>
            <a:ext cx="3810061" cy="3156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0"/>
    </mc:Choice>
    <mc:Fallback xmlns="">
      <p:transition spd="slow" advTm="58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108" y="611123"/>
            <a:ext cx="6495287" cy="605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3268" y="1425004"/>
            <a:ext cx="3430270" cy="322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latin typeface="Comic Sans MS"/>
                <a:cs typeface="Comic Sans MS"/>
              </a:rPr>
              <a:t>Students who  attend school  regularly are more  likely to graduate  and find </a:t>
            </a:r>
            <a:r>
              <a:rPr sz="2800" dirty="0">
                <a:latin typeface="Comic Sans MS"/>
                <a:cs typeface="Comic Sans MS"/>
              </a:rPr>
              <a:t>good</a:t>
            </a:r>
            <a:r>
              <a:rPr sz="2800" spc="-2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jobs.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73370" marR="5080" indent="-256540">
              <a:lnSpc>
                <a:spcPct val="150000"/>
              </a:lnSpc>
              <a:spcBef>
                <a:spcPts val="100"/>
              </a:spcBef>
            </a:pPr>
            <a:r>
              <a:rPr dirty="0"/>
              <a:t>A high </a:t>
            </a:r>
            <a:r>
              <a:rPr spc="-5" dirty="0"/>
              <a:t>school  </a:t>
            </a:r>
            <a:r>
              <a:rPr dirty="0"/>
              <a:t>graduate</a:t>
            </a:r>
            <a:r>
              <a:rPr spc="-95" dirty="0"/>
              <a:t> </a:t>
            </a:r>
            <a:r>
              <a:rPr spc="-5" dirty="0"/>
              <a:t>makes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49813" y="2875799"/>
            <a:ext cx="29095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3200" spc="-5" dirty="0">
                <a:latin typeface="Comic Sans MS"/>
                <a:cs typeface="Comic Sans MS"/>
              </a:rPr>
              <a:t>$1 million </a:t>
            </a:r>
            <a:r>
              <a:rPr sz="3200" spc="-10" dirty="0">
                <a:latin typeface="Comic Sans MS"/>
                <a:cs typeface="Comic Sans MS"/>
              </a:rPr>
              <a:t>more  </a:t>
            </a:r>
            <a:r>
              <a:rPr sz="3200" dirty="0">
                <a:latin typeface="Comic Sans MS"/>
                <a:cs typeface="Comic Sans MS"/>
              </a:rPr>
              <a:t>than a </a:t>
            </a:r>
            <a:r>
              <a:rPr sz="3200" spc="-5" dirty="0">
                <a:latin typeface="Comic Sans MS"/>
                <a:cs typeface="Comic Sans MS"/>
              </a:rPr>
              <a:t>dropout  over </a:t>
            </a:r>
            <a:r>
              <a:rPr sz="3200" dirty="0">
                <a:latin typeface="Comic Sans MS"/>
                <a:cs typeface="Comic Sans MS"/>
              </a:rPr>
              <a:t>a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lifetime.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86600" y="5410200"/>
            <a:ext cx="1676399" cy="1214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0"/>
    </mc:Choice>
    <mc:Fallback xmlns="">
      <p:transition spd="slow" advTm="783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662" y="3065632"/>
            <a:ext cx="915619" cy="1245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8275" y="2809144"/>
            <a:ext cx="830161" cy="1477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94433" y="2146553"/>
            <a:ext cx="1318491" cy="2164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3589" y="2235102"/>
            <a:ext cx="1355116" cy="2012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2891" y="4484670"/>
            <a:ext cx="1562656" cy="1013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786" y="2119073"/>
            <a:ext cx="1049910" cy="2167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28204" y="4474820"/>
            <a:ext cx="1550449" cy="1013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8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624" y="1270222"/>
            <a:ext cx="9107805" cy="0"/>
          </a:xfrm>
          <a:custGeom>
            <a:avLst/>
            <a:gdLst/>
            <a:ahLst/>
            <a:cxnLst/>
            <a:rect l="l" t="t" r="r" b="b"/>
            <a:pathLst>
              <a:path w="9107805">
                <a:moveTo>
                  <a:pt x="0" y="0"/>
                </a:moveTo>
                <a:lnTo>
                  <a:pt x="9107375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56515" y="5719329"/>
            <a:ext cx="5842635" cy="7677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425"/>
              </a:spcBef>
              <a:tabLst>
                <a:tab pos="1926589" algn="l"/>
              </a:tabLst>
            </a:pPr>
            <a:r>
              <a:rPr sz="1400" dirty="0">
                <a:solidFill>
                  <a:srgbClr val="483F4D"/>
                </a:solidFill>
                <a:cs typeface="Times New Roman"/>
              </a:rPr>
              <a:t>Too </a:t>
            </a:r>
            <a:r>
              <a:rPr sz="1400" spc="-20" dirty="0">
                <a:solidFill>
                  <a:srgbClr val="483F4D"/>
                </a:solidFill>
                <a:cs typeface="Times New Roman"/>
              </a:rPr>
              <a:t>ma</a:t>
            </a:r>
            <a:r>
              <a:rPr sz="1400" spc="-50" dirty="0">
                <a:solidFill>
                  <a:srgbClr val="3D4B69"/>
                </a:solidFill>
                <a:cs typeface="Times New Roman"/>
              </a:rPr>
              <a:t>n</a:t>
            </a:r>
            <a:r>
              <a:rPr sz="1400" spc="-50" dirty="0">
                <a:solidFill>
                  <a:srgbClr val="483F4D"/>
                </a:solidFill>
                <a:cs typeface="Times New Roman"/>
              </a:rPr>
              <a:t>y</a:t>
            </a:r>
            <a:r>
              <a:rPr sz="1400" spc="75" dirty="0">
                <a:solidFill>
                  <a:srgbClr val="483F4D"/>
                </a:solidFill>
                <a:cs typeface="Times New Roman"/>
              </a:rPr>
              <a:t> </a:t>
            </a:r>
            <a:r>
              <a:rPr sz="1400" spc="15" dirty="0">
                <a:solidFill>
                  <a:srgbClr val="483F4D"/>
                </a:solidFill>
                <a:cs typeface="Times New Roman"/>
              </a:rPr>
              <a:t>absence</a:t>
            </a:r>
            <a:r>
              <a:rPr sz="1400" spc="25" dirty="0">
                <a:solidFill>
                  <a:srgbClr val="483F4D"/>
                </a:solidFill>
                <a:cs typeface="Times New Roman"/>
              </a:rPr>
              <a:t>s</a:t>
            </a:r>
            <a:r>
              <a:rPr lang="en-US" sz="1400" spc="25" dirty="0">
                <a:solidFill>
                  <a:srgbClr val="483F4D"/>
                </a:solidFill>
                <a:cs typeface="Times New Roman"/>
              </a:rPr>
              <a:t> – </a:t>
            </a:r>
            <a:r>
              <a:rPr sz="1400" spc="40" dirty="0">
                <a:solidFill>
                  <a:srgbClr val="312B34"/>
                </a:solidFill>
                <a:cs typeface="Times New Roman"/>
              </a:rPr>
              <a:t>e</a:t>
            </a:r>
            <a:r>
              <a:rPr sz="1400" spc="40" dirty="0">
                <a:solidFill>
                  <a:srgbClr val="483F4D"/>
                </a:solidFill>
                <a:cs typeface="Times New Roman"/>
              </a:rPr>
              <a:t>xcused</a:t>
            </a:r>
            <a:r>
              <a:rPr lang="en-US" sz="1400" spc="40" dirty="0">
                <a:solidFill>
                  <a:srgbClr val="483F4D"/>
                </a:solidFill>
                <a:cs typeface="Times New Roman"/>
              </a:rPr>
              <a:t> </a:t>
            </a:r>
            <a:r>
              <a:rPr sz="1400" spc="-25" dirty="0">
                <a:solidFill>
                  <a:srgbClr val="483F4D"/>
                </a:solidFill>
                <a:cs typeface="Times New Roman"/>
              </a:rPr>
              <a:t>or </a:t>
            </a:r>
            <a:r>
              <a:rPr sz="1400" spc="110" dirty="0">
                <a:solidFill>
                  <a:srgbClr val="483F4D"/>
                </a:solidFill>
                <a:cs typeface="Times New Roman"/>
              </a:rPr>
              <a:t>unexcuse</a:t>
            </a:r>
            <a:r>
              <a:rPr lang="en-US" sz="1400" spc="110" dirty="0">
                <a:solidFill>
                  <a:srgbClr val="483F4D"/>
                </a:solidFill>
                <a:cs typeface="Times New Roman"/>
              </a:rPr>
              <a:t>d – c</a:t>
            </a:r>
            <a:r>
              <a:rPr sz="1400" spc="110" dirty="0">
                <a:solidFill>
                  <a:srgbClr val="483F4D"/>
                </a:solidFill>
                <a:cs typeface="Times New Roman"/>
              </a:rPr>
              <a:t>an </a:t>
            </a:r>
            <a:r>
              <a:rPr sz="1400" spc="25" dirty="0">
                <a:solidFill>
                  <a:srgbClr val="5B525B"/>
                </a:solidFill>
                <a:cs typeface="Times New Roman"/>
              </a:rPr>
              <a:t>keep </a:t>
            </a:r>
            <a:r>
              <a:rPr sz="1400" spc="60" dirty="0">
                <a:solidFill>
                  <a:srgbClr val="483F4D"/>
                </a:solidFill>
                <a:cs typeface="Times New Roman"/>
              </a:rPr>
              <a:t>students</a:t>
            </a:r>
            <a:r>
              <a:rPr sz="1400" spc="85" dirty="0">
                <a:solidFill>
                  <a:srgbClr val="483F4D"/>
                </a:solidFill>
                <a:cs typeface="Times New Roman"/>
              </a:rPr>
              <a:t> </a:t>
            </a:r>
            <a:r>
              <a:rPr sz="1400" spc="45" dirty="0">
                <a:solidFill>
                  <a:srgbClr val="483F4D"/>
                </a:solidFill>
                <a:cs typeface="Times New Roman"/>
              </a:rPr>
              <a:t>from</a:t>
            </a:r>
            <a:endParaRPr sz="1400" dirty="0">
              <a:cs typeface="Times New Roman"/>
            </a:endParaRPr>
          </a:p>
          <a:p>
            <a:pPr marL="12700" marR="5080" indent="-29845" algn="ctr">
              <a:lnSpc>
                <a:spcPct val="120200"/>
              </a:lnSpc>
              <a:tabLst>
                <a:tab pos="518159" algn="l"/>
              </a:tabLst>
            </a:pPr>
            <a:r>
              <a:rPr sz="1400" spc="-35" dirty="0">
                <a:solidFill>
                  <a:srgbClr val="483F4D"/>
                </a:solidFill>
                <a:cs typeface="Times New Roman"/>
              </a:rPr>
              <a:t>suc</a:t>
            </a:r>
            <a:r>
              <a:rPr sz="1400" spc="30" dirty="0">
                <a:solidFill>
                  <a:srgbClr val="483F4D"/>
                </a:solidFill>
                <a:cs typeface="Times New Roman"/>
              </a:rPr>
              <a:t>ceed</a:t>
            </a:r>
            <a:r>
              <a:rPr sz="1400" spc="10" dirty="0">
                <a:solidFill>
                  <a:srgbClr val="3D4B69"/>
                </a:solidFill>
                <a:cs typeface="Times New Roman"/>
              </a:rPr>
              <a:t>i</a:t>
            </a:r>
            <a:r>
              <a:rPr sz="1400" spc="10" dirty="0">
                <a:solidFill>
                  <a:srgbClr val="483F4D"/>
                </a:solidFill>
                <a:cs typeface="Times New Roman"/>
              </a:rPr>
              <a:t>ng </a:t>
            </a:r>
            <a:r>
              <a:rPr sz="1400" spc="-90" dirty="0">
                <a:solidFill>
                  <a:srgbClr val="483F4D"/>
                </a:solidFill>
                <a:cs typeface="Times New Roman"/>
              </a:rPr>
              <a:t>in </a:t>
            </a:r>
            <a:r>
              <a:rPr sz="1400" spc="-85" dirty="0">
                <a:solidFill>
                  <a:srgbClr val="483F4D"/>
                </a:solidFill>
                <a:cs typeface="Times New Roman"/>
              </a:rPr>
              <a:t>s</a:t>
            </a:r>
            <a:r>
              <a:rPr lang="en-US" sz="1400" spc="-85" dirty="0">
                <a:solidFill>
                  <a:srgbClr val="483F4D"/>
                </a:solidFill>
                <a:cs typeface="Times New Roman"/>
              </a:rPr>
              <a:t>chool and in life. </a:t>
            </a:r>
            <a:r>
              <a:rPr sz="1400" spc="-30" dirty="0">
                <a:solidFill>
                  <a:srgbClr val="2D3652"/>
                </a:solidFill>
                <a:cs typeface="Times New Roman"/>
              </a:rPr>
              <a:t>H</a:t>
            </a:r>
            <a:r>
              <a:rPr sz="1400" spc="-30" dirty="0">
                <a:solidFill>
                  <a:srgbClr val="483F4D"/>
                </a:solidFill>
                <a:cs typeface="Times New Roman"/>
              </a:rPr>
              <a:t>o</a:t>
            </a:r>
            <a:r>
              <a:rPr sz="1400" spc="40" dirty="0">
                <a:solidFill>
                  <a:srgbClr val="483F4D"/>
                </a:solidFill>
                <a:cs typeface="Times New Roman"/>
              </a:rPr>
              <a:t>w </a:t>
            </a:r>
            <a:r>
              <a:rPr sz="1400" spc="-5" dirty="0">
                <a:solidFill>
                  <a:srgbClr val="483F4D"/>
                </a:solidFill>
                <a:cs typeface="Times New Roman"/>
              </a:rPr>
              <a:t>many are too </a:t>
            </a:r>
            <a:r>
              <a:rPr sz="1400" spc="-40" dirty="0">
                <a:solidFill>
                  <a:srgbClr val="483F4D"/>
                </a:solidFill>
                <a:cs typeface="Times New Roman"/>
              </a:rPr>
              <a:t>many? </a:t>
            </a:r>
            <a:r>
              <a:rPr lang="en-US" sz="1400" spc="-40" dirty="0">
                <a:solidFill>
                  <a:srgbClr val="483F4D"/>
                </a:solidFill>
                <a:cs typeface="Times New Roman"/>
              </a:rPr>
              <a:t>10</a:t>
            </a:r>
            <a:r>
              <a:rPr sz="1400" spc="-110" dirty="0">
                <a:solidFill>
                  <a:srgbClr val="483F4D"/>
                </a:solidFill>
                <a:cs typeface="Times New Roman"/>
              </a:rPr>
              <a:t>%. </a:t>
            </a:r>
            <a:r>
              <a:rPr sz="1400" spc="5" dirty="0">
                <a:solidFill>
                  <a:srgbClr val="483F4D"/>
                </a:solidFill>
                <a:cs typeface="Times New Roman"/>
              </a:rPr>
              <a:t>of </a:t>
            </a:r>
            <a:r>
              <a:rPr sz="1400" dirty="0">
                <a:solidFill>
                  <a:srgbClr val="483F4D"/>
                </a:solidFill>
                <a:cs typeface="Times New Roman"/>
              </a:rPr>
              <a:t>the </a:t>
            </a:r>
            <a:r>
              <a:rPr lang="en-US" sz="1400" dirty="0">
                <a:solidFill>
                  <a:srgbClr val="483F4D"/>
                </a:solidFill>
                <a:cs typeface="Times New Roman"/>
              </a:rPr>
              <a:t>school year – that’s 18 missed days or 2 days a month – c</a:t>
            </a:r>
            <a:r>
              <a:rPr sz="1400" spc="25" dirty="0">
                <a:solidFill>
                  <a:srgbClr val="483F4D"/>
                </a:solidFill>
                <a:cs typeface="Times New Roman"/>
              </a:rPr>
              <a:t>an </a:t>
            </a:r>
            <a:r>
              <a:rPr sz="1400" spc="40" dirty="0">
                <a:solidFill>
                  <a:srgbClr val="483F4D"/>
                </a:solidFill>
                <a:cs typeface="Times New Roman"/>
              </a:rPr>
              <a:t>knock </a:t>
            </a:r>
            <a:r>
              <a:rPr sz="1400" spc="60" dirty="0">
                <a:solidFill>
                  <a:srgbClr val="483F4D"/>
                </a:solidFill>
                <a:cs typeface="Times New Roman"/>
              </a:rPr>
              <a:t>students </a:t>
            </a:r>
            <a:r>
              <a:rPr sz="1400" spc="-25" dirty="0">
                <a:solidFill>
                  <a:srgbClr val="483F4D"/>
                </a:solidFill>
                <a:cs typeface="Times New Roman"/>
              </a:rPr>
              <a:t>off</a:t>
            </a:r>
            <a:r>
              <a:rPr lang="en-US" sz="1400" spc="-25" dirty="0">
                <a:solidFill>
                  <a:srgbClr val="483F4D"/>
                </a:solidFill>
                <a:cs typeface="Times New Roman"/>
              </a:rPr>
              <a:t> track.</a:t>
            </a:r>
            <a:endParaRPr sz="1400" dirty="0"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558060" y="6535577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392"/>
                </a:lnTo>
              </a:path>
            </a:pathLst>
          </a:custGeom>
          <a:ln w="9156">
            <a:solidFill>
              <a:srgbClr val="EFED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96C9BBA-5297-42CF-B4A3-46FF455CEF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280" y="4474820"/>
            <a:ext cx="1603350" cy="11535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7A58B06-42E0-4BFD-912D-EDA699DAA6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6571" y="4479190"/>
            <a:ext cx="1565175" cy="10963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17DD390-A2C6-46D3-8727-900D139F39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1366" y="4484670"/>
            <a:ext cx="1641525" cy="1172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C0AC62-E9D4-454E-B326-020D47E677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5278" y="1361981"/>
            <a:ext cx="4733700" cy="5243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7082BD6-5BF2-4715-9C7F-9D0BD27ED1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24" y="8926"/>
            <a:ext cx="9107376" cy="12393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0C11CC0-A3EF-4E93-BDE5-82052D4072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68637" y="5600127"/>
            <a:ext cx="1870575" cy="1077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63"/>
    </mc:Choice>
    <mc:Fallback xmlns="">
      <p:transition spd="slow" advTm="1546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7004" y="352043"/>
            <a:ext cx="6089903" cy="993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3268" y="2329688"/>
            <a:ext cx="1593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Lucida Sans Unicode"/>
                <a:cs typeface="Lucida Sans Unicode"/>
              </a:rPr>
              <a:t>~</a:t>
            </a:r>
            <a:r>
              <a:rPr sz="1800" spc="-5" dirty="0">
                <a:latin typeface="Comic Sans MS"/>
                <a:cs typeface="Comic Sans MS"/>
              </a:rPr>
              <a:t>Absences</a:t>
            </a:r>
            <a:r>
              <a:rPr sz="1800" spc="-8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are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9300" y="2550744"/>
            <a:ext cx="63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only</a:t>
            </a:r>
            <a:r>
              <a:rPr sz="1800" spc="-10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300" y="2770200"/>
            <a:ext cx="112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problem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if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300" y="2989656"/>
            <a:ext cx="929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they</a:t>
            </a:r>
            <a:r>
              <a:rPr sz="1800" spc="-8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are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9300" y="3209112"/>
            <a:ext cx="1189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unexcused.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268" y="3750208"/>
            <a:ext cx="1106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~Sporadic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300" y="3969664"/>
            <a:ext cx="712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v</a:t>
            </a:r>
            <a:r>
              <a:rPr sz="1800" spc="-5" dirty="0">
                <a:latin typeface="Comic Sans MS"/>
                <a:cs typeface="Comic Sans MS"/>
              </a:rPr>
              <a:t>ersus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300" y="4189120"/>
            <a:ext cx="1264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consecutive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9300" y="4408576"/>
            <a:ext cx="9886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absences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9300" y="4628032"/>
            <a:ext cx="831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aren’t</a:t>
            </a:r>
            <a:r>
              <a:rPr sz="1800" spc="-8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9300" y="4847488"/>
            <a:ext cx="878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pr</a:t>
            </a:r>
            <a:r>
              <a:rPr sz="1800" dirty="0">
                <a:latin typeface="Comic Sans MS"/>
                <a:cs typeface="Comic Sans MS"/>
              </a:rPr>
              <a:t>ob</a:t>
            </a:r>
            <a:r>
              <a:rPr sz="1800" spc="-5" dirty="0">
                <a:latin typeface="Comic Sans MS"/>
                <a:cs typeface="Comic Sans MS"/>
              </a:rPr>
              <a:t>lem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3268" y="5386984"/>
            <a:ext cx="140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~Attendance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9300" y="5606440"/>
            <a:ext cx="1372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only</a:t>
            </a:r>
            <a:r>
              <a:rPr sz="1800" spc="-7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matters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9300" y="5825896"/>
            <a:ext cx="1261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in </a:t>
            </a:r>
            <a:r>
              <a:rPr sz="1800" dirty="0">
                <a:latin typeface="Comic Sans MS"/>
                <a:cs typeface="Comic Sans MS"/>
              </a:rPr>
              <a:t>the</a:t>
            </a:r>
            <a:r>
              <a:rPr sz="1800" spc="-9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older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9300" y="6045352"/>
            <a:ext cx="802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g</a:t>
            </a:r>
            <a:r>
              <a:rPr sz="1800" spc="-5" dirty="0">
                <a:latin typeface="Comic Sans MS"/>
                <a:cs typeface="Comic Sans MS"/>
              </a:rPr>
              <a:t>r</a:t>
            </a:r>
            <a:r>
              <a:rPr sz="1800" dirty="0">
                <a:latin typeface="Comic Sans MS"/>
                <a:cs typeface="Comic Sans MS"/>
              </a:rPr>
              <a:t>a</a:t>
            </a:r>
            <a:r>
              <a:rPr sz="1800" spc="-5" dirty="0">
                <a:latin typeface="Comic Sans MS"/>
                <a:cs typeface="Comic Sans MS"/>
              </a:rPr>
              <a:t>des</a:t>
            </a:r>
            <a:r>
              <a:rPr sz="1800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5351" y="2352548"/>
            <a:ext cx="1726564" cy="36226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68605" marR="5080" indent="-256540">
              <a:lnSpc>
                <a:spcPct val="102800"/>
              </a:lnSpc>
              <a:spcBef>
                <a:spcPts val="160"/>
              </a:spcBef>
            </a:pPr>
            <a:r>
              <a:rPr sz="1800" spc="-5" dirty="0">
                <a:latin typeface="Lucida Sans Unicode"/>
                <a:cs typeface="Lucida Sans Unicode"/>
              </a:rPr>
              <a:t>~</a:t>
            </a:r>
            <a:r>
              <a:rPr sz="1800" spc="-5" dirty="0">
                <a:latin typeface="Comic Sans MS"/>
                <a:cs typeface="Comic Sans MS"/>
              </a:rPr>
              <a:t>Lack </a:t>
            </a:r>
            <a:r>
              <a:rPr sz="1800" dirty="0">
                <a:latin typeface="Comic Sans MS"/>
                <a:cs typeface="Comic Sans MS"/>
              </a:rPr>
              <a:t>of</a:t>
            </a:r>
            <a:r>
              <a:rPr sz="1800" spc="-8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access  </a:t>
            </a:r>
            <a:r>
              <a:rPr sz="1800" dirty="0">
                <a:latin typeface="Comic Sans MS"/>
                <a:cs typeface="Comic Sans MS"/>
              </a:rPr>
              <a:t>to </a:t>
            </a:r>
            <a:r>
              <a:rPr sz="1800" spc="-5" dirty="0">
                <a:latin typeface="Comic Sans MS"/>
                <a:cs typeface="Comic Sans MS"/>
              </a:rPr>
              <a:t>health </a:t>
            </a:r>
            <a:r>
              <a:rPr sz="1800" dirty="0">
                <a:latin typeface="Comic Sans MS"/>
                <a:cs typeface="Comic Sans MS"/>
              </a:rPr>
              <a:t>of  </a:t>
            </a:r>
            <a:r>
              <a:rPr sz="1800" spc="-5" dirty="0">
                <a:latin typeface="Comic Sans MS"/>
                <a:cs typeface="Comic Sans MS"/>
              </a:rPr>
              <a:t>dental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care</a:t>
            </a:r>
            <a:endParaRPr sz="1800">
              <a:latin typeface="Comic Sans MS"/>
              <a:cs typeface="Comic Sans MS"/>
            </a:endParaRPr>
          </a:p>
          <a:p>
            <a:pPr marL="149860" marR="12065" indent="-137160">
              <a:lnSpc>
                <a:spcPct val="100000"/>
              </a:lnSpc>
              <a:spcBef>
                <a:spcPts val="2160"/>
              </a:spcBef>
            </a:pPr>
            <a:r>
              <a:rPr sz="1800" spc="-5" dirty="0">
                <a:latin typeface="Comic Sans MS"/>
                <a:cs typeface="Comic Sans MS"/>
              </a:rPr>
              <a:t>~Poor  </a:t>
            </a:r>
            <a:r>
              <a:rPr sz="1800" dirty="0">
                <a:latin typeface="Comic Sans MS"/>
                <a:cs typeface="Comic Sans MS"/>
              </a:rPr>
              <a:t>t</a:t>
            </a:r>
            <a:r>
              <a:rPr sz="1800" spc="-5" dirty="0">
                <a:latin typeface="Comic Sans MS"/>
                <a:cs typeface="Comic Sans MS"/>
              </a:rPr>
              <a:t>r</a:t>
            </a:r>
            <a:r>
              <a:rPr sz="1800" dirty="0">
                <a:latin typeface="Comic Sans MS"/>
                <a:cs typeface="Comic Sans MS"/>
              </a:rPr>
              <a:t>a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spc="-5" dirty="0">
                <a:latin typeface="Comic Sans MS"/>
                <a:cs typeface="Comic Sans MS"/>
              </a:rPr>
              <a:t>sp</a:t>
            </a:r>
            <a:r>
              <a:rPr sz="1800" dirty="0">
                <a:latin typeface="Comic Sans MS"/>
                <a:cs typeface="Comic Sans MS"/>
              </a:rPr>
              <a:t>o</a:t>
            </a:r>
            <a:r>
              <a:rPr sz="1800" spc="-5" dirty="0">
                <a:latin typeface="Comic Sans MS"/>
                <a:cs typeface="Comic Sans MS"/>
              </a:rPr>
              <a:t>r</a:t>
            </a:r>
            <a:r>
              <a:rPr sz="1800" dirty="0">
                <a:latin typeface="Comic Sans MS"/>
                <a:cs typeface="Comic Sans MS"/>
              </a:rPr>
              <a:t>tat</a:t>
            </a:r>
            <a:r>
              <a:rPr sz="1800" spc="-5" dirty="0">
                <a:latin typeface="Comic Sans MS"/>
                <a:cs typeface="Comic Sans MS"/>
              </a:rPr>
              <a:t>i</a:t>
            </a:r>
            <a:r>
              <a:rPr sz="1800" dirty="0">
                <a:latin typeface="Comic Sans MS"/>
                <a:cs typeface="Comic Sans MS"/>
              </a:rPr>
              <a:t>on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Comic Sans MS"/>
                <a:cs typeface="Comic Sans MS"/>
              </a:rPr>
              <a:t>~Trauma</a:t>
            </a:r>
            <a:endParaRPr sz="1800">
              <a:latin typeface="Comic Sans MS"/>
              <a:cs typeface="Comic Sans MS"/>
            </a:endParaRPr>
          </a:p>
          <a:p>
            <a:pPr marL="268605" marR="180340" indent="-25654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Comic Sans MS"/>
                <a:cs typeface="Comic Sans MS"/>
              </a:rPr>
              <a:t>~No </a:t>
            </a:r>
            <a:r>
              <a:rPr sz="1800" spc="-5" dirty="0">
                <a:latin typeface="Comic Sans MS"/>
                <a:cs typeface="Comic Sans MS"/>
              </a:rPr>
              <a:t>safe</a:t>
            </a:r>
            <a:r>
              <a:rPr sz="1800" spc="-8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path  </a:t>
            </a:r>
            <a:r>
              <a:rPr sz="1800" dirty="0">
                <a:latin typeface="Comic Sans MS"/>
                <a:cs typeface="Comic Sans MS"/>
              </a:rPr>
              <a:t>to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school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-5" dirty="0">
                <a:latin typeface="Comic Sans MS"/>
                <a:cs typeface="Comic Sans MS"/>
              </a:rPr>
              <a:t>~Homelessness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1000" y="1524000"/>
            <a:ext cx="1905000" cy="685800"/>
          </a:xfrm>
          <a:custGeom>
            <a:avLst/>
            <a:gdLst/>
            <a:ahLst/>
            <a:cxnLst/>
            <a:rect l="l" t="t" r="r" b="b"/>
            <a:pathLst>
              <a:path w="1905000" h="685800">
                <a:moveTo>
                  <a:pt x="0" y="0"/>
                </a:moveTo>
                <a:lnTo>
                  <a:pt x="1905000" y="0"/>
                </a:lnTo>
                <a:lnTo>
                  <a:pt x="19050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3568" y="1496567"/>
            <a:ext cx="1960245" cy="741045"/>
          </a:xfrm>
          <a:custGeom>
            <a:avLst/>
            <a:gdLst/>
            <a:ahLst/>
            <a:cxnLst/>
            <a:rect l="l" t="t" r="r" b="b"/>
            <a:pathLst>
              <a:path w="1960245" h="741044">
                <a:moveTo>
                  <a:pt x="27431" y="0"/>
                </a:moveTo>
                <a:lnTo>
                  <a:pt x="20154" y="0"/>
                </a:lnTo>
                <a:lnTo>
                  <a:pt x="13182" y="2895"/>
                </a:lnTo>
                <a:lnTo>
                  <a:pt x="2895" y="13182"/>
                </a:lnTo>
                <a:lnTo>
                  <a:pt x="0" y="20154"/>
                </a:lnTo>
                <a:lnTo>
                  <a:pt x="0" y="720509"/>
                </a:lnTo>
                <a:lnTo>
                  <a:pt x="2895" y="727481"/>
                </a:lnTo>
                <a:lnTo>
                  <a:pt x="13182" y="737768"/>
                </a:lnTo>
                <a:lnTo>
                  <a:pt x="20154" y="740663"/>
                </a:lnTo>
                <a:lnTo>
                  <a:pt x="1939709" y="740663"/>
                </a:lnTo>
                <a:lnTo>
                  <a:pt x="1946681" y="737768"/>
                </a:lnTo>
                <a:lnTo>
                  <a:pt x="1956968" y="727481"/>
                </a:lnTo>
                <a:lnTo>
                  <a:pt x="1959864" y="720509"/>
                </a:lnTo>
                <a:lnTo>
                  <a:pt x="1959864" y="713231"/>
                </a:lnTo>
                <a:lnTo>
                  <a:pt x="27431" y="713231"/>
                </a:lnTo>
                <a:lnTo>
                  <a:pt x="27431" y="707745"/>
                </a:lnTo>
                <a:lnTo>
                  <a:pt x="32918" y="707745"/>
                </a:lnTo>
                <a:lnTo>
                  <a:pt x="32918" y="32918"/>
                </a:lnTo>
                <a:lnTo>
                  <a:pt x="27431" y="32918"/>
                </a:lnTo>
                <a:lnTo>
                  <a:pt x="27431" y="0"/>
                </a:lnTo>
                <a:close/>
              </a:path>
              <a:path w="1960245" h="741044">
                <a:moveTo>
                  <a:pt x="28892" y="707745"/>
                </a:moveTo>
                <a:lnTo>
                  <a:pt x="27431" y="707745"/>
                </a:lnTo>
                <a:lnTo>
                  <a:pt x="27431" y="713231"/>
                </a:lnTo>
                <a:lnTo>
                  <a:pt x="31305" y="709345"/>
                </a:lnTo>
                <a:lnTo>
                  <a:pt x="30276" y="708329"/>
                </a:lnTo>
                <a:lnTo>
                  <a:pt x="28892" y="707745"/>
                </a:lnTo>
                <a:close/>
              </a:path>
              <a:path w="1960245" h="741044">
                <a:moveTo>
                  <a:pt x="31305" y="709345"/>
                </a:moveTo>
                <a:lnTo>
                  <a:pt x="27431" y="713231"/>
                </a:lnTo>
                <a:lnTo>
                  <a:pt x="31318" y="709358"/>
                </a:lnTo>
                <a:close/>
              </a:path>
              <a:path w="1960245" h="741044">
                <a:moveTo>
                  <a:pt x="31318" y="709358"/>
                </a:moveTo>
                <a:lnTo>
                  <a:pt x="27431" y="713231"/>
                </a:lnTo>
                <a:lnTo>
                  <a:pt x="32918" y="713231"/>
                </a:lnTo>
                <a:lnTo>
                  <a:pt x="32918" y="711771"/>
                </a:lnTo>
                <a:lnTo>
                  <a:pt x="32334" y="710387"/>
                </a:lnTo>
                <a:lnTo>
                  <a:pt x="31318" y="709358"/>
                </a:lnTo>
                <a:close/>
              </a:path>
              <a:path w="1960245" h="741044">
                <a:moveTo>
                  <a:pt x="1926945" y="707745"/>
                </a:moveTo>
                <a:lnTo>
                  <a:pt x="32918" y="707745"/>
                </a:lnTo>
                <a:lnTo>
                  <a:pt x="32918" y="713231"/>
                </a:lnTo>
                <a:lnTo>
                  <a:pt x="1926945" y="713231"/>
                </a:lnTo>
                <a:lnTo>
                  <a:pt x="1926945" y="707745"/>
                </a:lnTo>
                <a:close/>
              </a:path>
              <a:path w="1960245" h="741044">
                <a:moveTo>
                  <a:pt x="1928545" y="709358"/>
                </a:moveTo>
                <a:lnTo>
                  <a:pt x="1927517" y="710387"/>
                </a:lnTo>
                <a:lnTo>
                  <a:pt x="1926945" y="711771"/>
                </a:lnTo>
                <a:lnTo>
                  <a:pt x="1926945" y="713231"/>
                </a:lnTo>
                <a:lnTo>
                  <a:pt x="1932432" y="713231"/>
                </a:lnTo>
                <a:lnTo>
                  <a:pt x="1928545" y="709358"/>
                </a:lnTo>
                <a:close/>
              </a:path>
              <a:path w="1960245" h="741044">
                <a:moveTo>
                  <a:pt x="1928558" y="709345"/>
                </a:moveTo>
                <a:lnTo>
                  <a:pt x="1932432" y="713231"/>
                </a:lnTo>
                <a:lnTo>
                  <a:pt x="1928558" y="709345"/>
                </a:lnTo>
                <a:close/>
              </a:path>
              <a:path w="1960245" h="741044">
                <a:moveTo>
                  <a:pt x="1932432" y="707745"/>
                </a:moveTo>
                <a:lnTo>
                  <a:pt x="1930971" y="707745"/>
                </a:lnTo>
                <a:lnTo>
                  <a:pt x="1929587" y="708329"/>
                </a:lnTo>
                <a:lnTo>
                  <a:pt x="1928558" y="709345"/>
                </a:lnTo>
                <a:lnTo>
                  <a:pt x="1932432" y="713231"/>
                </a:lnTo>
                <a:lnTo>
                  <a:pt x="1932432" y="707745"/>
                </a:lnTo>
                <a:close/>
              </a:path>
              <a:path w="1960245" h="741044">
                <a:moveTo>
                  <a:pt x="1959864" y="707745"/>
                </a:moveTo>
                <a:lnTo>
                  <a:pt x="1932432" y="707745"/>
                </a:lnTo>
                <a:lnTo>
                  <a:pt x="1932432" y="713231"/>
                </a:lnTo>
                <a:lnTo>
                  <a:pt x="1959864" y="713231"/>
                </a:lnTo>
                <a:lnTo>
                  <a:pt x="1959864" y="707745"/>
                </a:lnTo>
                <a:close/>
              </a:path>
              <a:path w="1960245" h="741044">
                <a:moveTo>
                  <a:pt x="32918" y="707745"/>
                </a:moveTo>
                <a:lnTo>
                  <a:pt x="28892" y="707745"/>
                </a:lnTo>
                <a:lnTo>
                  <a:pt x="30276" y="708329"/>
                </a:lnTo>
                <a:lnTo>
                  <a:pt x="32334" y="710387"/>
                </a:lnTo>
                <a:lnTo>
                  <a:pt x="32918" y="711771"/>
                </a:lnTo>
                <a:lnTo>
                  <a:pt x="32918" y="707745"/>
                </a:lnTo>
                <a:close/>
              </a:path>
              <a:path w="1960245" h="741044">
                <a:moveTo>
                  <a:pt x="1926945" y="28892"/>
                </a:moveTo>
                <a:lnTo>
                  <a:pt x="1926945" y="711771"/>
                </a:lnTo>
                <a:lnTo>
                  <a:pt x="1927517" y="710387"/>
                </a:lnTo>
                <a:lnTo>
                  <a:pt x="1929587" y="708329"/>
                </a:lnTo>
                <a:lnTo>
                  <a:pt x="1930971" y="707745"/>
                </a:lnTo>
                <a:lnTo>
                  <a:pt x="1959864" y="707745"/>
                </a:lnTo>
                <a:lnTo>
                  <a:pt x="1959864" y="32918"/>
                </a:lnTo>
                <a:lnTo>
                  <a:pt x="1930971" y="32918"/>
                </a:lnTo>
                <a:lnTo>
                  <a:pt x="1929587" y="32334"/>
                </a:lnTo>
                <a:lnTo>
                  <a:pt x="1927517" y="30276"/>
                </a:lnTo>
                <a:lnTo>
                  <a:pt x="1926945" y="28892"/>
                </a:lnTo>
                <a:close/>
              </a:path>
              <a:path w="1960245" h="741044">
                <a:moveTo>
                  <a:pt x="1911934" y="43891"/>
                </a:moveTo>
                <a:lnTo>
                  <a:pt x="47929" y="43891"/>
                </a:lnTo>
                <a:lnTo>
                  <a:pt x="46520" y="44475"/>
                </a:lnTo>
                <a:lnTo>
                  <a:pt x="44475" y="46520"/>
                </a:lnTo>
                <a:lnTo>
                  <a:pt x="43891" y="47929"/>
                </a:lnTo>
                <a:lnTo>
                  <a:pt x="43891" y="692734"/>
                </a:lnTo>
                <a:lnTo>
                  <a:pt x="44475" y="694143"/>
                </a:lnTo>
                <a:lnTo>
                  <a:pt x="46520" y="696188"/>
                </a:lnTo>
                <a:lnTo>
                  <a:pt x="47929" y="696772"/>
                </a:lnTo>
                <a:lnTo>
                  <a:pt x="1911934" y="696772"/>
                </a:lnTo>
                <a:lnTo>
                  <a:pt x="1913343" y="696188"/>
                </a:lnTo>
                <a:lnTo>
                  <a:pt x="1915388" y="694143"/>
                </a:lnTo>
                <a:lnTo>
                  <a:pt x="1915972" y="692734"/>
                </a:lnTo>
                <a:lnTo>
                  <a:pt x="1915972" y="691286"/>
                </a:lnTo>
                <a:lnTo>
                  <a:pt x="49377" y="691286"/>
                </a:lnTo>
                <a:lnTo>
                  <a:pt x="49377" y="685799"/>
                </a:lnTo>
                <a:lnTo>
                  <a:pt x="54863" y="685799"/>
                </a:lnTo>
                <a:lnTo>
                  <a:pt x="54863" y="54863"/>
                </a:lnTo>
                <a:lnTo>
                  <a:pt x="49377" y="54863"/>
                </a:lnTo>
                <a:lnTo>
                  <a:pt x="49377" y="49377"/>
                </a:lnTo>
                <a:lnTo>
                  <a:pt x="1915972" y="49377"/>
                </a:lnTo>
                <a:lnTo>
                  <a:pt x="1915972" y="47929"/>
                </a:lnTo>
                <a:lnTo>
                  <a:pt x="1915388" y="46520"/>
                </a:lnTo>
                <a:lnTo>
                  <a:pt x="1913343" y="44475"/>
                </a:lnTo>
                <a:lnTo>
                  <a:pt x="1911934" y="43891"/>
                </a:lnTo>
                <a:close/>
              </a:path>
              <a:path w="1960245" h="741044">
                <a:moveTo>
                  <a:pt x="54863" y="685799"/>
                </a:moveTo>
                <a:lnTo>
                  <a:pt x="49377" y="685799"/>
                </a:lnTo>
                <a:lnTo>
                  <a:pt x="49377" y="691286"/>
                </a:lnTo>
                <a:lnTo>
                  <a:pt x="54863" y="691286"/>
                </a:lnTo>
                <a:lnTo>
                  <a:pt x="54863" y="685799"/>
                </a:lnTo>
                <a:close/>
              </a:path>
              <a:path w="1960245" h="741044">
                <a:moveTo>
                  <a:pt x="1905000" y="685799"/>
                </a:moveTo>
                <a:lnTo>
                  <a:pt x="54863" y="685799"/>
                </a:lnTo>
                <a:lnTo>
                  <a:pt x="54863" y="691286"/>
                </a:lnTo>
                <a:lnTo>
                  <a:pt x="1905000" y="691286"/>
                </a:lnTo>
                <a:lnTo>
                  <a:pt x="1905000" y="685799"/>
                </a:lnTo>
                <a:close/>
              </a:path>
              <a:path w="1960245" h="741044">
                <a:moveTo>
                  <a:pt x="1910486" y="49377"/>
                </a:moveTo>
                <a:lnTo>
                  <a:pt x="1905000" y="49377"/>
                </a:lnTo>
                <a:lnTo>
                  <a:pt x="1905000" y="691286"/>
                </a:lnTo>
                <a:lnTo>
                  <a:pt x="1910486" y="691286"/>
                </a:lnTo>
                <a:lnTo>
                  <a:pt x="1910486" y="685799"/>
                </a:lnTo>
                <a:lnTo>
                  <a:pt x="1915972" y="685799"/>
                </a:lnTo>
                <a:lnTo>
                  <a:pt x="1915972" y="54863"/>
                </a:lnTo>
                <a:lnTo>
                  <a:pt x="1910486" y="54863"/>
                </a:lnTo>
                <a:lnTo>
                  <a:pt x="1910486" y="49377"/>
                </a:lnTo>
                <a:close/>
              </a:path>
              <a:path w="1960245" h="741044">
                <a:moveTo>
                  <a:pt x="1915972" y="685799"/>
                </a:moveTo>
                <a:lnTo>
                  <a:pt x="1910486" y="685799"/>
                </a:lnTo>
                <a:lnTo>
                  <a:pt x="1910486" y="691286"/>
                </a:lnTo>
                <a:lnTo>
                  <a:pt x="1915972" y="691286"/>
                </a:lnTo>
                <a:lnTo>
                  <a:pt x="1915972" y="685799"/>
                </a:lnTo>
                <a:close/>
              </a:path>
              <a:path w="1960245" h="741044">
                <a:moveTo>
                  <a:pt x="54863" y="49377"/>
                </a:moveTo>
                <a:lnTo>
                  <a:pt x="49377" y="49377"/>
                </a:lnTo>
                <a:lnTo>
                  <a:pt x="49377" y="54863"/>
                </a:lnTo>
                <a:lnTo>
                  <a:pt x="54863" y="54863"/>
                </a:lnTo>
                <a:lnTo>
                  <a:pt x="54863" y="49377"/>
                </a:lnTo>
                <a:close/>
              </a:path>
              <a:path w="1960245" h="741044">
                <a:moveTo>
                  <a:pt x="1905000" y="49377"/>
                </a:moveTo>
                <a:lnTo>
                  <a:pt x="54863" y="49377"/>
                </a:lnTo>
                <a:lnTo>
                  <a:pt x="54863" y="54863"/>
                </a:lnTo>
                <a:lnTo>
                  <a:pt x="1905000" y="54863"/>
                </a:lnTo>
                <a:lnTo>
                  <a:pt x="1905000" y="49377"/>
                </a:lnTo>
                <a:close/>
              </a:path>
              <a:path w="1960245" h="741044">
                <a:moveTo>
                  <a:pt x="1915972" y="49377"/>
                </a:moveTo>
                <a:lnTo>
                  <a:pt x="1910486" y="49377"/>
                </a:lnTo>
                <a:lnTo>
                  <a:pt x="1910486" y="54863"/>
                </a:lnTo>
                <a:lnTo>
                  <a:pt x="1915972" y="54863"/>
                </a:lnTo>
                <a:lnTo>
                  <a:pt x="1915972" y="49377"/>
                </a:lnTo>
                <a:close/>
              </a:path>
              <a:path w="1960245" h="741044">
                <a:moveTo>
                  <a:pt x="27431" y="27431"/>
                </a:moveTo>
                <a:lnTo>
                  <a:pt x="27431" y="32918"/>
                </a:lnTo>
                <a:lnTo>
                  <a:pt x="28892" y="32918"/>
                </a:lnTo>
                <a:lnTo>
                  <a:pt x="30276" y="32334"/>
                </a:lnTo>
                <a:lnTo>
                  <a:pt x="31305" y="31318"/>
                </a:lnTo>
                <a:lnTo>
                  <a:pt x="27431" y="27431"/>
                </a:lnTo>
                <a:close/>
              </a:path>
              <a:path w="1960245" h="741044">
                <a:moveTo>
                  <a:pt x="32918" y="28892"/>
                </a:moveTo>
                <a:lnTo>
                  <a:pt x="32334" y="30276"/>
                </a:lnTo>
                <a:lnTo>
                  <a:pt x="30276" y="32334"/>
                </a:lnTo>
                <a:lnTo>
                  <a:pt x="28892" y="32918"/>
                </a:lnTo>
                <a:lnTo>
                  <a:pt x="32918" y="32918"/>
                </a:lnTo>
                <a:lnTo>
                  <a:pt x="32918" y="28892"/>
                </a:lnTo>
                <a:close/>
              </a:path>
              <a:path w="1960245" h="741044">
                <a:moveTo>
                  <a:pt x="1926945" y="27431"/>
                </a:moveTo>
                <a:lnTo>
                  <a:pt x="32918" y="27431"/>
                </a:lnTo>
                <a:lnTo>
                  <a:pt x="32918" y="32918"/>
                </a:lnTo>
                <a:lnTo>
                  <a:pt x="1926945" y="32918"/>
                </a:lnTo>
                <a:lnTo>
                  <a:pt x="1926945" y="27431"/>
                </a:lnTo>
                <a:close/>
              </a:path>
              <a:path w="1960245" h="741044">
                <a:moveTo>
                  <a:pt x="1932432" y="27431"/>
                </a:moveTo>
                <a:lnTo>
                  <a:pt x="1928558" y="31318"/>
                </a:lnTo>
                <a:lnTo>
                  <a:pt x="1929587" y="32334"/>
                </a:lnTo>
                <a:lnTo>
                  <a:pt x="1930971" y="32918"/>
                </a:lnTo>
                <a:lnTo>
                  <a:pt x="1932432" y="32918"/>
                </a:lnTo>
                <a:lnTo>
                  <a:pt x="1932432" y="27431"/>
                </a:lnTo>
                <a:close/>
              </a:path>
              <a:path w="1960245" h="741044">
                <a:moveTo>
                  <a:pt x="1959864" y="27431"/>
                </a:moveTo>
                <a:lnTo>
                  <a:pt x="1932432" y="27431"/>
                </a:lnTo>
                <a:lnTo>
                  <a:pt x="1932432" y="32918"/>
                </a:lnTo>
                <a:lnTo>
                  <a:pt x="1959864" y="32918"/>
                </a:lnTo>
                <a:lnTo>
                  <a:pt x="1959864" y="27431"/>
                </a:lnTo>
                <a:close/>
              </a:path>
              <a:path w="1960245" h="741044">
                <a:moveTo>
                  <a:pt x="27431" y="27431"/>
                </a:moveTo>
                <a:lnTo>
                  <a:pt x="31305" y="31318"/>
                </a:lnTo>
                <a:lnTo>
                  <a:pt x="27431" y="27431"/>
                </a:lnTo>
                <a:close/>
              </a:path>
              <a:path w="1960245" h="741044">
                <a:moveTo>
                  <a:pt x="1932432" y="27431"/>
                </a:moveTo>
                <a:lnTo>
                  <a:pt x="1928545" y="31305"/>
                </a:lnTo>
                <a:lnTo>
                  <a:pt x="1932432" y="27431"/>
                </a:lnTo>
                <a:close/>
              </a:path>
              <a:path w="1960245" h="741044">
                <a:moveTo>
                  <a:pt x="1939709" y="0"/>
                </a:moveTo>
                <a:lnTo>
                  <a:pt x="27431" y="0"/>
                </a:lnTo>
                <a:lnTo>
                  <a:pt x="27431" y="27431"/>
                </a:lnTo>
                <a:lnTo>
                  <a:pt x="31318" y="31305"/>
                </a:lnTo>
                <a:lnTo>
                  <a:pt x="32334" y="30276"/>
                </a:lnTo>
                <a:lnTo>
                  <a:pt x="32918" y="28892"/>
                </a:lnTo>
                <a:lnTo>
                  <a:pt x="32918" y="27431"/>
                </a:lnTo>
                <a:lnTo>
                  <a:pt x="1959864" y="27431"/>
                </a:lnTo>
                <a:lnTo>
                  <a:pt x="1959864" y="20154"/>
                </a:lnTo>
                <a:lnTo>
                  <a:pt x="1956968" y="13182"/>
                </a:lnTo>
                <a:lnTo>
                  <a:pt x="1946681" y="2895"/>
                </a:lnTo>
                <a:lnTo>
                  <a:pt x="1939709" y="0"/>
                </a:lnTo>
                <a:close/>
              </a:path>
              <a:path w="1960245" h="741044">
                <a:moveTo>
                  <a:pt x="1932432" y="27431"/>
                </a:moveTo>
                <a:lnTo>
                  <a:pt x="1926945" y="27431"/>
                </a:lnTo>
                <a:lnTo>
                  <a:pt x="1926945" y="28892"/>
                </a:lnTo>
                <a:lnTo>
                  <a:pt x="1927517" y="30276"/>
                </a:lnTo>
                <a:lnTo>
                  <a:pt x="1928545" y="31305"/>
                </a:lnTo>
                <a:lnTo>
                  <a:pt x="1932432" y="27431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05600" y="1524000"/>
            <a:ext cx="2286000" cy="685800"/>
          </a:xfrm>
          <a:custGeom>
            <a:avLst/>
            <a:gdLst/>
            <a:ahLst/>
            <a:cxnLst/>
            <a:rect l="l" t="t" r="r" b="b"/>
            <a:pathLst>
              <a:path w="2286000" h="685800">
                <a:moveTo>
                  <a:pt x="0" y="0"/>
                </a:moveTo>
                <a:lnTo>
                  <a:pt x="2286000" y="0"/>
                </a:lnTo>
                <a:lnTo>
                  <a:pt x="22860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78168" y="1496567"/>
            <a:ext cx="2341245" cy="741045"/>
          </a:xfrm>
          <a:custGeom>
            <a:avLst/>
            <a:gdLst/>
            <a:ahLst/>
            <a:cxnLst/>
            <a:rect l="l" t="t" r="r" b="b"/>
            <a:pathLst>
              <a:path w="2341245" h="741044">
                <a:moveTo>
                  <a:pt x="27432" y="0"/>
                </a:moveTo>
                <a:lnTo>
                  <a:pt x="20154" y="0"/>
                </a:lnTo>
                <a:lnTo>
                  <a:pt x="13182" y="2895"/>
                </a:lnTo>
                <a:lnTo>
                  <a:pt x="2895" y="13182"/>
                </a:lnTo>
                <a:lnTo>
                  <a:pt x="0" y="20154"/>
                </a:lnTo>
                <a:lnTo>
                  <a:pt x="0" y="720509"/>
                </a:lnTo>
                <a:lnTo>
                  <a:pt x="2895" y="727481"/>
                </a:lnTo>
                <a:lnTo>
                  <a:pt x="13182" y="737768"/>
                </a:lnTo>
                <a:lnTo>
                  <a:pt x="20154" y="740663"/>
                </a:lnTo>
                <a:lnTo>
                  <a:pt x="2320709" y="740663"/>
                </a:lnTo>
                <a:lnTo>
                  <a:pt x="2327681" y="737768"/>
                </a:lnTo>
                <a:lnTo>
                  <a:pt x="2337968" y="727481"/>
                </a:lnTo>
                <a:lnTo>
                  <a:pt x="2340864" y="720509"/>
                </a:lnTo>
                <a:lnTo>
                  <a:pt x="2340864" y="713231"/>
                </a:lnTo>
                <a:lnTo>
                  <a:pt x="27432" y="713231"/>
                </a:lnTo>
                <a:lnTo>
                  <a:pt x="27432" y="707745"/>
                </a:lnTo>
                <a:lnTo>
                  <a:pt x="32918" y="707745"/>
                </a:lnTo>
                <a:lnTo>
                  <a:pt x="32918" y="32918"/>
                </a:lnTo>
                <a:lnTo>
                  <a:pt x="27432" y="32918"/>
                </a:lnTo>
                <a:lnTo>
                  <a:pt x="27432" y="0"/>
                </a:lnTo>
                <a:close/>
              </a:path>
              <a:path w="2341245" h="741044">
                <a:moveTo>
                  <a:pt x="28892" y="707745"/>
                </a:moveTo>
                <a:lnTo>
                  <a:pt x="27432" y="707745"/>
                </a:lnTo>
                <a:lnTo>
                  <a:pt x="27432" y="713231"/>
                </a:lnTo>
                <a:lnTo>
                  <a:pt x="31305" y="709358"/>
                </a:lnTo>
                <a:lnTo>
                  <a:pt x="30276" y="708317"/>
                </a:lnTo>
                <a:lnTo>
                  <a:pt x="28892" y="707745"/>
                </a:lnTo>
                <a:close/>
              </a:path>
              <a:path w="2341245" h="741044">
                <a:moveTo>
                  <a:pt x="31305" y="709358"/>
                </a:moveTo>
                <a:lnTo>
                  <a:pt x="27432" y="713231"/>
                </a:lnTo>
                <a:lnTo>
                  <a:pt x="32918" y="713231"/>
                </a:lnTo>
                <a:lnTo>
                  <a:pt x="32918" y="711771"/>
                </a:lnTo>
                <a:lnTo>
                  <a:pt x="32334" y="710387"/>
                </a:lnTo>
                <a:lnTo>
                  <a:pt x="31305" y="709358"/>
                </a:lnTo>
                <a:close/>
              </a:path>
              <a:path w="2341245" h="741044">
                <a:moveTo>
                  <a:pt x="2307945" y="707745"/>
                </a:moveTo>
                <a:lnTo>
                  <a:pt x="32918" y="707745"/>
                </a:lnTo>
                <a:lnTo>
                  <a:pt x="32918" y="713231"/>
                </a:lnTo>
                <a:lnTo>
                  <a:pt x="2307945" y="713231"/>
                </a:lnTo>
                <a:lnTo>
                  <a:pt x="2307945" y="707745"/>
                </a:lnTo>
                <a:close/>
              </a:path>
              <a:path w="2341245" h="741044">
                <a:moveTo>
                  <a:pt x="2309545" y="709358"/>
                </a:moveTo>
                <a:lnTo>
                  <a:pt x="2308517" y="710387"/>
                </a:lnTo>
                <a:lnTo>
                  <a:pt x="2307945" y="711771"/>
                </a:lnTo>
                <a:lnTo>
                  <a:pt x="2307945" y="713231"/>
                </a:lnTo>
                <a:lnTo>
                  <a:pt x="2313432" y="713231"/>
                </a:lnTo>
                <a:lnTo>
                  <a:pt x="2309545" y="709358"/>
                </a:lnTo>
                <a:close/>
              </a:path>
              <a:path w="2341245" h="741044">
                <a:moveTo>
                  <a:pt x="2313432" y="707745"/>
                </a:moveTo>
                <a:lnTo>
                  <a:pt x="2311971" y="707745"/>
                </a:lnTo>
                <a:lnTo>
                  <a:pt x="2310587" y="708317"/>
                </a:lnTo>
                <a:lnTo>
                  <a:pt x="2309545" y="709358"/>
                </a:lnTo>
                <a:lnTo>
                  <a:pt x="2313432" y="713231"/>
                </a:lnTo>
                <a:lnTo>
                  <a:pt x="2313432" y="707745"/>
                </a:lnTo>
                <a:close/>
              </a:path>
              <a:path w="2341245" h="741044">
                <a:moveTo>
                  <a:pt x="2340864" y="707745"/>
                </a:moveTo>
                <a:lnTo>
                  <a:pt x="2313432" y="707745"/>
                </a:lnTo>
                <a:lnTo>
                  <a:pt x="2313432" y="713231"/>
                </a:lnTo>
                <a:lnTo>
                  <a:pt x="2340864" y="713231"/>
                </a:lnTo>
                <a:lnTo>
                  <a:pt x="2340864" y="707745"/>
                </a:lnTo>
                <a:close/>
              </a:path>
              <a:path w="2341245" h="741044">
                <a:moveTo>
                  <a:pt x="32918" y="707745"/>
                </a:moveTo>
                <a:lnTo>
                  <a:pt x="28892" y="707745"/>
                </a:lnTo>
                <a:lnTo>
                  <a:pt x="30276" y="708317"/>
                </a:lnTo>
                <a:lnTo>
                  <a:pt x="32334" y="710387"/>
                </a:lnTo>
                <a:lnTo>
                  <a:pt x="32918" y="711771"/>
                </a:lnTo>
                <a:lnTo>
                  <a:pt x="32918" y="707745"/>
                </a:lnTo>
                <a:close/>
              </a:path>
              <a:path w="2341245" h="741044">
                <a:moveTo>
                  <a:pt x="2307945" y="28892"/>
                </a:moveTo>
                <a:lnTo>
                  <a:pt x="2307945" y="711771"/>
                </a:lnTo>
                <a:lnTo>
                  <a:pt x="2308517" y="710387"/>
                </a:lnTo>
                <a:lnTo>
                  <a:pt x="2310587" y="708317"/>
                </a:lnTo>
                <a:lnTo>
                  <a:pt x="2311971" y="707745"/>
                </a:lnTo>
                <a:lnTo>
                  <a:pt x="2340864" y="707745"/>
                </a:lnTo>
                <a:lnTo>
                  <a:pt x="2340864" y="32918"/>
                </a:lnTo>
                <a:lnTo>
                  <a:pt x="2311971" y="32918"/>
                </a:lnTo>
                <a:lnTo>
                  <a:pt x="2310587" y="32346"/>
                </a:lnTo>
                <a:lnTo>
                  <a:pt x="2308517" y="30276"/>
                </a:lnTo>
                <a:lnTo>
                  <a:pt x="2307945" y="28892"/>
                </a:lnTo>
                <a:close/>
              </a:path>
              <a:path w="2341245" h="741044">
                <a:moveTo>
                  <a:pt x="2292934" y="43891"/>
                </a:moveTo>
                <a:lnTo>
                  <a:pt x="47929" y="43891"/>
                </a:lnTo>
                <a:lnTo>
                  <a:pt x="46520" y="44475"/>
                </a:lnTo>
                <a:lnTo>
                  <a:pt x="44475" y="46520"/>
                </a:lnTo>
                <a:lnTo>
                  <a:pt x="43891" y="47929"/>
                </a:lnTo>
                <a:lnTo>
                  <a:pt x="43891" y="692734"/>
                </a:lnTo>
                <a:lnTo>
                  <a:pt x="44475" y="694143"/>
                </a:lnTo>
                <a:lnTo>
                  <a:pt x="46520" y="696188"/>
                </a:lnTo>
                <a:lnTo>
                  <a:pt x="47929" y="696772"/>
                </a:lnTo>
                <a:lnTo>
                  <a:pt x="2292934" y="696772"/>
                </a:lnTo>
                <a:lnTo>
                  <a:pt x="2294343" y="696188"/>
                </a:lnTo>
                <a:lnTo>
                  <a:pt x="2296388" y="694143"/>
                </a:lnTo>
                <a:lnTo>
                  <a:pt x="2296972" y="692734"/>
                </a:lnTo>
                <a:lnTo>
                  <a:pt x="2296972" y="691286"/>
                </a:lnTo>
                <a:lnTo>
                  <a:pt x="49377" y="691286"/>
                </a:lnTo>
                <a:lnTo>
                  <a:pt x="49377" y="685799"/>
                </a:lnTo>
                <a:lnTo>
                  <a:pt x="54864" y="685799"/>
                </a:lnTo>
                <a:lnTo>
                  <a:pt x="54864" y="54863"/>
                </a:lnTo>
                <a:lnTo>
                  <a:pt x="49377" y="54863"/>
                </a:lnTo>
                <a:lnTo>
                  <a:pt x="49377" y="49377"/>
                </a:lnTo>
                <a:lnTo>
                  <a:pt x="2296972" y="49377"/>
                </a:lnTo>
                <a:lnTo>
                  <a:pt x="2296972" y="47929"/>
                </a:lnTo>
                <a:lnTo>
                  <a:pt x="2296388" y="46520"/>
                </a:lnTo>
                <a:lnTo>
                  <a:pt x="2294343" y="44475"/>
                </a:lnTo>
                <a:lnTo>
                  <a:pt x="2292934" y="43891"/>
                </a:lnTo>
                <a:close/>
              </a:path>
              <a:path w="2341245" h="741044">
                <a:moveTo>
                  <a:pt x="54864" y="685799"/>
                </a:moveTo>
                <a:lnTo>
                  <a:pt x="49377" y="685799"/>
                </a:lnTo>
                <a:lnTo>
                  <a:pt x="49377" y="691286"/>
                </a:lnTo>
                <a:lnTo>
                  <a:pt x="54864" y="691286"/>
                </a:lnTo>
                <a:lnTo>
                  <a:pt x="54864" y="685799"/>
                </a:lnTo>
                <a:close/>
              </a:path>
              <a:path w="2341245" h="741044">
                <a:moveTo>
                  <a:pt x="2286000" y="685799"/>
                </a:moveTo>
                <a:lnTo>
                  <a:pt x="54864" y="685799"/>
                </a:lnTo>
                <a:lnTo>
                  <a:pt x="54864" y="691286"/>
                </a:lnTo>
                <a:lnTo>
                  <a:pt x="2286000" y="691286"/>
                </a:lnTo>
                <a:lnTo>
                  <a:pt x="2286000" y="685799"/>
                </a:lnTo>
                <a:close/>
              </a:path>
              <a:path w="2341245" h="741044">
                <a:moveTo>
                  <a:pt x="2291486" y="49377"/>
                </a:moveTo>
                <a:lnTo>
                  <a:pt x="2286000" y="49377"/>
                </a:lnTo>
                <a:lnTo>
                  <a:pt x="2286000" y="691286"/>
                </a:lnTo>
                <a:lnTo>
                  <a:pt x="2291486" y="691286"/>
                </a:lnTo>
                <a:lnTo>
                  <a:pt x="2291486" y="685799"/>
                </a:lnTo>
                <a:lnTo>
                  <a:pt x="2296972" y="685799"/>
                </a:lnTo>
                <a:lnTo>
                  <a:pt x="2296972" y="54863"/>
                </a:lnTo>
                <a:lnTo>
                  <a:pt x="2291486" y="54863"/>
                </a:lnTo>
                <a:lnTo>
                  <a:pt x="2291486" y="49377"/>
                </a:lnTo>
                <a:close/>
              </a:path>
              <a:path w="2341245" h="741044">
                <a:moveTo>
                  <a:pt x="2296972" y="685799"/>
                </a:moveTo>
                <a:lnTo>
                  <a:pt x="2291486" y="685799"/>
                </a:lnTo>
                <a:lnTo>
                  <a:pt x="2291486" y="691286"/>
                </a:lnTo>
                <a:lnTo>
                  <a:pt x="2296972" y="691286"/>
                </a:lnTo>
                <a:lnTo>
                  <a:pt x="2296972" y="685799"/>
                </a:lnTo>
                <a:close/>
              </a:path>
              <a:path w="2341245" h="741044">
                <a:moveTo>
                  <a:pt x="54864" y="49377"/>
                </a:moveTo>
                <a:lnTo>
                  <a:pt x="49377" y="49377"/>
                </a:lnTo>
                <a:lnTo>
                  <a:pt x="49377" y="54863"/>
                </a:lnTo>
                <a:lnTo>
                  <a:pt x="54864" y="54863"/>
                </a:lnTo>
                <a:lnTo>
                  <a:pt x="54864" y="49377"/>
                </a:lnTo>
                <a:close/>
              </a:path>
              <a:path w="2341245" h="741044">
                <a:moveTo>
                  <a:pt x="2286000" y="49377"/>
                </a:moveTo>
                <a:lnTo>
                  <a:pt x="54864" y="49377"/>
                </a:lnTo>
                <a:lnTo>
                  <a:pt x="54864" y="54863"/>
                </a:lnTo>
                <a:lnTo>
                  <a:pt x="2286000" y="54863"/>
                </a:lnTo>
                <a:lnTo>
                  <a:pt x="2286000" y="49377"/>
                </a:lnTo>
                <a:close/>
              </a:path>
              <a:path w="2341245" h="741044">
                <a:moveTo>
                  <a:pt x="2296972" y="49377"/>
                </a:moveTo>
                <a:lnTo>
                  <a:pt x="2291486" y="49377"/>
                </a:lnTo>
                <a:lnTo>
                  <a:pt x="2291486" y="54863"/>
                </a:lnTo>
                <a:lnTo>
                  <a:pt x="2296972" y="54863"/>
                </a:lnTo>
                <a:lnTo>
                  <a:pt x="2296972" y="49377"/>
                </a:lnTo>
                <a:close/>
              </a:path>
              <a:path w="2341245" h="741044">
                <a:moveTo>
                  <a:pt x="27432" y="27431"/>
                </a:moveTo>
                <a:lnTo>
                  <a:pt x="27432" y="32918"/>
                </a:lnTo>
                <a:lnTo>
                  <a:pt x="28892" y="32918"/>
                </a:lnTo>
                <a:lnTo>
                  <a:pt x="30276" y="32346"/>
                </a:lnTo>
                <a:lnTo>
                  <a:pt x="31305" y="31305"/>
                </a:lnTo>
                <a:lnTo>
                  <a:pt x="27432" y="27431"/>
                </a:lnTo>
                <a:close/>
              </a:path>
              <a:path w="2341245" h="741044">
                <a:moveTo>
                  <a:pt x="32918" y="28892"/>
                </a:moveTo>
                <a:lnTo>
                  <a:pt x="32334" y="30276"/>
                </a:lnTo>
                <a:lnTo>
                  <a:pt x="30276" y="32346"/>
                </a:lnTo>
                <a:lnTo>
                  <a:pt x="28892" y="32918"/>
                </a:lnTo>
                <a:lnTo>
                  <a:pt x="32918" y="32918"/>
                </a:lnTo>
                <a:lnTo>
                  <a:pt x="32918" y="28892"/>
                </a:lnTo>
                <a:close/>
              </a:path>
              <a:path w="2341245" h="741044">
                <a:moveTo>
                  <a:pt x="2307945" y="27431"/>
                </a:moveTo>
                <a:lnTo>
                  <a:pt x="32918" y="27431"/>
                </a:lnTo>
                <a:lnTo>
                  <a:pt x="32918" y="32918"/>
                </a:lnTo>
                <a:lnTo>
                  <a:pt x="2307945" y="32918"/>
                </a:lnTo>
                <a:lnTo>
                  <a:pt x="2307945" y="27431"/>
                </a:lnTo>
                <a:close/>
              </a:path>
              <a:path w="2341245" h="741044">
                <a:moveTo>
                  <a:pt x="2313432" y="27431"/>
                </a:moveTo>
                <a:lnTo>
                  <a:pt x="2309545" y="31305"/>
                </a:lnTo>
                <a:lnTo>
                  <a:pt x="2310587" y="32346"/>
                </a:lnTo>
                <a:lnTo>
                  <a:pt x="2311971" y="32918"/>
                </a:lnTo>
                <a:lnTo>
                  <a:pt x="2313432" y="32918"/>
                </a:lnTo>
                <a:lnTo>
                  <a:pt x="2313432" y="27431"/>
                </a:lnTo>
                <a:close/>
              </a:path>
              <a:path w="2341245" h="741044">
                <a:moveTo>
                  <a:pt x="2340864" y="27431"/>
                </a:moveTo>
                <a:lnTo>
                  <a:pt x="2313432" y="27431"/>
                </a:lnTo>
                <a:lnTo>
                  <a:pt x="2313432" y="32918"/>
                </a:lnTo>
                <a:lnTo>
                  <a:pt x="2340864" y="32918"/>
                </a:lnTo>
                <a:lnTo>
                  <a:pt x="2340864" y="27431"/>
                </a:lnTo>
                <a:close/>
              </a:path>
              <a:path w="2341245" h="741044">
                <a:moveTo>
                  <a:pt x="2320709" y="0"/>
                </a:moveTo>
                <a:lnTo>
                  <a:pt x="27432" y="0"/>
                </a:lnTo>
                <a:lnTo>
                  <a:pt x="27432" y="27431"/>
                </a:lnTo>
                <a:lnTo>
                  <a:pt x="31305" y="31305"/>
                </a:lnTo>
                <a:lnTo>
                  <a:pt x="32334" y="30276"/>
                </a:lnTo>
                <a:lnTo>
                  <a:pt x="32918" y="28892"/>
                </a:lnTo>
                <a:lnTo>
                  <a:pt x="32918" y="27431"/>
                </a:lnTo>
                <a:lnTo>
                  <a:pt x="2340864" y="27431"/>
                </a:lnTo>
                <a:lnTo>
                  <a:pt x="2340864" y="20154"/>
                </a:lnTo>
                <a:lnTo>
                  <a:pt x="2337968" y="13182"/>
                </a:lnTo>
                <a:lnTo>
                  <a:pt x="2327681" y="2895"/>
                </a:lnTo>
                <a:lnTo>
                  <a:pt x="2320709" y="0"/>
                </a:lnTo>
                <a:close/>
              </a:path>
              <a:path w="2341245" h="741044">
                <a:moveTo>
                  <a:pt x="2313432" y="27431"/>
                </a:moveTo>
                <a:lnTo>
                  <a:pt x="2307945" y="27431"/>
                </a:lnTo>
                <a:lnTo>
                  <a:pt x="2307945" y="28892"/>
                </a:lnTo>
                <a:lnTo>
                  <a:pt x="2308517" y="30276"/>
                </a:lnTo>
                <a:lnTo>
                  <a:pt x="2309545" y="31305"/>
                </a:lnTo>
                <a:lnTo>
                  <a:pt x="2313432" y="27431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5800" y="1524000"/>
            <a:ext cx="2057400" cy="685800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0" y="0"/>
                </a:moveTo>
                <a:lnTo>
                  <a:pt x="2057400" y="0"/>
                </a:lnTo>
                <a:lnTo>
                  <a:pt x="20574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68367" y="1496567"/>
            <a:ext cx="2112645" cy="741045"/>
          </a:xfrm>
          <a:custGeom>
            <a:avLst/>
            <a:gdLst/>
            <a:ahLst/>
            <a:cxnLst/>
            <a:rect l="l" t="t" r="r" b="b"/>
            <a:pathLst>
              <a:path w="2112645" h="741044">
                <a:moveTo>
                  <a:pt x="27431" y="0"/>
                </a:moveTo>
                <a:lnTo>
                  <a:pt x="20154" y="0"/>
                </a:lnTo>
                <a:lnTo>
                  <a:pt x="13182" y="2895"/>
                </a:lnTo>
                <a:lnTo>
                  <a:pt x="2895" y="13182"/>
                </a:lnTo>
                <a:lnTo>
                  <a:pt x="0" y="20154"/>
                </a:lnTo>
                <a:lnTo>
                  <a:pt x="0" y="720509"/>
                </a:lnTo>
                <a:lnTo>
                  <a:pt x="2895" y="727481"/>
                </a:lnTo>
                <a:lnTo>
                  <a:pt x="13182" y="737768"/>
                </a:lnTo>
                <a:lnTo>
                  <a:pt x="20154" y="740663"/>
                </a:lnTo>
                <a:lnTo>
                  <a:pt x="2092109" y="740663"/>
                </a:lnTo>
                <a:lnTo>
                  <a:pt x="2099081" y="737768"/>
                </a:lnTo>
                <a:lnTo>
                  <a:pt x="2109368" y="727481"/>
                </a:lnTo>
                <a:lnTo>
                  <a:pt x="2112263" y="720509"/>
                </a:lnTo>
                <a:lnTo>
                  <a:pt x="2112263" y="713231"/>
                </a:lnTo>
                <a:lnTo>
                  <a:pt x="27431" y="713231"/>
                </a:lnTo>
                <a:lnTo>
                  <a:pt x="27431" y="707745"/>
                </a:lnTo>
                <a:lnTo>
                  <a:pt x="32918" y="707745"/>
                </a:lnTo>
                <a:lnTo>
                  <a:pt x="32918" y="32918"/>
                </a:lnTo>
                <a:lnTo>
                  <a:pt x="27431" y="32918"/>
                </a:lnTo>
                <a:lnTo>
                  <a:pt x="27431" y="0"/>
                </a:lnTo>
                <a:close/>
              </a:path>
              <a:path w="2112645" h="741044">
                <a:moveTo>
                  <a:pt x="28892" y="707745"/>
                </a:moveTo>
                <a:lnTo>
                  <a:pt x="27431" y="707745"/>
                </a:lnTo>
                <a:lnTo>
                  <a:pt x="27431" y="713231"/>
                </a:lnTo>
                <a:lnTo>
                  <a:pt x="31305" y="709345"/>
                </a:lnTo>
                <a:lnTo>
                  <a:pt x="30276" y="708329"/>
                </a:lnTo>
                <a:lnTo>
                  <a:pt x="28892" y="707745"/>
                </a:lnTo>
                <a:close/>
              </a:path>
              <a:path w="2112645" h="741044">
                <a:moveTo>
                  <a:pt x="31305" y="709345"/>
                </a:moveTo>
                <a:lnTo>
                  <a:pt x="27431" y="713231"/>
                </a:lnTo>
                <a:lnTo>
                  <a:pt x="31318" y="709358"/>
                </a:lnTo>
                <a:close/>
              </a:path>
              <a:path w="2112645" h="741044">
                <a:moveTo>
                  <a:pt x="31318" y="709358"/>
                </a:moveTo>
                <a:lnTo>
                  <a:pt x="27431" y="713231"/>
                </a:lnTo>
                <a:lnTo>
                  <a:pt x="32918" y="713231"/>
                </a:lnTo>
                <a:lnTo>
                  <a:pt x="32918" y="711771"/>
                </a:lnTo>
                <a:lnTo>
                  <a:pt x="32334" y="710387"/>
                </a:lnTo>
                <a:lnTo>
                  <a:pt x="31318" y="709358"/>
                </a:lnTo>
                <a:close/>
              </a:path>
              <a:path w="2112645" h="741044">
                <a:moveTo>
                  <a:pt x="2079345" y="707745"/>
                </a:moveTo>
                <a:lnTo>
                  <a:pt x="32918" y="707745"/>
                </a:lnTo>
                <a:lnTo>
                  <a:pt x="32918" y="713231"/>
                </a:lnTo>
                <a:lnTo>
                  <a:pt x="2079345" y="713231"/>
                </a:lnTo>
                <a:lnTo>
                  <a:pt x="2079345" y="707745"/>
                </a:lnTo>
                <a:close/>
              </a:path>
              <a:path w="2112645" h="741044">
                <a:moveTo>
                  <a:pt x="2080945" y="709358"/>
                </a:moveTo>
                <a:lnTo>
                  <a:pt x="2079929" y="710387"/>
                </a:lnTo>
                <a:lnTo>
                  <a:pt x="2079345" y="711771"/>
                </a:lnTo>
                <a:lnTo>
                  <a:pt x="2079345" y="713231"/>
                </a:lnTo>
                <a:lnTo>
                  <a:pt x="2084831" y="713231"/>
                </a:lnTo>
                <a:lnTo>
                  <a:pt x="2080945" y="709358"/>
                </a:lnTo>
                <a:close/>
              </a:path>
              <a:path w="2112645" h="741044">
                <a:moveTo>
                  <a:pt x="2080958" y="709345"/>
                </a:moveTo>
                <a:lnTo>
                  <a:pt x="2084831" y="713231"/>
                </a:lnTo>
                <a:lnTo>
                  <a:pt x="2080958" y="709345"/>
                </a:lnTo>
                <a:close/>
              </a:path>
              <a:path w="2112645" h="741044">
                <a:moveTo>
                  <a:pt x="2084831" y="707745"/>
                </a:moveTo>
                <a:lnTo>
                  <a:pt x="2083371" y="707745"/>
                </a:lnTo>
                <a:lnTo>
                  <a:pt x="2081987" y="708329"/>
                </a:lnTo>
                <a:lnTo>
                  <a:pt x="2080958" y="709345"/>
                </a:lnTo>
                <a:lnTo>
                  <a:pt x="2084831" y="713231"/>
                </a:lnTo>
                <a:lnTo>
                  <a:pt x="2084831" y="707745"/>
                </a:lnTo>
                <a:close/>
              </a:path>
              <a:path w="2112645" h="741044">
                <a:moveTo>
                  <a:pt x="2112263" y="707745"/>
                </a:moveTo>
                <a:lnTo>
                  <a:pt x="2084831" y="707745"/>
                </a:lnTo>
                <a:lnTo>
                  <a:pt x="2084831" y="713231"/>
                </a:lnTo>
                <a:lnTo>
                  <a:pt x="2112263" y="713231"/>
                </a:lnTo>
                <a:lnTo>
                  <a:pt x="2112263" y="707745"/>
                </a:lnTo>
                <a:close/>
              </a:path>
              <a:path w="2112645" h="741044">
                <a:moveTo>
                  <a:pt x="32918" y="709345"/>
                </a:moveTo>
                <a:lnTo>
                  <a:pt x="31305" y="709345"/>
                </a:lnTo>
                <a:lnTo>
                  <a:pt x="32334" y="710387"/>
                </a:lnTo>
                <a:lnTo>
                  <a:pt x="32918" y="711771"/>
                </a:lnTo>
                <a:lnTo>
                  <a:pt x="32918" y="709345"/>
                </a:lnTo>
                <a:close/>
              </a:path>
              <a:path w="2112645" h="741044">
                <a:moveTo>
                  <a:pt x="2079345" y="28892"/>
                </a:moveTo>
                <a:lnTo>
                  <a:pt x="2079345" y="711771"/>
                </a:lnTo>
                <a:lnTo>
                  <a:pt x="2079929" y="710387"/>
                </a:lnTo>
                <a:lnTo>
                  <a:pt x="2081987" y="708329"/>
                </a:lnTo>
                <a:lnTo>
                  <a:pt x="2083371" y="707745"/>
                </a:lnTo>
                <a:lnTo>
                  <a:pt x="2112263" y="707745"/>
                </a:lnTo>
                <a:lnTo>
                  <a:pt x="2112263" y="32918"/>
                </a:lnTo>
                <a:lnTo>
                  <a:pt x="2083371" y="32918"/>
                </a:lnTo>
                <a:lnTo>
                  <a:pt x="2081987" y="32334"/>
                </a:lnTo>
                <a:lnTo>
                  <a:pt x="2079929" y="30276"/>
                </a:lnTo>
                <a:lnTo>
                  <a:pt x="2079345" y="28892"/>
                </a:lnTo>
                <a:close/>
              </a:path>
              <a:path w="2112645" h="741044">
                <a:moveTo>
                  <a:pt x="32918" y="707745"/>
                </a:moveTo>
                <a:lnTo>
                  <a:pt x="28892" y="707745"/>
                </a:lnTo>
                <a:lnTo>
                  <a:pt x="30276" y="708329"/>
                </a:lnTo>
                <a:lnTo>
                  <a:pt x="31305" y="709345"/>
                </a:lnTo>
                <a:lnTo>
                  <a:pt x="32918" y="709345"/>
                </a:lnTo>
                <a:lnTo>
                  <a:pt x="32918" y="707745"/>
                </a:lnTo>
                <a:close/>
              </a:path>
              <a:path w="2112645" h="741044">
                <a:moveTo>
                  <a:pt x="2064334" y="43891"/>
                </a:moveTo>
                <a:lnTo>
                  <a:pt x="47929" y="43891"/>
                </a:lnTo>
                <a:lnTo>
                  <a:pt x="46520" y="44475"/>
                </a:lnTo>
                <a:lnTo>
                  <a:pt x="44475" y="46520"/>
                </a:lnTo>
                <a:lnTo>
                  <a:pt x="43891" y="47929"/>
                </a:lnTo>
                <a:lnTo>
                  <a:pt x="43891" y="692734"/>
                </a:lnTo>
                <a:lnTo>
                  <a:pt x="44475" y="694143"/>
                </a:lnTo>
                <a:lnTo>
                  <a:pt x="46520" y="696188"/>
                </a:lnTo>
                <a:lnTo>
                  <a:pt x="47929" y="696772"/>
                </a:lnTo>
                <a:lnTo>
                  <a:pt x="2064334" y="696772"/>
                </a:lnTo>
                <a:lnTo>
                  <a:pt x="2065743" y="696188"/>
                </a:lnTo>
                <a:lnTo>
                  <a:pt x="2067788" y="694143"/>
                </a:lnTo>
                <a:lnTo>
                  <a:pt x="2068372" y="692734"/>
                </a:lnTo>
                <a:lnTo>
                  <a:pt x="2068372" y="691286"/>
                </a:lnTo>
                <a:lnTo>
                  <a:pt x="49377" y="691286"/>
                </a:lnTo>
                <a:lnTo>
                  <a:pt x="49377" y="685799"/>
                </a:lnTo>
                <a:lnTo>
                  <a:pt x="54863" y="685799"/>
                </a:lnTo>
                <a:lnTo>
                  <a:pt x="54863" y="54863"/>
                </a:lnTo>
                <a:lnTo>
                  <a:pt x="49377" y="54863"/>
                </a:lnTo>
                <a:lnTo>
                  <a:pt x="49377" y="49377"/>
                </a:lnTo>
                <a:lnTo>
                  <a:pt x="2068372" y="49377"/>
                </a:lnTo>
                <a:lnTo>
                  <a:pt x="2068372" y="47929"/>
                </a:lnTo>
                <a:lnTo>
                  <a:pt x="2067788" y="46520"/>
                </a:lnTo>
                <a:lnTo>
                  <a:pt x="2065743" y="44475"/>
                </a:lnTo>
                <a:lnTo>
                  <a:pt x="2064334" y="43891"/>
                </a:lnTo>
                <a:close/>
              </a:path>
              <a:path w="2112645" h="741044">
                <a:moveTo>
                  <a:pt x="54863" y="685799"/>
                </a:moveTo>
                <a:lnTo>
                  <a:pt x="49377" y="685799"/>
                </a:lnTo>
                <a:lnTo>
                  <a:pt x="49377" y="691286"/>
                </a:lnTo>
                <a:lnTo>
                  <a:pt x="54863" y="691286"/>
                </a:lnTo>
                <a:lnTo>
                  <a:pt x="54863" y="685799"/>
                </a:lnTo>
                <a:close/>
              </a:path>
              <a:path w="2112645" h="741044">
                <a:moveTo>
                  <a:pt x="2057399" y="685799"/>
                </a:moveTo>
                <a:lnTo>
                  <a:pt x="54863" y="685799"/>
                </a:lnTo>
                <a:lnTo>
                  <a:pt x="54863" y="691286"/>
                </a:lnTo>
                <a:lnTo>
                  <a:pt x="2057399" y="691286"/>
                </a:lnTo>
                <a:lnTo>
                  <a:pt x="2057399" y="685799"/>
                </a:lnTo>
                <a:close/>
              </a:path>
              <a:path w="2112645" h="741044">
                <a:moveTo>
                  <a:pt x="2062886" y="49377"/>
                </a:moveTo>
                <a:lnTo>
                  <a:pt x="2057399" y="49377"/>
                </a:lnTo>
                <a:lnTo>
                  <a:pt x="2057399" y="691286"/>
                </a:lnTo>
                <a:lnTo>
                  <a:pt x="2062886" y="691286"/>
                </a:lnTo>
                <a:lnTo>
                  <a:pt x="2062886" y="685799"/>
                </a:lnTo>
                <a:lnTo>
                  <a:pt x="2068372" y="685799"/>
                </a:lnTo>
                <a:lnTo>
                  <a:pt x="2068372" y="54863"/>
                </a:lnTo>
                <a:lnTo>
                  <a:pt x="2062886" y="54863"/>
                </a:lnTo>
                <a:lnTo>
                  <a:pt x="2062886" y="49377"/>
                </a:lnTo>
                <a:close/>
              </a:path>
              <a:path w="2112645" h="741044">
                <a:moveTo>
                  <a:pt x="2068372" y="685799"/>
                </a:moveTo>
                <a:lnTo>
                  <a:pt x="2062886" y="685799"/>
                </a:lnTo>
                <a:lnTo>
                  <a:pt x="2062886" y="691286"/>
                </a:lnTo>
                <a:lnTo>
                  <a:pt x="2068372" y="691286"/>
                </a:lnTo>
                <a:lnTo>
                  <a:pt x="2068372" y="685799"/>
                </a:lnTo>
                <a:close/>
              </a:path>
              <a:path w="2112645" h="741044">
                <a:moveTo>
                  <a:pt x="54863" y="49377"/>
                </a:moveTo>
                <a:lnTo>
                  <a:pt x="49377" y="49377"/>
                </a:lnTo>
                <a:lnTo>
                  <a:pt x="49377" y="54863"/>
                </a:lnTo>
                <a:lnTo>
                  <a:pt x="54863" y="54863"/>
                </a:lnTo>
                <a:lnTo>
                  <a:pt x="54863" y="49377"/>
                </a:lnTo>
                <a:close/>
              </a:path>
              <a:path w="2112645" h="741044">
                <a:moveTo>
                  <a:pt x="2057399" y="49377"/>
                </a:moveTo>
                <a:lnTo>
                  <a:pt x="54863" y="49377"/>
                </a:lnTo>
                <a:lnTo>
                  <a:pt x="54863" y="54863"/>
                </a:lnTo>
                <a:lnTo>
                  <a:pt x="2057399" y="54863"/>
                </a:lnTo>
                <a:lnTo>
                  <a:pt x="2057399" y="49377"/>
                </a:lnTo>
                <a:close/>
              </a:path>
              <a:path w="2112645" h="741044">
                <a:moveTo>
                  <a:pt x="2068372" y="49377"/>
                </a:moveTo>
                <a:lnTo>
                  <a:pt x="2062886" y="49377"/>
                </a:lnTo>
                <a:lnTo>
                  <a:pt x="2062886" y="54863"/>
                </a:lnTo>
                <a:lnTo>
                  <a:pt x="2068372" y="54863"/>
                </a:lnTo>
                <a:lnTo>
                  <a:pt x="2068372" y="49377"/>
                </a:lnTo>
                <a:close/>
              </a:path>
              <a:path w="2112645" h="741044">
                <a:moveTo>
                  <a:pt x="27431" y="27431"/>
                </a:moveTo>
                <a:lnTo>
                  <a:pt x="27431" y="32918"/>
                </a:lnTo>
                <a:lnTo>
                  <a:pt x="28892" y="32918"/>
                </a:lnTo>
                <a:lnTo>
                  <a:pt x="30276" y="32334"/>
                </a:lnTo>
                <a:lnTo>
                  <a:pt x="31305" y="31318"/>
                </a:lnTo>
                <a:lnTo>
                  <a:pt x="27431" y="27431"/>
                </a:lnTo>
                <a:close/>
              </a:path>
              <a:path w="2112645" h="741044">
                <a:moveTo>
                  <a:pt x="32918" y="28892"/>
                </a:moveTo>
                <a:lnTo>
                  <a:pt x="32334" y="30276"/>
                </a:lnTo>
                <a:lnTo>
                  <a:pt x="30276" y="32334"/>
                </a:lnTo>
                <a:lnTo>
                  <a:pt x="28892" y="32918"/>
                </a:lnTo>
                <a:lnTo>
                  <a:pt x="32918" y="32918"/>
                </a:lnTo>
                <a:lnTo>
                  <a:pt x="32918" y="28892"/>
                </a:lnTo>
                <a:close/>
              </a:path>
              <a:path w="2112645" h="741044">
                <a:moveTo>
                  <a:pt x="2079345" y="27431"/>
                </a:moveTo>
                <a:lnTo>
                  <a:pt x="32918" y="27431"/>
                </a:lnTo>
                <a:lnTo>
                  <a:pt x="32918" y="32918"/>
                </a:lnTo>
                <a:lnTo>
                  <a:pt x="2079345" y="32918"/>
                </a:lnTo>
                <a:lnTo>
                  <a:pt x="2079345" y="27431"/>
                </a:lnTo>
                <a:close/>
              </a:path>
              <a:path w="2112645" h="741044">
                <a:moveTo>
                  <a:pt x="2084831" y="27431"/>
                </a:moveTo>
                <a:lnTo>
                  <a:pt x="2080958" y="31318"/>
                </a:lnTo>
                <a:lnTo>
                  <a:pt x="2081987" y="32334"/>
                </a:lnTo>
                <a:lnTo>
                  <a:pt x="2083371" y="32918"/>
                </a:lnTo>
                <a:lnTo>
                  <a:pt x="2084831" y="32918"/>
                </a:lnTo>
                <a:lnTo>
                  <a:pt x="2084831" y="27431"/>
                </a:lnTo>
                <a:close/>
              </a:path>
              <a:path w="2112645" h="741044">
                <a:moveTo>
                  <a:pt x="2112263" y="27431"/>
                </a:moveTo>
                <a:lnTo>
                  <a:pt x="2084831" y="27431"/>
                </a:lnTo>
                <a:lnTo>
                  <a:pt x="2084831" y="32918"/>
                </a:lnTo>
                <a:lnTo>
                  <a:pt x="2112263" y="32918"/>
                </a:lnTo>
                <a:lnTo>
                  <a:pt x="2112263" y="27431"/>
                </a:lnTo>
                <a:close/>
              </a:path>
              <a:path w="2112645" h="741044">
                <a:moveTo>
                  <a:pt x="31305" y="31318"/>
                </a:moveTo>
                <a:close/>
              </a:path>
              <a:path w="2112645" h="741044">
                <a:moveTo>
                  <a:pt x="2080958" y="31318"/>
                </a:moveTo>
                <a:close/>
              </a:path>
              <a:path w="2112645" h="741044">
                <a:moveTo>
                  <a:pt x="27431" y="27431"/>
                </a:moveTo>
                <a:lnTo>
                  <a:pt x="31305" y="31318"/>
                </a:lnTo>
                <a:lnTo>
                  <a:pt x="27431" y="27431"/>
                </a:lnTo>
                <a:close/>
              </a:path>
              <a:path w="2112645" h="741044">
                <a:moveTo>
                  <a:pt x="2084831" y="27431"/>
                </a:moveTo>
                <a:lnTo>
                  <a:pt x="2080945" y="31305"/>
                </a:lnTo>
                <a:lnTo>
                  <a:pt x="2084831" y="27431"/>
                </a:lnTo>
                <a:close/>
              </a:path>
              <a:path w="2112645" h="741044">
                <a:moveTo>
                  <a:pt x="2092109" y="0"/>
                </a:moveTo>
                <a:lnTo>
                  <a:pt x="27431" y="0"/>
                </a:lnTo>
                <a:lnTo>
                  <a:pt x="27431" y="27431"/>
                </a:lnTo>
                <a:lnTo>
                  <a:pt x="31318" y="31305"/>
                </a:lnTo>
                <a:lnTo>
                  <a:pt x="32334" y="30276"/>
                </a:lnTo>
                <a:lnTo>
                  <a:pt x="32918" y="28892"/>
                </a:lnTo>
                <a:lnTo>
                  <a:pt x="32918" y="27431"/>
                </a:lnTo>
                <a:lnTo>
                  <a:pt x="2112263" y="27431"/>
                </a:lnTo>
                <a:lnTo>
                  <a:pt x="2112263" y="20154"/>
                </a:lnTo>
                <a:lnTo>
                  <a:pt x="2109368" y="13182"/>
                </a:lnTo>
                <a:lnTo>
                  <a:pt x="2099081" y="2895"/>
                </a:lnTo>
                <a:lnTo>
                  <a:pt x="2092109" y="0"/>
                </a:lnTo>
                <a:close/>
              </a:path>
              <a:path w="2112645" h="741044">
                <a:moveTo>
                  <a:pt x="2084831" y="27431"/>
                </a:moveTo>
                <a:lnTo>
                  <a:pt x="2079345" y="27431"/>
                </a:lnTo>
                <a:lnTo>
                  <a:pt x="2079345" y="28892"/>
                </a:lnTo>
                <a:lnTo>
                  <a:pt x="2079929" y="30276"/>
                </a:lnTo>
                <a:lnTo>
                  <a:pt x="2080945" y="31305"/>
                </a:lnTo>
                <a:lnTo>
                  <a:pt x="2084831" y="27431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38400" y="1524000"/>
            <a:ext cx="1905000" cy="685800"/>
          </a:xfrm>
          <a:custGeom>
            <a:avLst/>
            <a:gdLst/>
            <a:ahLst/>
            <a:cxnLst/>
            <a:rect l="l" t="t" r="r" b="b"/>
            <a:pathLst>
              <a:path w="1905000" h="685800">
                <a:moveTo>
                  <a:pt x="0" y="0"/>
                </a:moveTo>
                <a:lnTo>
                  <a:pt x="1905000" y="0"/>
                </a:lnTo>
                <a:lnTo>
                  <a:pt x="19050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10967" y="1496567"/>
            <a:ext cx="1960245" cy="741045"/>
          </a:xfrm>
          <a:custGeom>
            <a:avLst/>
            <a:gdLst/>
            <a:ahLst/>
            <a:cxnLst/>
            <a:rect l="l" t="t" r="r" b="b"/>
            <a:pathLst>
              <a:path w="1960245" h="741044">
                <a:moveTo>
                  <a:pt x="27432" y="0"/>
                </a:moveTo>
                <a:lnTo>
                  <a:pt x="20154" y="0"/>
                </a:lnTo>
                <a:lnTo>
                  <a:pt x="13182" y="2895"/>
                </a:lnTo>
                <a:lnTo>
                  <a:pt x="2895" y="13182"/>
                </a:lnTo>
                <a:lnTo>
                  <a:pt x="0" y="20154"/>
                </a:lnTo>
                <a:lnTo>
                  <a:pt x="0" y="720509"/>
                </a:lnTo>
                <a:lnTo>
                  <a:pt x="2895" y="727481"/>
                </a:lnTo>
                <a:lnTo>
                  <a:pt x="13182" y="737768"/>
                </a:lnTo>
                <a:lnTo>
                  <a:pt x="20154" y="740663"/>
                </a:lnTo>
                <a:lnTo>
                  <a:pt x="1939709" y="740663"/>
                </a:lnTo>
                <a:lnTo>
                  <a:pt x="1946681" y="737768"/>
                </a:lnTo>
                <a:lnTo>
                  <a:pt x="1956968" y="727481"/>
                </a:lnTo>
                <a:lnTo>
                  <a:pt x="1959864" y="720509"/>
                </a:lnTo>
                <a:lnTo>
                  <a:pt x="1959864" y="713231"/>
                </a:lnTo>
                <a:lnTo>
                  <a:pt x="27432" y="713231"/>
                </a:lnTo>
                <a:lnTo>
                  <a:pt x="27432" y="707745"/>
                </a:lnTo>
                <a:lnTo>
                  <a:pt x="32918" y="707745"/>
                </a:lnTo>
                <a:lnTo>
                  <a:pt x="32918" y="32918"/>
                </a:lnTo>
                <a:lnTo>
                  <a:pt x="27432" y="32918"/>
                </a:lnTo>
                <a:lnTo>
                  <a:pt x="27432" y="0"/>
                </a:lnTo>
                <a:close/>
              </a:path>
              <a:path w="1960245" h="741044">
                <a:moveTo>
                  <a:pt x="28892" y="707745"/>
                </a:moveTo>
                <a:lnTo>
                  <a:pt x="27432" y="707745"/>
                </a:lnTo>
                <a:lnTo>
                  <a:pt x="27432" y="713231"/>
                </a:lnTo>
                <a:lnTo>
                  <a:pt x="31305" y="709345"/>
                </a:lnTo>
                <a:lnTo>
                  <a:pt x="30276" y="708329"/>
                </a:lnTo>
                <a:lnTo>
                  <a:pt x="28892" y="707745"/>
                </a:lnTo>
                <a:close/>
              </a:path>
              <a:path w="1960245" h="741044">
                <a:moveTo>
                  <a:pt x="31305" y="709345"/>
                </a:moveTo>
                <a:lnTo>
                  <a:pt x="27432" y="713231"/>
                </a:lnTo>
                <a:lnTo>
                  <a:pt x="31318" y="709358"/>
                </a:lnTo>
                <a:close/>
              </a:path>
              <a:path w="1960245" h="741044">
                <a:moveTo>
                  <a:pt x="31318" y="709358"/>
                </a:moveTo>
                <a:lnTo>
                  <a:pt x="27432" y="713231"/>
                </a:lnTo>
                <a:lnTo>
                  <a:pt x="32918" y="713231"/>
                </a:lnTo>
                <a:lnTo>
                  <a:pt x="32918" y="711771"/>
                </a:lnTo>
                <a:lnTo>
                  <a:pt x="32334" y="710387"/>
                </a:lnTo>
                <a:lnTo>
                  <a:pt x="31318" y="709358"/>
                </a:lnTo>
                <a:close/>
              </a:path>
              <a:path w="1960245" h="741044">
                <a:moveTo>
                  <a:pt x="1926945" y="707745"/>
                </a:moveTo>
                <a:lnTo>
                  <a:pt x="32918" y="707745"/>
                </a:lnTo>
                <a:lnTo>
                  <a:pt x="32918" y="713231"/>
                </a:lnTo>
                <a:lnTo>
                  <a:pt x="1926945" y="713231"/>
                </a:lnTo>
                <a:lnTo>
                  <a:pt x="1926945" y="707745"/>
                </a:lnTo>
                <a:close/>
              </a:path>
              <a:path w="1960245" h="741044">
                <a:moveTo>
                  <a:pt x="1928545" y="709358"/>
                </a:moveTo>
                <a:lnTo>
                  <a:pt x="1927529" y="710387"/>
                </a:lnTo>
                <a:lnTo>
                  <a:pt x="1926945" y="711771"/>
                </a:lnTo>
                <a:lnTo>
                  <a:pt x="1926945" y="713231"/>
                </a:lnTo>
                <a:lnTo>
                  <a:pt x="1932432" y="713231"/>
                </a:lnTo>
                <a:lnTo>
                  <a:pt x="1928545" y="709358"/>
                </a:lnTo>
                <a:close/>
              </a:path>
              <a:path w="1960245" h="741044">
                <a:moveTo>
                  <a:pt x="1928558" y="709345"/>
                </a:moveTo>
                <a:lnTo>
                  <a:pt x="1932432" y="713231"/>
                </a:lnTo>
                <a:lnTo>
                  <a:pt x="1928558" y="709345"/>
                </a:lnTo>
                <a:close/>
              </a:path>
              <a:path w="1960245" h="741044">
                <a:moveTo>
                  <a:pt x="1932432" y="707745"/>
                </a:moveTo>
                <a:lnTo>
                  <a:pt x="1930971" y="707745"/>
                </a:lnTo>
                <a:lnTo>
                  <a:pt x="1929587" y="708329"/>
                </a:lnTo>
                <a:lnTo>
                  <a:pt x="1928558" y="709345"/>
                </a:lnTo>
                <a:lnTo>
                  <a:pt x="1932432" y="713231"/>
                </a:lnTo>
                <a:lnTo>
                  <a:pt x="1932432" y="707745"/>
                </a:lnTo>
                <a:close/>
              </a:path>
              <a:path w="1960245" h="741044">
                <a:moveTo>
                  <a:pt x="1959864" y="707745"/>
                </a:moveTo>
                <a:lnTo>
                  <a:pt x="1932432" y="707745"/>
                </a:lnTo>
                <a:lnTo>
                  <a:pt x="1932432" y="713231"/>
                </a:lnTo>
                <a:lnTo>
                  <a:pt x="1959864" y="713231"/>
                </a:lnTo>
                <a:lnTo>
                  <a:pt x="1959864" y="707745"/>
                </a:lnTo>
                <a:close/>
              </a:path>
              <a:path w="1960245" h="741044">
                <a:moveTo>
                  <a:pt x="32918" y="707745"/>
                </a:moveTo>
                <a:lnTo>
                  <a:pt x="28892" y="707745"/>
                </a:lnTo>
                <a:lnTo>
                  <a:pt x="30276" y="708329"/>
                </a:lnTo>
                <a:lnTo>
                  <a:pt x="32334" y="710387"/>
                </a:lnTo>
                <a:lnTo>
                  <a:pt x="32918" y="711771"/>
                </a:lnTo>
                <a:lnTo>
                  <a:pt x="32918" y="707745"/>
                </a:lnTo>
                <a:close/>
              </a:path>
              <a:path w="1960245" h="741044">
                <a:moveTo>
                  <a:pt x="1926945" y="28892"/>
                </a:moveTo>
                <a:lnTo>
                  <a:pt x="1926945" y="711771"/>
                </a:lnTo>
                <a:lnTo>
                  <a:pt x="1927529" y="710387"/>
                </a:lnTo>
                <a:lnTo>
                  <a:pt x="1929587" y="708329"/>
                </a:lnTo>
                <a:lnTo>
                  <a:pt x="1930971" y="707745"/>
                </a:lnTo>
                <a:lnTo>
                  <a:pt x="1959864" y="707745"/>
                </a:lnTo>
                <a:lnTo>
                  <a:pt x="1959864" y="32918"/>
                </a:lnTo>
                <a:lnTo>
                  <a:pt x="1930971" y="32918"/>
                </a:lnTo>
                <a:lnTo>
                  <a:pt x="1929587" y="32334"/>
                </a:lnTo>
                <a:lnTo>
                  <a:pt x="1927529" y="30276"/>
                </a:lnTo>
                <a:lnTo>
                  <a:pt x="1926945" y="28892"/>
                </a:lnTo>
                <a:close/>
              </a:path>
              <a:path w="1960245" h="741044">
                <a:moveTo>
                  <a:pt x="1911934" y="43891"/>
                </a:moveTo>
                <a:lnTo>
                  <a:pt x="47929" y="43891"/>
                </a:lnTo>
                <a:lnTo>
                  <a:pt x="46520" y="44475"/>
                </a:lnTo>
                <a:lnTo>
                  <a:pt x="44475" y="46520"/>
                </a:lnTo>
                <a:lnTo>
                  <a:pt x="43891" y="47929"/>
                </a:lnTo>
                <a:lnTo>
                  <a:pt x="43891" y="692734"/>
                </a:lnTo>
                <a:lnTo>
                  <a:pt x="44475" y="694143"/>
                </a:lnTo>
                <a:lnTo>
                  <a:pt x="46520" y="696188"/>
                </a:lnTo>
                <a:lnTo>
                  <a:pt x="47929" y="696772"/>
                </a:lnTo>
                <a:lnTo>
                  <a:pt x="1911934" y="696772"/>
                </a:lnTo>
                <a:lnTo>
                  <a:pt x="1913343" y="696188"/>
                </a:lnTo>
                <a:lnTo>
                  <a:pt x="1915388" y="694143"/>
                </a:lnTo>
                <a:lnTo>
                  <a:pt x="1915972" y="692734"/>
                </a:lnTo>
                <a:lnTo>
                  <a:pt x="1915972" y="691286"/>
                </a:lnTo>
                <a:lnTo>
                  <a:pt x="49377" y="691286"/>
                </a:lnTo>
                <a:lnTo>
                  <a:pt x="49377" y="685799"/>
                </a:lnTo>
                <a:lnTo>
                  <a:pt x="54864" y="685799"/>
                </a:lnTo>
                <a:lnTo>
                  <a:pt x="54864" y="54863"/>
                </a:lnTo>
                <a:lnTo>
                  <a:pt x="49377" y="54863"/>
                </a:lnTo>
                <a:lnTo>
                  <a:pt x="49377" y="49377"/>
                </a:lnTo>
                <a:lnTo>
                  <a:pt x="1915972" y="49377"/>
                </a:lnTo>
                <a:lnTo>
                  <a:pt x="1915972" y="47929"/>
                </a:lnTo>
                <a:lnTo>
                  <a:pt x="1915388" y="46520"/>
                </a:lnTo>
                <a:lnTo>
                  <a:pt x="1913343" y="44475"/>
                </a:lnTo>
                <a:lnTo>
                  <a:pt x="1911934" y="43891"/>
                </a:lnTo>
                <a:close/>
              </a:path>
              <a:path w="1960245" h="741044">
                <a:moveTo>
                  <a:pt x="54864" y="685799"/>
                </a:moveTo>
                <a:lnTo>
                  <a:pt x="49377" y="685799"/>
                </a:lnTo>
                <a:lnTo>
                  <a:pt x="49377" y="691286"/>
                </a:lnTo>
                <a:lnTo>
                  <a:pt x="54864" y="691286"/>
                </a:lnTo>
                <a:lnTo>
                  <a:pt x="54864" y="685799"/>
                </a:lnTo>
                <a:close/>
              </a:path>
              <a:path w="1960245" h="741044">
                <a:moveTo>
                  <a:pt x="1905000" y="685799"/>
                </a:moveTo>
                <a:lnTo>
                  <a:pt x="54864" y="685799"/>
                </a:lnTo>
                <a:lnTo>
                  <a:pt x="54864" y="691286"/>
                </a:lnTo>
                <a:lnTo>
                  <a:pt x="1905000" y="691286"/>
                </a:lnTo>
                <a:lnTo>
                  <a:pt x="1905000" y="685799"/>
                </a:lnTo>
                <a:close/>
              </a:path>
              <a:path w="1960245" h="741044">
                <a:moveTo>
                  <a:pt x="1910486" y="49377"/>
                </a:moveTo>
                <a:lnTo>
                  <a:pt x="1905000" y="49377"/>
                </a:lnTo>
                <a:lnTo>
                  <a:pt x="1905000" y="691286"/>
                </a:lnTo>
                <a:lnTo>
                  <a:pt x="1910486" y="691286"/>
                </a:lnTo>
                <a:lnTo>
                  <a:pt x="1910486" y="685799"/>
                </a:lnTo>
                <a:lnTo>
                  <a:pt x="1915972" y="685799"/>
                </a:lnTo>
                <a:lnTo>
                  <a:pt x="1915972" y="54863"/>
                </a:lnTo>
                <a:lnTo>
                  <a:pt x="1910486" y="54863"/>
                </a:lnTo>
                <a:lnTo>
                  <a:pt x="1910486" y="49377"/>
                </a:lnTo>
                <a:close/>
              </a:path>
              <a:path w="1960245" h="741044">
                <a:moveTo>
                  <a:pt x="1915972" y="685799"/>
                </a:moveTo>
                <a:lnTo>
                  <a:pt x="1910486" y="685799"/>
                </a:lnTo>
                <a:lnTo>
                  <a:pt x="1910486" y="691286"/>
                </a:lnTo>
                <a:lnTo>
                  <a:pt x="1915972" y="691286"/>
                </a:lnTo>
                <a:lnTo>
                  <a:pt x="1915972" y="685799"/>
                </a:lnTo>
                <a:close/>
              </a:path>
              <a:path w="1960245" h="741044">
                <a:moveTo>
                  <a:pt x="54864" y="49377"/>
                </a:moveTo>
                <a:lnTo>
                  <a:pt x="49377" y="49377"/>
                </a:lnTo>
                <a:lnTo>
                  <a:pt x="49377" y="54863"/>
                </a:lnTo>
                <a:lnTo>
                  <a:pt x="54864" y="54863"/>
                </a:lnTo>
                <a:lnTo>
                  <a:pt x="54864" y="49377"/>
                </a:lnTo>
                <a:close/>
              </a:path>
              <a:path w="1960245" h="741044">
                <a:moveTo>
                  <a:pt x="1905000" y="49377"/>
                </a:moveTo>
                <a:lnTo>
                  <a:pt x="54864" y="49377"/>
                </a:lnTo>
                <a:lnTo>
                  <a:pt x="54864" y="54863"/>
                </a:lnTo>
                <a:lnTo>
                  <a:pt x="1905000" y="54863"/>
                </a:lnTo>
                <a:lnTo>
                  <a:pt x="1905000" y="49377"/>
                </a:lnTo>
                <a:close/>
              </a:path>
              <a:path w="1960245" h="741044">
                <a:moveTo>
                  <a:pt x="1915972" y="49377"/>
                </a:moveTo>
                <a:lnTo>
                  <a:pt x="1910486" y="49377"/>
                </a:lnTo>
                <a:lnTo>
                  <a:pt x="1910486" y="54863"/>
                </a:lnTo>
                <a:lnTo>
                  <a:pt x="1915972" y="54863"/>
                </a:lnTo>
                <a:lnTo>
                  <a:pt x="1915972" y="49377"/>
                </a:lnTo>
                <a:close/>
              </a:path>
              <a:path w="1960245" h="741044">
                <a:moveTo>
                  <a:pt x="27432" y="27431"/>
                </a:moveTo>
                <a:lnTo>
                  <a:pt x="27432" y="32918"/>
                </a:lnTo>
                <a:lnTo>
                  <a:pt x="28892" y="32918"/>
                </a:lnTo>
                <a:lnTo>
                  <a:pt x="30276" y="32334"/>
                </a:lnTo>
                <a:lnTo>
                  <a:pt x="31305" y="31318"/>
                </a:lnTo>
                <a:lnTo>
                  <a:pt x="27432" y="27431"/>
                </a:lnTo>
                <a:close/>
              </a:path>
              <a:path w="1960245" h="741044">
                <a:moveTo>
                  <a:pt x="32918" y="28892"/>
                </a:moveTo>
                <a:lnTo>
                  <a:pt x="32334" y="30276"/>
                </a:lnTo>
                <a:lnTo>
                  <a:pt x="30276" y="32334"/>
                </a:lnTo>
                <a:lnTo>
                  <a:pt x="28892" y="32918"/>
                </a:lnTo>
                <a:lnTo>
                  <a:pt x="32918" y="32918"/>
                </a:lnTo>
                <a:lnTo>
                  <a:pt x="32918" y="28892"/>
                </a:lnTo>
                <a:close/>
              </a:path>
              <a:path w="1960245" h="741044">
                <a:moveTo>
                  <a:pt x="1926945" y="27431"/>
                </a:moveTo>
                <a:lnTo>
                  <a:pt x="32918" y="27431"/>
                </a:lnTo>
                <a:lnTo>
                  <a:pt x="32918" y="32918"/>
                </a:lnTo>
                <a:lnTo>
                  <a:pt x="1926945" y="32918"/>
                </a:lnTo>
                <a:lnTo>
                  <a:pt x="1926945" y="27431"/>
                </a:lnTo>
                <a:close/>
              </a:path>
              <a:path w="1960245" h="741044">
                <a:moveTo>
                  <a:pt x="1932432" y="27431"/>
                </a:moveTo>
                <a:lnTo>
                  <a:pt x="1928558" y="31318"/>
                </a:lnTo>
                <a:lnTo>
                  <a:pt x="1929587" y="32334"/>
                </a:lnTo>
                <a:lnTo>
                  <a:pt x="1930971" y="32918"/>
                </a:lnTo>
                <a:lnTo>
                  <a:pt x="1932432" y="32918"/>
                </a:lnTo>
                <a:lnTo>
                  <a:pt x="1932432" y="27431"/>
                </a:lnTo>
                <a:close/>
              </a:path>
              <a:path w="1960245" h="741044">
                <a:moveTo>
                  <a:pt x="1959864" y="27431"/>
                </a:moveTo>
                <a:lnTo>
                  <a:pt x="1932432" y="27431"/>
                </a:lnTo>
                <a:lnTo>
                  <a:pt x="1932432" y="32918"/>
                </a:lnTo>
                <a:lnTo>
                  <a:pt x="1959864" y="32918"/>
                </a:lnTo>
                <a:lnTo>
                  <a:pt x="1959864" y="27431"/>
                </a:lnTo>
                <a:close/>
              </a:path>
              <a:path w="1960245" h="741044">
                <a:moveTo>
                  <a:pt x="27432" y="27431"/>
                </a:moveTo>
                <a:lnTo>
                  <a:pt x="31305" y="31318"/>
                </a:lnTo>
                <a:lnTo>
                  <a:pt x="27432" y="27431"/>
                </a:lnTo>
                <a:close/>
              </a:path>
              <a:path w="1960245" h="741044">
                <a:moveTo>
                  <a:pt x="1932432" y="27431"/>
                </a:moveTo>
                <a:lnTo>
                  <a:pt x="1928545" y="31305"/>
                </a:lnTo>
                <a:lnTo>
                  <a:pt x="1932432" y="27431"/>
                </a:lnTo>
                <a:close/>
              </a:path>
              <a:path w="1960245" h="741044">
                <a:moveTo>
                  <a:pt x="1939709" y="0"/>
                </a:moveTo>
                <a:lnTo>
                  <a:pt x="27432" y="0"/>
                </a:lnTo>
                <a:lnTo>
                  <a:pt x="27432" y="27431"/>
                </a:lnTo>
                <a:lnTo>
                  <a:pt x="31318" y="31305"/>
                </a:lnTo>
                <a:lnTo>
                  <a:pt x="32334" y="30276"/>
                </a:lnTo>
                <a:lnTo>
                  <a:pt x="32918" y="28892"/>
                </a:lnTo>
                <a:lnTo>
                  <a:pt x="32918" y="27431"/>
                </a:lnTo>
                <a:lnTo>
                  <a:pt x="1959864" y="27431"/>
                </a:lnTo>
                <a:lnTo>
                  <a:pt x="1959864" y="20154"/>
                </a:lnTo>
                <a:lnTo>
                  <a:pt x="1956968" y="13182"/>
                </a:lnTo>
                <a:lnTo>
                  <a:pt x="1946681" y="2895"/>
                </a:lnTo>
                <a:lnTo>
                  <a:pt x="1939709" y="0"/>
                </a:lnTo>
                <a:close/>
              </a:path>
              <a:path w="1960245" h="741044">
                <a:moveTo>
                  <a:pt x="1932432" y="27431"/>
                </a:moveTo>
                <a:lnTo>
                  <a:pt x="1926945" y="27431"/>
                </a:lnTo>
                <a:lnTo>
                  <a:pt x="1926945" y="28892"/>
                </a:lnTo>
                <a:lnTo>
                  <a:pt x="1927529" y="30276"/>
                </a:lnTo>
                <a:lnTo>
                  <a:pt x="1928545" y="31305"/>
                </a:lnTo>
                <a:lnTo>
                  <a:pt x="1932432" y="27431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81000" y="1617979"/>
            <a:ext cx="190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355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Myths</a:t>
            </a:r>
            <a:endParaRPr sz="2400"/>
          </a:p>
        </p:txBody>
      </p:sp>
      <p:sp>
        <p:nvSpPr>
          <p:cNvPr id="29" name="object 29"/>
          <p:cNvSpPr txBox="1"/>
          <p:nvPr/>
        </p:nvSpPr>
        <p:spPr>
          <a:xfrm>
            <a:off x="2438400" y="1694179"/>
            <a:ext cx="190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Barriers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95800" y="1694179"/>
            <a:ext cx="205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70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Aversion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05600" y="1695704"/>
            <a:ext cx="2286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omic Sans MS"/>
                <a:cs typeface="Comic Sans MS"/>
              </a:rPr>
              <a:t>Disengagement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50740" y="2383028"/>
            <a:ext cx="174180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1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~ </a:t>
            </a:r>
            <a:r>
              <a:rPr sz="1800" spc="-5" dirty="0">
                <a:latin typeface="Comic Sans MS"/>
                <a:cs typeface="Comic Sans MS"/>
              </a:rPr>
              <a:t>Child  struggling  academically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or  </a:t>
            </a:r>
            <a:r>
              <a:rPr sz="1800" spc="-5" dirty="0">
                <a:latin typeface="Comic Sans MS"/>
                <a:cs typeface="Comic Sans MS"/>
              </a:rPr>
              <a:t>socially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-5" dirty="0">
                <a:latin typeface="Comic Sans MS"/>
                <a:cs typeface="Comic Sans MS"/>
              </a:rPr>
              <a:t>~Bullying</a:t>
            </a:r>
            <a:endParaRPr sz="18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spc="-5" dirty="0">
                <a:latin typeface="Comic Sans MS"/>
                <a:cs typeface="Comic Sans MS"/>
              </a:rPr>
              <a:t>~Ineffective  school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discipline</a:t>
            </a:r>
            <a:endParaRPr sz="1800">
              <a:latin typeface="Comic Sans MS"/>
              <a:cs typeface="Comic Sans MS"/>
            </a:endParaRPr>
          </a:p>
          <a:p>
            <a:pPr marL="12700" marR="97790">
              <a:lnSpc>
                <a:spcPct val="100000"/>
              </a:lnSpc>
              <a:spcBef>
                <a:spcPts val="2160"/>
              </a:spcBef>
            </a:pPr>
            <a:r>
              <a:rPr sz="1800" spc="-5" dirty="0">
                <a:latin typeface="Comic Sans MS"/>
                <a:cs typeface="Comic Sans MS"/>
              </a:rPr>
              <a:t>~Parents </a:t>
            </a:r>
            <a:r>
              <a:rPr sz="1800" dirty="0">
                <a:latin typeface="Comic Sans MS"/>
                <a:cs typeface="Comic Sans MS"/>
              </a:rPr>
              <a:t>had  </a:t>
            </a:r>
            <a:r>
              <a:rPr sz="1800" spc="-5" dirty="0">
                <a:latin typeface="Comic Sans MS"/>
                <a:cs typeface="Comic Sans MS"/>
              </a:rPr>
              <a:t>negative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school  experience</a:t>
            </a:r>
            <a:endParaRPr sz="1800">
              <a:latin typeface="Comic Sans MS"/>
              <a:cs typeface="Comic Sans MS"/>
            </a:endParaRPr>
          </a:p>
          <a:p>
            <a:pPr marL="12700" marR="24511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Comic Sans MS"/>
                <a:cs typeface="Comic Sans MS"/>
              </a:rPr>
              <a:t>~</a:t>
            </a:r>
            <a:r>
              <a:rPr sz="1800" spc="5" dirty="0">
                <a:latin typeface="Comic Sans MS"/>
                <a:cs typeface="Comic Sans MS"/>
              </a:rPr>
              <a:t>Un</a:t>
            </a:r>
            <a:r>
              <a:rPr sz="1800" spc="-5" dirty="0">
                <a:latin typeface="Comic Sans MS"/>
                <a:cs typeface="Comic Sans MS"/>
              </a:rPr>
              <a:t>di</a:t>
            </a:r>
            <a:r>
              <a:rPr sz="1800" dirty="0">
                <a:latin typeface="Comic Sans MS"/>
                <a:cs typeface="Comic Sans MS"/>
              </a:rPr>
              <a:t>ag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o</a:t>
            </a:r>
            <a:r>
              <a:rPr sz="1800" spc="-5" dirty="0">
                <a:latin typeface="Comic Sans MS"/>
                <a:cs typeface="Comic Sans MS"/>
              </a:rPr>
              <a:t>se</a:t>
            </a:r>
            <a:r>
              <a:rPr sz="1800" dirty="0">
                <a:latin typeface="Comic Sans MS"/>
                <a:cs typeface="Comic Sans MS"/>
              </a:rPr>
              <a:t>d  </a:t>
            </a:r>
            <a:r>
              <a:rPr sz="1800" spc="-5" dirty="0">
                <a:latin typeface="Comic Sans MS"/>
                <a:cs typeface="Comic Sans MS"/>
              </a:rPr>
              <a:t>disability.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84263" y="2276271"/>
            <a:ext cx="2009139" cy="41713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74930">
              <a:lnSpc>
                <a:spcPct val="102800"/>
              </a:lnSpc>
              <a:spcBef>
                <a:spcPts val="160"/>
              </a:spcBef>
            </a:pPr>
            <a:r>
              <a:rPr sz="1800" spc="-5" dirty="0">
                <a:latin typeface="Lucida Sans Unicode"/>
                <a:cs typeface="Lucida Sans Unicode"/>
              </a:rPr>
              <a:t>~</a:t>
            </a:r>
            <a:r>
              <a:rPr sz="1800" spc="-5" dirty="0">
                <a:latin typeface="Comic Sans MS"/>
                <a:cs typeface="Comic Sans MS"/>
              </a:rPr>
              <a:t>Lack </a:t>
            </a:r>
            <a:r>
              <a:rPr sz="1800" dirty="0">
                <a:latin typeface="Comic Sans MS"/>
                <a:cs typeface="Comic Sans MS"/>
              </a:rPr>
              <a:t>of</a:t>
            </a:r>
            <a:r>
              <a:rPr sz="1800" spc="-9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engaging  and </a:t>
            </a:r>
            <a:r>
              <a:rPr sz="1800" spc="-5" dirty="0">
                <a:latin typeface="Comic Sans MS"/>
                <a:cs typeface="Comic Sans MS"/>
              </a:rPr>
              <a:t>relevant  instruction</a:t>
            </a:r>
            <a:endParaRPr sz="1800">
              <a:latin typeface="Comic Sans MS"/>
              <a:cs typeface="Comic Sans MS"/>
            </a:endParaRPr>
          </a:p>
          <a:p>
            <a:pPr marL="12700" marR="93345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Comic Sans MS"/>
                <a:cs typeface="Comic Sans MS"/>
              </a:rPr>
              <a:t>~No meaningful  </a:t>
            </a:r>
            <a:r>
              <a:rPr sz="1800" spc="-5" dirty="0">
                <a:latin typeface="Comic Sans MS"/>
                <a:cs typeface="Comic Sans MS"/>
              </a:rPr>
              <a:t>relationships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with  adults in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school</a:t>
            </a:r>
            <a:endParaRPr sz="18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spc="-5" dirty="0">
                <a:latin typeface="Comic Sans MS"/>
                <a:cs typeface="Comic Sans MS"/>
              </a:rPr>
              <a:t>~Vulnerable </a:t>
            </a:r>
            <a:r>
              <a:rPr sz="1800" dirty="0">
                <a:latin typeface="Comic Sans MS"/>
                <a:cs typeface="Comic Sans MS"/>
              </a:rPr>
              <a:t>to  </a:t>
            </a:r>
            <a:r>
              <a:rPr sz="1800" spc="-5" dirty="0">
                <a:latin typeface="Comic Sans MS"/>
                <a:cs typeface="Comic Sans MS"/>
              </a:rPr>
              <a:t>being with peers  </a:t>
            </a:r>
            <a:r>
              <a:rPr sz="1800" dirty="0">
                <a:latin typeface="Comic Sans MS"/>
                <a:cs typeface="Comic Sans MS"/>
              </a:rPr>
              <a:t>out of </a:t>
            </a:r>
            <a:r>
              <a:rPr sz="1800" spc="-5" dirty="0">
                <a:latin typeface="Comic Sans MS"/>
                <a:cs typeface="Comic Sans MS"/>
              </a:rPr>
              <a:t>school </a:t>
            </a:r>
            <a:r>
              <a:rPr sz="1800" dirty="0">
                <a:latin typeface="Comic Sans MS"/>
                <a:cs typeface="Comic Sans MS"/>
              </a:rPr>
              <a:t>vs.</a:t>
            </a:r>
            <a:r>
              <a:rPr sz="1800" spc="-9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in  school</a:t>
            </a:r>
            <a:endParaRPr sz="1800">
              <a:latin typeface="Comic Sans MS"/>
              <a:cs typeface="Comic Sans MS"/>
            </a:endParaRPr>
          </a:p>
          <a:p>
            <a:pPr marL="12700" marR="648970">
              <a:lnSpc>
                <a:spcPct val="100000"/>
              </a:lnSpc>
              <a:spcBef>
                <a:spcPts val="2160"/>
              </a:spcBef>
            </a:pPr>
            <a:r>
              <a:rPr sz="1800" spc="-5" dirty="0">
                <a:latin typeface="Comic Sans MS"/>
                <a:cs typeface="Comic Sans MS"/>
              </a:rPr>
              <a:t>~Poor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school  climate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28600" y="152400"/>
            <a:ext cx="1676399" cy="1214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3"/>
    </mc:Choice>
    <mc:Fallback xmlns="">
      <p:transition spd="slow" advTm="2067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6308" y="455117"/>
            <a:ext cx="3231978" cy="4530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0467" y="553906"/>
            <a:ext cx="3593465" cy="10922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195"/>
              </a:spcBef>
            </a:pPr>
            <a:r>
              <a:rPr sz="2800" spc="-5" dirty="0"/>
              <a:t>The </a:t>
            </a:r>
            <a:r>
              <a:rPr sz="3400" b="1" i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good news </a:t>
            </a:r>
            <a:r>
              <a:rPr sz="2800" spc="-5" dirty="0"/>
              <a:t>is</a:t>
            </a:r>
            <a:r>
              <a:rPr sz="2800" spc="-50" dirty="0"/>
              <a:t> </a:t>
            </a:r>
            <a:r>
              <a:rPr sz="2800" spc="-5" dirty="0"/>
              <a:t>–  that students</a:t>
            </a:r>
            <a:r>
              <a:rPr sz="2800" spc="15" dirty="0"/>
              <a:t> </a:t>
            </a:r>
            <a:r>
              <a:rPr sz="2800" spc="-5" dirty="0"/>
              <a:t>can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6489" y="1621128"/>
            <a:ext cx="291020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70560" indent="-635">
              <a:lnSpc>
                <a:spcPct val="100000"/>
              </a:lnSpc>
              <a:spcBef>
                <a:spcPts val="9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reverse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their  </a:t>
            </a:r>
            <a:r>
              <a:rPr sz="2800" spc="-10" dirty="0">
                <a:latin typeface="Comic Sans MS"/>
                <a:cs typeface="Comic Sans MS"/>
              </a:rPr>
              <a:t>academic  </a:t>
            </a:r>
            <a:r>
              <a:rPr sz="2800" spc="-5" dirty="0">
                <a:latin typeface="Comic Sans MS"/>
                <a:cs typeface="Comic Sans MS"/>
              </a:rPr>
              <a:t>performance</a:t>
            </a:r>
            <a:endParaRPr sz="28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if they improve </a:t>
            </a:r>
            <a:r>
              <a:rPr sz="2800" b="1" spc="-5" dirty="0">
                <a:latin typeface="Comic Sans MS"/>
                <a:cs typeface="Comic Sans MS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their</a:t>
            </a:r>
            <a:r>
              <a:rPr sz="2800" b="1" u="heavy" spc="-8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attendance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72200" y="4753355"/>
            <a:ext cx="2057399" cy="1799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9"/>
    </mc:Choice>
    <mc:Fallback xmlns="">
      <p:transition spd="slow" advTm="810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066800"/>
            <a:ext cx="2438399" cy="213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03220" marR="5080" indent="-84137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Tools for</a:t>
            </a:r>
            <a:r>
              <a:rPr spc="-105" dirty="0"/>
              <a:t> </a:t>
            </a:r>
            <a:r>
              <a:rPr dirty="0"/>
              <a:t>Attendance  </a:t>
            </a:r>
            <a:r>
              <a:rPr spc="-5" dirty="0"/>
              <a:t>Awareness</a:t>
            </a:r>
            <a:r>
              <a:rPr spc="-105" dirty="0"/>
              <a:t> </a:t>
            </a:r>
            <a:r>
              <a:rPr spc="-5" dirty="0"/>
              <a:t>month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9539" y="3106927"/>
            <a:ext cx="499110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u="heavy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Lucida Sans Unicode"/>
                <a:cs typeface="Lucida Sans Unicode"/>
                <a:hlinkClick r:id="rId3"/>
              </a:rPr>
              <a:t>Attendance </a:t>
            </a:r>
            <a:r>
              <a:rPr sz="4400" dirty="0">
                <a:solidFill>
                  <a:srgbClr val="FF8118"/>
                </a:solidFill>
                <a:latin typeface="Lucida Sans Unicode"/>
                <a:cs typeface="Lucida Sans Unicode"/>
                <a:hlinkClick r:id="rId3"/>
              </a:rPr>
              <a:t> </a:t>
            </a:r>
            <a:r>
              <a:rPr sz="4400" u="heavy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Lucida Sans Unicode"/>
                <a:cs typeface="Lucida Sans Unicode"/>
                <a:hlinkClick r:id="rId3"/>
              </a:rPr>
              <a:t>Awareness</a:t>
            </a:r>
            <a:r>
              <a:rPr sz="4400" u="heavy" spc="-14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sz="4400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Lucida Sans Unicode"/>
                <a:cs typeface="Lucida Sans Unicode"/>
                <a:hlinkClick r:id="rId3"/>
              </a:rPr>
              <a:t>Toolkit</a:t>
            </a:r>
            <a:endParaRPr sz="4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1"/>
    </mc:Choice>
    <mc:Fallback xmlns="">
      <p:transition spd="slow" advTm="515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7467600" cy="1447800"/>
          </a:xfrm>
          <a:custGeom>
            <a:avLst/>
            <a:gdLst/>
            <a:ahLst/>
            <a:cxnLst/>
            <a:rect l="l" t="t" r="r" b="b"/>
            <a:pathLst>
              <a:path w="7467600" h="1447800">
                <a:moveTo>
                  <a:pt x="0" y="1447800"/>
                </a:moveTo>
                <a:lnTo>
                  <a:pt x="7467600" y="1447800"/>
                </a:lnTo>
                <a:lnTo>
                  <a:pt x="74676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01168"/>
            <a:ext cx="7495540" cy="1503045"/>
          </a:xfrm>
          <a:custGeom>
            <a:avLst/>
            <a:gdLst/>
            <a:ahLst/>
            <a:cxnLst/>
            <a:rect l="l" t="t" r="r" b="b"/>
            <a:pathLst>
              <a:path w="7495540" h="1503045">
                <a:moveTo>
                  <a:pt x="7495032" y="1469745"/>
                </a:moveTo>
                <a:lnTo>
                  <a:pt x="7467600" y="1469745"/>
                </a:lnTo>
                <a:lnTo>
                  <a:pt x="7467600" y="1475232"/>
                </a:lnTo>
                <a:lnTo>
                  <a:pt x="0" y="1475232"/>
                </a:lnTo>
                <a:lnTo>
                  <a:pt x="0" y="1502664"/>
                </a:lnTo>
                <a:lnTo>
                  <a:pt x="7474877" y="1502664"/>
                </a:lnTo>
                <a:lnTo>
                  <a:pt x="7481849" y="1499781"/>
                </a:lnTo>
                <a:lnTo>
                  <a:pt x="7492149" y="1489481"/>
                </a:lnTo>
                <a:lnTo>
                  <a:pt x="7495032" y="1482509"/>
                </a:lnTo>
                <a:lnTo>
                  <a:pt x="7495032" y="1469745"/>
                </a:lnTo>
                <a:close/>
              </a:path>
              <a:path w="7495540" h="1503045">
                <a:moveTo>
                  <a:pt x="5486" y="28879"/>
                </a:moveTo>
                <a:lnTo>
                  <a:pt x="4914" y="30276"/>
                </a:lnTo>
                <a:lnTo>
                  <a:pt x="2844" y="32346"/>
                </a:lnTo>
                <a:lnTo>
                  <a:pt x="1447" y="32918"/>
                </a:lnTo>
                <a:lnTo>
                  <a:pt x="0" y="32918"/>
                </a:lnTo>
                <a:lnTo>
                  <a:pt x="0" y="1475232"/>
                </a:lnTo>
                <a:lnTo>
                  <a:pt x="0" y="1469745"/>
                </a:lnTo>
                <a:lnTo>
                  <a:pt x="5486" y="1469745"/>
                </a:lnTo>
                <a:lnTo>
                  <a:pt x="5486" y="28879"/>
                </a:lnTo>
                <a:close/>
              </a:path>
              <a:path w="7495540" h="1503045">
                <a:moveTo>
                  <a:pt x="1447" y="1469745"/>
                </a:moveTo>
                <a:lnTo>
                  <a:pt x="0" y="1469745"/>
                </a:lnTo>
                <a:lnTo>
                  <a:pt x="0" y="1475232"/>
                </a:lnTo>
                <a:lnTo>
                  <a:pt x="3873" y="1471345"/>
                </a:lnTo>
                <a:lnTo>
                  <a:pt x="2844" y="1470317"/>
                </a:lnTo>
                <a:lnTo>
                  <a:pt x="1447" y="1469745"/>
                </a:lnTo>
                <a:close/>
              </a:path>
              <a:path w="7495540" h="1503045">
                <a:moveTo>
                  <a:pt x="3873" y="1471345"/>
                </a:moveTo>
                <a:lnTo>
                  <a:pt x="0" y="1475232"/>
                </a:lnTo>
                <a:lnTo>
                  <a:pt x="3886" y="1471358"/>
                </a:lnTo>
                <a:close/>
              </a:path>
              <a:path w="7495540" h="1503045">
                <a:moveTo>
                  <a:pt x="3886" y="1471358"/>
                </a:moveTo>
                <a:lnTo>
                  <a:pt x="0" y="1475232"/>
                </a:lnTo>
                <a:lnTo>
                  <a:pt x="5486" y="1475232"/>
                </a:lnTo>
                <a:lnTo>
                  <a:pt x="5486" y="1473784"/>
                </a:lnTo>
                <a:lnTo>
                  <a:pt x="4914" y="1472387"/>
                </a:lnTo>
                <a:lnTo>
                  <a:pt x="3886" y="1471358"/>
                </a:lnTo>
                <a:close/>
              </a:path>
              <a:path w="7495540" h="1503045">
                <a:moveTo>
                  <a:pt x="7462113" y="1469745"/>
                </a:moveTo>
                <a:lnTo>
                  <a:pt x="5486" y="1469745"/>
                </a:lnTo>
                <a:lnTo>
                  <a:pt x="5486" y="1475232"/>
                </a:lnTo>
                <a:lnTo>
                  <a:pt x="7462113" y="1475232"/>
                </a:lnTo>
                <a:lnTo>
                  <a:pt x="7462113" y="1469745"/>
                </a:lnTo>
                <a:close/>
              </a:path>
              <a:path w="7495540" h="1503045">
                <a:moveTo>
                  <a:pt x="7463713" y="1471358"/>
                </a:moveTo>
                <a:lnTo>
                  <a:pt x="7462685" y="1472387"/>
                </a:lnTo>
                <a:lnTo>
                  <a:pt x="7462113" y="1473784"/>
                </a:lnTo>
                <a:lnTo>
                  <a:pt x="7462113" y="1475232"/>
                </a:lnTo>
                <a:lnTo>
                  <a:pt x="7467600" y="1475232"/>
                </a:lnTo>
                <a:lnTo>
                  <a:pt x="7463713" y="1471358"/>
                </a:lnTo>
                <a:close/>
              </a:path>
              <a:path w="7495540" h="1503045">
                <a:moveTo>
                  <a:pt x="7463726" y="1471345"/>
                </a:moveTo>
                <a:lnTo>
                  <a:pt x="7467600" y="1475232"/>
                </a:lnTo>
                <a:lnTo>
                  <a:pt x="7463726" y="1471345"/>
                </a:lnTo>
                <a:close/>
              </a:path>
              <a:path w="7495540" h="1503045">
                <a:moveTo>
                  <a:pt x="7467600" y="1471345"/>
                </a:moveTo>
                <a:lnTo>
                  <a:pt x="7463726" y="1471345"/>
                </a:lnTo>
                <a:lnTo>
                  <a:pt x="7467600" y="1475232"/>
                </a:lnTo>
                <a:lnTo>
                  <a:pt x="7467600" y="1471345"/>
                </a:lnTo>
                <a:close/>
              </a:path>
              <a:path w="7495540" h="1503045">
                <a:moveTo>
                  <a:pt x="5486" y="1469745"/>
                </a:moveTo>
                <a:lnTo>
                  <a:pt x="1447" y="1469745"/>
                </a:lnTo>
                <a:lnTo>
                  <a:pt x="2844" y="1470317"/>
                </a:lnTo>
                <a:lnTo>
                  <a:pt x="4914" y="1472387"/>
                </a:lnTo>
                <a:lnTo>
                  <a:pt x="5486" y="1473784"/>
                </a:lnTo>
                <a:lnTo>
                  <a:pt x="5486" y="1469745"/>
                </a:lnTo>
                <a:close/>
              </a:path>
              <a:path w="7495540" h="1503045">
                <a:moveTo>
                  <a:pt x="7462113" y="28879"/>
                </a:moveTo>
                <a:lnTo>
                  <a:pt x="7462113" y="1473784"/>
                </a:lnTo>
                <a:lnTo>
                  <a:pt x="7462685" y="1472387"/>
                </a:lnTo>
                <a:lnTo>
                  <a:pt x="7464742" y="1470317"/>
                </a:lnTo>
                <a:lnTo>
                  <a:pt x="7466152" y="1469745"/>
                </a:lnTo>
                <a:lnTo>
                  <a:pt x="7495032" y="1469745"/>
                </a:lnTo>
                <a:lnTo>
                  <a:pt x="7495032" y="32918"/>
                </a:lnTo>
                <a:lnTo>
                  <a:pt x="7466152" y="32918"/>
                </a:lnTo>
                <a:lnTo>
                  <a:pt x="7464742" y="32346"/>
                </a:lnTo>
                <a:lnTo>
                  <a:pt x="7462685" y="30276"/>
                </a:lnTo>
                <a:lnTo>
                  <a:pt x="7462113" y="28879"/>
                </a:lnTo>
                <a:close/>
              </a:path>
              <a:path w="7495540" h="1503045">
                <a:moveTo>
                  <a:pt x="7467600" y="1469745"/>
                </a:moveTo>
                <a:lnTo>
                  <a:pt x="7466152" y="1469745"/>
                </a:lnTo>
                <a:lnTo>
                  <a:pt x="7464742" y="1470317"/>
                </a:lnTo>
                <a:lnTo>
                  <a:pt x="7463713" y="1471358"/>
                </a:lnTo>
                <a:lnTo>
                  <a:pt x="7467600" y="1471345"/>
                </a:lnTo>
                <a:lnTo>
                  <a:pt x="7467600" y="1469745"/>
                </a:lnTo>
                <a:close/>
              </a:path>
              <a:path w="7495540" h="1503045">
                <a:moveTo>
                  <a:pt x="7447102" y="43891"/>
                </a:moveTo>
                <a:lnTo>
                  <a:pt x="20497" y="43891"/>
                </a:lnTo>
                <a:lnTo>
                  <a:pt x="19088" y="44475"/>
                </a:lnTo>
                <a:lnTo>
                  <a:pt x="17043" y="46520"/>
                </a:lnTo>
                <a:lnTo>
                  <a:pt x="16459" y="47929"/>
                </a:lnTo>
                <a:lnTo>
                  <a:pt x="16459" y="1454734"/>
                </a:lnTo>
                <a:lnTo>
                  <a:pt x="17043" y="1456143"/>
                </a:lnTo>
                <a:lnTo>
                  <a:pt x="19088" y="1458188"/>
                </a:lnTo>
                <a:lnTo>
                  <a:pt x="20497" y="1458772"/>
                </a:lnTo>
                <a:lnTo>
                  <a:pt x="7447102" y="1458772"/>
                </a:lnTo>
                <a:lnTo>
                  <a:pt x="7448511" y="1458188"/>
                </a:lnTo>
                <a:lnTo>
                  <a:pt x="7450556" y="1456143"/>
                </a:lnTo>
                <a:lnTo>
                  <a:pt x="7451140" y="1454734"/>
                </a:lnTo>
                <a:lnTo>
                  <a:pt x="7451140" y="1453286"/>
                </a:lnTo>
                <a:lnTo>
                  <a:pt x="21945" y="1453286"/>
                </a:lnTo>
                <a:lnTo>
                  <a:pt x="21945" y="1447800"/>
                </a:lnTo>
                <a:lnTo>
                  <a:pt x="27432" y="1447800"/>
                </a:lnTo>
                <a:lnTo>
                  <a:pt x="27432" y="54864"/>
                </a:lnTo>
                <a:lnTo>
                  <a:pt x="21945" y="54864"/>
                </a:lnTo>
                <a:lnTo>
                  <a:pt x="21945" y="49377"/>
                </a:lnTo>
                <a:lnTo>
                  <a:pt x="7451140" y="49377"/>
                </a:lnTo>
                <a:lnTo>
                  <a:pt x="7451140" y="47929"/>
                </a:lnTo>
                <a:lnTo>
                  <a:pt x="7450556" y="46520"/>
                </a:lnTo>
                <a:lnTo>
                  <a:pt x="7448511" y="44475"/>
                </a:lnTo>
                <a:lnTo>
                  <a:pt x="7447102" y="43891"/>
                </a:lnTo>
                <a:close/>
              </a:path>
              <a:path w="7495540" h="1503045">
                <a:moveTo>
                  <a:pt x="27432" y="1447800"/>
                </a:moveTo>
                <a:lnTo>
                  <a:pt x="21945" y="1447800"/>
                </a:lnTo>
                <a:lnTo>
                  <a:pt x="21945" y="1453286"/>
                </a:lnTo>
                <a:lnTo>
                  <a:pt x="27432" y="1453286"/>
                </a:lnTo>
                <a:lnTo>
                  <a:pt x="27432" y="1447800"/>
                </a:lnTo>
                <a:close/>
              </a:path>
              <a:path w="7495540" h="1503045">
                <a:moveTo>
                  <a:pt x="7440168" y="1447800"/>
                </a:moveTo>
                <a:lnTo>
                  <a:pt x="27432" y="1447800"/>
                </a:lnTo>
                <a:lnTo>
                  <a:pt x="27432" y="1453286"/>
                </a:lnTo>
                <a:lnTo>
                  <a:pt x="7440168" y="1453286"/>
                </a:lnTo>
                <a:lnTo>
                  <a:pt x="7440168" y="1447800"/>
                </a:lnTo>
                <a:close/>
              </a:path>
              <a:path w="7495540" h="1503045">
                <a:moveTo>
                  <a:pt x="7445654" y="49377"/>
                </a:moveTo>
                <a:lnTo>
                  <a:pt x="7440168" y="49377"/>
                </a:lnTo>
                <a:lnTo>
                  <a:pt x="7440168" y="1453286"/>
                </a:lnTo>
                <a:lnTo>
                  <a:pt x="7445654" y="1453286"/>
                </a:lnTo>
                <a:lnTo>
                  <a:pt x="7445654" y="1447800"/>
                </a:lnTo>
                <a:lnTo>
                  <a:pt x="7451140" y="1447800"/>
                </a:lnTo>
                <a:lnTo>
                  <a:pt x="7451140" y="54864"/>
                </a:lnTo>
                <a:lnTo>
                  <a:pt x="7445654" y="54864"/>
                </a:lnTo>
                <a:lnTo>
                  <a:pt x="7445654" y="49377"/>
                </a:lnTo>
                <a:close/>
              </a:path>
              <a:path w="7495540" h="1503045">
                <a:moveTo>
                  <a:pt x="7451140" y="1447800"/>
                </a:moveTo>
                <a:lnTo>
                  <a:pt x="7445654" y="1447800"/>
                </a:lnTo>
                <a:lnTo>
                  <a:pt x="7445654" y="1453286"/>
                </a:lnTo>
                <a:lnTo>
                  <a:pt x="7451140" y="1453286"/>
                </a:lnTo>
                <a:lnTo>
                  <a:pt x="7451140" y="1447800"/>
                </a:lnTo>
                <a:close/>
              </a:path>
              <a:path w="7495540" h="1503045">
                <a:moveTo>
                  <a:pt x="27432" y="49377"/>
                </a:moveTo>
                <a:lnTo>
                  <a:pt x="21945" y="49377"/>
                </a:lnTo>
                <a:lnTo>
                  <a:pt x="21945" y="54864"/>
                </a:lnTo>
                <a:lnTo>
                  <a:pt x="27432" y="54864"/>
                </a:lnTo>
                <a:lnTo>
                  <a:pt x="27432" y="49377"/>
                </a:lnTo>
                <a:close/>
              </a:path>
              <a:path w="7495540" h="1503045">
                <a:moveTo>
                  <a:pt x="7440168" y="49377"/>
                </a:moveTo>
                <a:lnTo>
                  <a:pt x="27432" y="49377"/>
                </a:lnTo>
                <a:lnTo>
                  <a:pt x="27432" y="54864"/>
                </a:lnTo>
                <a:lnTo>
                  <a:pt x="7440168" y="54864"/>
                </a:lnTo>
                <a:lnTo>
                  <a:pt x="7440168" y="49377"/>
                </a:lnTo>
                <a:close/>
              </a:path>
              <a:path w="7495540" h="1503045">
                <a:moveTo>
                  <a:pt x="7451140" y="49377"/>
                </a:moveTo>
                <a:lnTo>
                  <a:pt x="7445654" y="49377"/>
                </a:lnTo>
                <a:lnTo>
                  <a:pt x="7445654" y="54864"/>
                </a:lnTo>
                <a:lnTo>
                  <a:pt x="7451140" y="54864"/>
                </a:lnTo>
                <a:lnTo>
                  <a:pt x="7451140" y="49377"/>
                </a:lnTo>
                <a:close/>
              </a:path>
              <a:path w="7495540" h="1503045">
                <a:moveTo>
                  <a:pt x="0" y="0"/>
                </a:moveTo>
                <a:lnTo>
                  <a:pt x="0" y="32918"/>
                </a:lnTo>
                <a:lnTo>
                  <a:pt x="0" y="0"/>
                </a:lnTo>
                <a:close/>
              </a:path>
              <a:path w="7495540" h="1503045">
                <a:moveTo>
                  <a:pt x="0" y="27432"/>
                </a:moveTo>
                <a:lnTo>
                  <a:pt x="0" y="32918"/>
                </a:lnTo>
                <a:lnTo>
                  <a:pt x="1447" y="32918"/>
                </a:lnTo>
                <a:lnTo>
                  <a:pt x="2844" y="32346"/>
                </a:lnTo>
                <a:lnTo>
                  <a:pt x="3873" y="31318"/>
                </a:lnTo>
                <a:lnTo>
                  <a:pt x="0" y="27432"/>
                </a:lnTo>
                <a:close/>
              </a:path>
              <a:path w="7495540" h="1503045">
                <a:moveTo>
                  <a:pt x="7462113" y="27432"/>
                </a:moveTo>
                <a:lnTo>
                  <a:pt x="5486" y="27432"/>
                </a:lnTo>
                <a:lnTo>
                  <a:pt x="5486" y="32918"/>
                </a:lnTo>
                <a:lnTo>
                  <a:pt x="7462113" y="32918"/>
                </a:lnTo>
                <a:lnTo>
                  <a:pt x="7462113" y="27432"/>
                </a:lnTo>
                <a:close/>
              </a:path>
              <a:path w="7495540" h="1503045">
                <a:moveTo>
                  <a:pt x="7467600" y="27432"/>
                </a:moveTo>
                <a:lnTo>
                  <a:pt x="7463726" y="31318"/>
                </a:lnTo>
                <a:lnTo>
                  <a:pt x="7464742" y="32346"/>
                </a:lnTo>
                <a:lnTo>
                  <a:pt x="7466152" y="32918"/>
                </a:lnTo>
                <a:lnTo>
                  <a:pt x="7467600" y="32918"/>
                </a:lnTo>
                <a:lnTo>
                  <a:pt x="7467600" y="27432"/>
                </a:lnTo>
                <a:close/>
              </a:path>
              <a:path w="7495540" h="1503045">
                <a:moveTo>
                  <a:pt x="7495032" y="27432"/>
                </a:moveTo>
                <a:lnTo>
                  <a:pt x="7467600" y="27432"/>
                </a:lnTo>
                <a:lnTo>
                  <a:pt x="7467600" y="32918"/>
                </a:lnTo>
                <a:lnTo>
                  <a:pt x="7495032" y="32918"/>
                </a:lnTo>
                <a:lnTo>
                  <a:pt x="7495032" y="27432"/>
                </a:lnTo>
                <a:close/>
              </a:path>
              <a:path w="7495540" h="1503045">
                <a:moveTo>
                  <a:pt x="0" y="27432"/>
                </a:moveTo>
                <a:lnTo>
                  <a:pt x="3873" y="31318"/>
                </a:lnTo>
                <a:lnTo>
                  <a:pt x="0" y="27432"/>
                </a:lnTo>
                <a:close/>
              </a:path>
              <a:path w="7495540" h="1503045">
                <a:moveTo>
                  <a:pt x="7463713" y="31305"/>
                </a:moveTo>
                <a:close/>
              </a:path>
              <a:path w="7495540" h="1503045">
                <a:moveTo>
                  <a:pt x="7467600" y="27432"/>
                </a:moveTo>
                <a:lnTo>
                  <a:pt x="7463713" y="31305"/>
                </a:lnTo>
                <a:lnTo>
                  <a:pt x="7467600" y="27432"/>
                </a:lnTo>
                <a:close/>
              </a:path>
              <a:path w="7495540" h="1503045">
                <a:moveTo>
                  <a:pt x="7474877" y="0"/>
                </a:moveTo>
                <a:lnTo>
                  <a:pt x="0" y="0"/>
                </a:lnTo>
                <a:lnTo>
                  <a:pt x="0" y="27432"/>
                </a:lnTo>
                <a:lnTo>
                  <a:pt x="3886" y="31305"/>
                </a:lnTo>
                <a:lnTo>
                  <a:pt x="4914" y="30276"/>
                </a:lnTo>
                <a:lnTo>
                  <a:pt x="5486" y="28879"/>
                </a:lnTo>
                <a:lnTo>
                  <a:pt x="5486" y="27432"/>
                </a:lnTo>
                <a:lnTo>
                  <a:pt x="7495032" y="27432"/>
                </a:lnTo>
                <a:lnTo>
                  <a:pt x="7495032" y="20154"/>
                </a:lnTo>
                <a:lnTo>
                  <a:pt x="7492149" y="13182"/>
                </a:lnTo>
                <a:lnTo>
                  <a:pt x="7481849" y="2895"/>
                </a:lnTo>
                <a:lnTo>
                  <a:pt x="7474877" y="0"/>
                </a:lnTo>
                <a:close/>
              </a:path>
              <a:path w="7495540" h="1503045">
                <a:moveTo>
                  <a:pt x="7467600" y="27432"/>
                </a:moveTo>
                <a:lnTo>
                  <a:pt x="7462113" y="27432"/>
                </a:lnTo>
                <a:lnTo>
                  <a:pt x="7462113" y="28879"/>
                </a:lnTo>
                <a:lnTo>
                  <a:pt x="7462685" y="30276"/>
                </a:lnTo>
                <a:lnTo>
                  <a:pt x="7463713" y="31305"/>
                </a:lnTo>
                <a:lnTo>
                  <a:pt x="7467600" y="27432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654" y="467359"/>
            <a:ext cx="67697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6110" marR="5080" indent="-18840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Ways </a:t>
            </a:r>
            <a:r>
              <a:rPr sz="3600" spc="-5" dirty="0"/>
              <a:t>to Emphasize </a:t>
            </a:r>
            <a:r>
              <a:rPr sz="3600" spc="-10" dirty="0"/>
              <a:t>Attendance  </a:t>
            </a:r>
            <a:r>
              <a:rPr sz="3600" spc="-5" dirty="0"/>
              <a:t>from </a:t>
            </a:r>
            <a:r>
              <a:rPr sz="3600" dirty="0"/>
              <a:t>Day</a:t>
            </a:r>
            <a:r>
              <a:rPr sz="3600" spc="-25" dirty="0"/>
              <a:t> </a:t>
            </a:r>
            <a:r>
              <a:rPr sz="3600" spc="-5" dirty="0"/>
              <a:t>One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spc="-5" dirty="0"/>
              <a:t>Talk with parents to share </a:t>
            </a:r>
            <a:r>
              <a:rPr sz="2400" dirty="0"/>
              <a:t>the </a:t>
            </a:r>
            <a:r>
              <a:rPr sz="2400" spc="-5" dirty="0"/>
              <a:t>value of good attendance  and </a:t>
            </a:r>
            <a:r>
              <a:rPr sz="2400" dirty="0"/>
              <a:t>let them </a:t>
            </a:r>
            <a:r>
              <a:rPr sz="2400" spc="-5" dirty="0"/>
              <a:t>know you are </a:t>
            </a:r>
            <a:r>
              <a:rPr sz="2400" dirty="0"/>
              <a:t>there </a:t>
            </a:r>
            <a:r>
              <a:rPr sz="2400" spc="-5" dirty="0"/>
              <a:t>to</a:t>
            </a:r>
            <a:r>
              <a:rPr sz="2400" spc="-85" dirty="0"/>
              <a:t> </a:t>
            </a:r>
            <a:r>
              <a:rPr sz="2400" dirty="0"/>
              <a:t>help.</a:t>
            </a:r>
            <a:endParaRPr sz="2400"/>
          </a:p>
          <a:p>
            <a:pPr marL="635000" indent="-342900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dirty="0"/>
              <a:t>Send </a:t>
            </a:r>
            <a:r>
              <a:rPr sz="2400" spc="-5" dirty="0"/>
              <a:t>home handouts with information and</a:t>
            </a:r>
            <a:r>
              <a:rPr sz="2400" spc="-10" dirty="0"/>
              <a:t> </a:t>
            </a:r>
            <a:r>
              <a:rPr sz="2400" spc="-5" dirty="0"/>
              <a:t>tips.</a:t>
            </a:r>
            <a:endParaRPr sz="2400"/>
          </a:p>
          <a:p>
            <a:pPr marL="635000" marR="1351280" indent="-342900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spc="-5" dirty="0"/>
              <a:t>Make time at </a:t>
            </a:r>
            <a:r>
              <a:rPr sz="2400" dirty="0"/>
              <a:t>parent event </a:t>
            </a:r>
            <a:r>
              <a:rPr sz="2400" spc="-5" dirty="0"/>
              <a:t>to demonstrate</a:t>
            </a:r>
            <a:r>
              <a:rPr sz="2400" spc="-110" dirty="0"/>
              <a:t> </a:t>
            </a:r>
            <a:r>
              <a:rPr sz="2400" dirty="0"/>
              <a:t>the  </a:t>
            </a:r>
            <a:r>
              <a:rPr sz="2400" spc="-5" dirty="0"/>
              <a:t>importance of attendance.</a:t>
            </a:r>
            <a:endParaRPr sz="2400"/>
          </a:p>
          <a:p>
            <a:pPr marL="724535" indent="-432434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724535" algn="l"/>
                <a:tab pos="725170" algn="l"/>
              </a:tabLst>
            </a:pPr>
            <a:r>
              <a:rPr sz="2400" dirty="0"/>
              <a:t>Celebrate </a:t>
            </a:r>
            <a:r>
              <a:rPr sz="2400" spc="-5" dirty="0"/>
              <a:t>Attendance Awareness</a:t>
            </a:r>
            <a:r>
              <a:rPr sz="2400" spc="-70" dirty="0"/>
              <a:t> </a:t>
            </a:r>
            <a:r>
              <a:rPr sz="2400" spc="-5" dirty="0"/>
              <a:t>Month</a:t>
            </a:r>
            <a:endParaRPr sz="2400"/>
          </a:p>
          <a:p>
            <a:pPr marL="634365" marR="628015" indent="-634365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spc="-5" dirty="0"/>
              <a:t>Use your Parent-Teacher </a:t>
            </a:r>
            <a:r>
              <a:rPr sz="2400" dirty="0"/>
              <a:t>Conferences </a:t>
            </a:r>
            <a:r>
              <a:rPr sz="2400" spc="-5" dirty="0"/>
              <a:t>to talk about  attendance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1"/>
    </mc:Choice>
    <mc:Fallback xmlns="">
      <p:transition spd="slow" advTm="1060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90600"/>
            <a:ext cx="8305799" cy="4425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3"/>
    </mc:Choice>
    <mc:Fallback xmlns="">
      <p:transition spd="slow" advTm="1782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1344" y="611123"/>
            <a:ext cx="4404359" cy="475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668" y="1415287"/>
            <a:ext cx="5969635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122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	</a:t>
            </a:r>
            <a:r>
              <a:rPr sz="2700" spc="-5" dirty="0">
                <a:latin typeface="Lucida Sans Unicode"/>
                <a:cs typeface="Lucida Sans Unicode"/>
              </a:rPr>
              <a:t>Attendance Works website:  </a:t>
            </a:r>
            <a:r>
              <a:rPr sz="2700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Lucida Sans Unicode"/>
                <a:cs typeface="Lucida Sans Unicode"/>
                <a:hlinkClick r:id="rId3"/>
              </a:rPr>
              <a:t>http://www.attendanceworks.org/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132" y="2384551"/>
            <a:ext cx="3793490" cy="2708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300" dirty="0">
                <a:latin typeface="Lucida Sans Unicode"/>
                <a:cs typeface="Lucida Sans Unicode"/>
              </a:rPr>
              <a:t>Engaging </a:t>
            </a:r>
            <a:r>
              <a:rPr sz="2300" spc="-5" dirty="0">
                <a:latin typeface="Lucida Sans Unicode"/>
                <a:cs typeface="Lucida Sans Unicode"/>
              </a:rPr>
              <a:t>Parents</a:t>
            </a:r>
            <a:r>
              <a:rPr sz="2300" spc="-7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Toolkit</a:t>
            </a:r>
            <a:endParaRPr sz="2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Verdana"/>
              <a:buChar char="◦"/>
            </a:pPr>
            <a:endParaRPr sz="2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Parent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Materials</a:t>
            </a:r>
            <a:endParaRPr sz="2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Verdana"/>
              <a:buChar char="◦"/>
            </a:pPr>
            <a:endParaRPr sz="2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300" dirty="0">
                <a:latin typeface="Lucida Sans Unicode"/>
                <a:cs typeface="Lucida Sans Unicode"/>
              </a:rPr>
              <a:t>Interactive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Activities</a:t>
            </a:r>
            <a:endParaRPr sz="2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Verdana"/>
              <a:buChar char="◦"/>
            </a:pPr>
            <a:endParaRPr sz="2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300" dirty="0">
                <a:latin typeface="Lucida Sans Unicode"/>
                <a:cs typeface="Lucida Sans Unicode"/>
              </a:rPr>
              <a:t>Videos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9"/>
    </mc:Choice>
    <mc:Fallback xmlns="">
      <p:transition spd="slow" advTm="613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7467600" cy="1447800"/>
          </a:xfrm>
          <a:custGeom>
            <a:avLst/>
            <a:gdLst/>
            <a:ahLst/>
            <a:cxnLst/>
            <a:rect l="l" t="t" r="r" b="b"/>
            <a:pathLst>
              <a:path w="7467600" h="1447800">
                <a:moveTo>
                  <a:pt x="0" y="1447800"/>
                </a:moveTo>
                <a:lnTo>
                  <a:pt x="7467600" y="1447800"/>
                </a:lnTo>
                <a:lnTo>
                  <a:pt x="74676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01168"/>
            <a:ext cx="7495540" cy="1503045"/>
          </a:xfrm>
          <a:custGeom>
            <a:avLst/>
            <a:gdLst/>
            <a:ahLst/>
            <a:cxnLst/>
            <a:rect l="l" t="t" r="r" b="b"/>
            <a:pathLst>
              <a:path w="7495540" h="1503045">
                <a:moveTo>
                  <a:pt x="7495032" y="1469745"/>
                </a:moveTo>
                <a:lnTo>
                  <a:pt x="7467600" y="1469745"/>
                </a:lnTo>
                <a:lnTo>
                  <a:pt x="7467600" y="1475232"/>
                </a:lnTo>
                <a:lnTo>
                  <a:pt x="0" y="1475232"/>
                </a:lnTo>
                <a:lnTo>
                  <a:pt x="0" y="1502664"/>
                </a:lnTo>
                <a:lnTo>
                  <a:pt x="7474877" y="1502664"/>
                </a:lnTo>
                <a:lnTo>
                  <a:pt x="7481849" y="1499781"/>
                </a:lnTo>
                <a:lnTo>
                  <a:pt x="7492149" y="1489481"/>
                </a:lnTo>
                <a:lnTo>
                  <a:pt x="7495032" y="1482509"/>
                </a:lnTo>
                <a:lnTo>
                  <a:pt x="7495032" y="1469745"/>
                </a:lnTo>
                <a:close/>
              </a:path>
              <a:path w="7495540" h="1503045">
                <a:moveTo>
                  <a:pt x="5486" y="28879"/>
                </a:moveTo>
                <a:lnTo>
                  <a:pt x="4914" y="30276"/>
                </a:lnTo>
                <a:lnTo>
                  <a:pt x="2844" y="32346"/>
                </a:lnTo>
                <a:lnTo>
                  <a:pt x="1447" y="32918"/>
                </a:lnTo>
                <a:lnTo>
                  <a:pt x="0" y="32918"/>
                </a:lnTo>
                <a:lnTo>
                  <a:pt x="0" y="1475232"/>
                </a:lnTo>
                <a:lnTo>
                  <a:pt x="0" y="1469745"/>
                </a:lnTo>
                <a:lnTo>
                  <a:pt x="5486" y="1469745"/>
                </a:lnTo>
                <a:lnTo>
                  <a:pt x="5486" y="28879"/>
                </a:lnTo>
                <a:close/>
              </a:path>
              <a:path w="7495540" h="1503045">
                <a:moveTo>
                  <a:pt x="1447" y="1469745"/>
                </a:moveTo>
                <a:lnTo>
                  <a:pt x="0" y="1469745"/>
                </a:lnTo>
                <a:lnTo>
                  <a:pt x="0" y="1475232"/>
                </a:lnTo>
                <a:lnTo>
                  <a:pt x="3873" y="1471345"/>
                </a:lnTo>
                <a:lnTo>
                  <a:pt x="2844" y="1470317"/>
                </a:lnTo>
                <a:lnTo>
                  <a:pt x="1447" y="1469745"/>
                </a:lnTo>
                <a:close/>
              </a:path>
              <a:path w="7495540" h="1503045">
                <a:moveTo>
                  <a:pt x="3873" y="1471345"/>
                </a:moveTo>
                <a:lnTo>
                  <a:pt x="0" y="1475232"/>
                </a:lnTo>
                <a:lnTo>
                  <a:pt x="3886" y="1471358"/>
                </a:lnTo>
                <a:close/>
              </a:path>
              <a:path w="7495540" h="1503045">
                <a:moveTo>
                  <a:pt x="3886" y="1471358"/>
                </a:moveTo>
                <a:lnTo>
                  <a:pt x="0" y="1475232"/>
                </a:lnTo>
                <a:lnTo>
                  <a:pt x="5486" y="1475232"/>
                </a:lnTo>
                <a:lnTo>
                  <a:pt x="5486" y="1473784"/>
                </a:lnTo>
                <a:lnTo>
                  <a:pt x="4914" y="1472387"/>
                </a:lnTo>
                <a:lnTo>
                  <a:pt x="3886" y="1471358"/>
                </a:lnTo>
                <a:close/>
              </a:path>
              <a:path w="7495540" h="1503045">
                <a:moveTo>
                  <a:pt x="7462113" y="1469745"/>
                </a:moveTo>
                <a:lnTo>
                  <a:pt x="5486" y="1469745"/>
                </a:lnTo>
                <a:lnTo>
                  <a:pt x="5486" y="1475232"/>
                </a:lnTo>
                <a:lnTo>
                  <a:pt x="7462113" y="1475232"/>
                </a:lnTo>
                <a:lnTo>
                  <a:pt x="7462113" y="1469745"/>
                </a:lnTo>
                <a:close/>
              </a:path>
              <a:path w="7495540" h="1503045">
                <a:moveTo>
                  <a:pt x="7463713" y="1471358"/>
                </a:moveTo>
                <a:lnTo>
                  <a:pt x="7462685" y="1472387"/>
                </a:lnTo>
                <a:lnTo>
                  <a:pt x="7462113" y="1473784"/>
                </a:lnTo>
                <a:lnTo>
                  <a:pt x="7462113" y="1475232"/>
                </a:lnTo>
                <a:lnTo>
                  <a:pt x="7467600" y="1475232"/>
                </a:lnTo>
                <a:lnTo>
                  <a:pt x="7463713" y="1471358"/>
                </a:lnTo>
                <a:close/>
              </a:path>
              <a:path w="7495540" h="1503045">
                <a:moveTo>
                  <a:pt x="7463726" y="1471345"/>
                </a:moveTo>
                <a:lnTo>
                  <a:pt x="7467600" y="1475232"/>
                </a:lnTo>
                <a:lnTo>
                  <a:pt x="7463726" y="1471345"/>
                </a:lnTo>
                <a:close/>
              </a:path>
              <a:path w="7495540" h="1503045">
                <a:moveTo>
                  <a:pt x="7467600" y="1471345"/>
                </a:moveTo>
                <a:lnTo>
                  <a:pt x="7463726" y="1471345"/>
                </a:lnTo>
                <a:lnTo>
                  <a:pt x="7467600" y="1475232"/>
                </a:lnTo>
                <a:lnTo>
                  <a:pt x="7467600" y="1471345"/>
                </a:lnTo>
                <a:close/>
              </a:path>
              <a:path w="7495540" h="1503045">
                <a:moveTo>
                  <a:pt x="5486" y="1469745"/>
                </a:moveTo>
                <a:lnTo>
                  <a:pt x="1447" y="1469745"/>
                </a:lnTo>
                <a:lnTo>
                  <a:pt x="2844" y="1470317"/>
                </a:lnTo>
                <a:lnTo>
                  <a:pt x="4914" y="1472387"/>
                </a:lnTo>
                <a:lnTo>
                  <a:pt x="5486" y="1473784"/>
                </a:lnTo>
                <a:lnTo>
                  <a:pt x="5486" y="1469745"/>
                </a:lnTo>
                <a:close/>
              </a:path>
              <a:path w="7495540" h="1503045">
                <a:moveTo>
                  <a:pt x="7462113" y="28879"/>
                </a:moveTo>
                <a:lnTo>
                  <a:pt x="7462113" y="1473784"/>
                </a:lnTo>
                <a:lnTo>
                  <a:pt x="7462685" y="1472387"/>
                </a:lnTo>
                <a:lnTo>
                  <a:pt x="7464742" y="1470317"/>
                </a:lnTo>
                <a:lnTo>
                  <a:pt x="7466152" y="1469745"/>
                </a:lnTo>
                <a:lnTo>
                  <a:pt x="7495032" y="1469745"/>
                </a:lnTo>
                <a:lnTo>
                  <a:pt x="7495032" y="32918"/>
                </a:lnTo>
                <a:lnTo>
                  <a:pt x="7466152" y="32918"/>
                </a:lnTo>
                <a:lnTo>
                  <a:pt x="7464742" y="32346"/>
                </a:lnTo>
                <a:lnTo>
                  <a:pt x="7462685" y="30276"/>
                </a:lnTo>
                <a:lnTo>
                  <a:pt x="7462113" y="28879"/>
                </a:lnTo>
                <a:close/>
              </a:path>
              <a:path w="7495540" h="1503045">
                <a:moveTo>
                  <a:pt x="7467600" y="1469745"/>
                </a:moveTo>
                <a:lnTo>
                  <a:pt x="7466152" y="1469745"/>
                </a:lnTo>
                <a:lnTo>
                  <a:pt x="7464742" y="1470317"/>
                </a:lnTo>
                <a:lnTo>
                  <a:pt x="7463713" y="1471358"/>
                </a:lnTo>
                <a:lnTo>
                  <a:pt x="7467600" y="1471345"/>
                </a:lnTo>
                <a:lnTo>
                  <a:pt x="7467600" y="1469745"/>
                </a:lnTo>
                <a:close/>
              </a:path>
              <a:path w="7495540" h="1503045">
                <a:moveTo>
                  <a:pt x="7447102" y="43891"/>
                </a:moveTo>
                <a:lnTo>
                  <a:pt x="20497" y="43891"/>
                </a:lnTo>
                <a:lnTo>
                  <a:pt x="19088" y="44475"/>
                </a:lnTo>
                <a:lnTo>
                  <a:pt x="17043" y="46520"/>
                </a:lnTo>
                <a:lnTo>
                  <a:pt x="16459" y="47929"/>
                </a:lnTo>
                <a:lnTo>
                  <a:pt x="16459" y="1454734"/>
                </a:lnTo>
                <a:lnTo>
                  <a:pt x="17043" y="1456143"/>
                </a:lnTo>
                <a:lnTo>
                  <a:pt x="19088" y="1458188"/>
                </a:lnTo>
                <a:lnTo>
                  <a:pt x="20497" y="1458772"/>
                </a:lnTo>
                <a:lnTo>
                  <a:pt x="7447102" y="1458772"/>
                </a:lnTo>
                <a:lnTo>
                  <a:pt x="7448511" y="1458188"/>
                </a:lnTo>
                <a:lnTo>
                  <a:pt x="7450556" y="1456143"/>
                </a:lnTo>
                <a:lnTo>
                  <a:pt x="7451140" y="1454734"/>
                </a:lnTo>
                <a:lnTo>
                  <a:pt x="7451140" y="1453286"/>
                </a:lnTo>
                <a:lnTo>
                  <a:pt x="21945" y="1453286"/>
                </a:lnTo>
                <a:lnTo>
                  <a:pt x="21945" y="1447800"/>
                </a:lnTo>
                <a:lnTo>
                  <a:pt x="27432" y="1447800"/>
                </a:lnTo>
                <a:lnTo>
                  <a:pt x="27432" y="54864"/>
                </a:lnTo>
                <a:lnTo>
                  <a:pt x="21945" y="54864"/>
                </a:lnTo>
                <a:lnTo>
                  <a:pt x="21945" y="49377"/>
                </a:lnTo>
                <a:lnTo>
                  <a:pt x="7451140" y="49377"/>
                </a:lnTo>
                <a:lnTo>
                  <a:pt x="7451140" y="47929"/>
                </a:lnTo>
                <a:lnTo>
                  <a:pt x="7450556" y="46520"/>
                </a:lnTo>
                <a:lnTo>
                  <a:pt x="7448511" y="44475"/>
                </a:lnTo>
                <a:lnTo>
                  <a:pt x="7447102" y="43891"/>
                </a:lnTo>
                <a:close/>
              </a:path>
              <a:path w="7495540" h="1503045">
                <a:moveTo>
                  <a:pt x="27432" y="1447800"/>
                </a:moveTo>
                <a:lnTo>
                  <a:pt x="21945" y="1447800"/>
                </a:lnTo>
                <a:lnTo>
                  <a:pt x="21945" y="1453286"/>
                </a:lnTo>
                <a:lnTo>
                  <a:pt x="27432" y="1453286"/>
                </a:lnTo>
                <a:lnTo>
                  <a:pt x="27432" y="1447800"/>
                </a:lnTo>
                <a:close/>
              </a:path>
              <a:path w="7495540" h="1503045">
                <a:moveTo>
                  <a:pt x="7440168" y="1447800"/>
                </a:moveTo>
                <a:lnTo>
                  <a:pt x="27432" y="1447800"/>
                </a:lnTo>
                <a:lnTo>
                  <a:pt x="27432" y="1453286"/>
                </a:lnTo>
                <a:lnTo>
                  <a:pt x="7440168" y="1453286"/>
                </a:lnTo>
                <a:lnTo>
                  <a:pt x="7440168" y="1447800"/>
                </a:lnTo>
                <a:close/>
              </a:path>
              <a:path w="7495540" h="1503045">
                <a:moveTo>
                  <a:pt x="7445654" y="49377"/>
                </a:moveTo>
                <a:lnTo>
                  <a:pt x="7440168" y="49377"/>
                </a:lnTo>
                <a:lnTo>
                  <a:pt x="7440168" y="1453286"/>
                </a:lnTo>
                <a:lnTo>
                  <a:pt x="7445654" y="1453286"/>
                </a:lnTo>
                <a:lnTo>
                  <a:pt x="7445654" y="1447800"/>
                </a:lnTo>
                <a:lnTo>
                  <a:pt x="7451140" y="1447800"/>
                </a:lnTo>
                <a:lnTo>
                  <a:pt x="7451140" y="54864"/>
                </a:lnTo>
                <a:lnTo>
                  <a:pt x="7445654" y="54864"/>
                </a:lnTo>
                <a:lnTo>
                  <a:pt x="7445654" y="49377"/>
                </a:lnTo>
                <a:close/>
              </a:path>
              <a:path w="7495540" h="1503045">
                <a:moveTo>
                  <a:pt x="7451140" y="1447800"/>
                </a:moveTo>
                <a:lnTo>
                  <a:pt x="7445654" y="1447800"/>
                </a:lnTo>
                <a:lnTo>
                  <a:pt x="7445654" y="1453286"/>
                </a:lnTo>
                <a:lnTo>
                  <a:pt x="7451140" y="1453286"/>
                </a:lnTo>
                <a:lnTo>
                  <a:pt x="7451140" y="1447800"/>
                </a:lnTo>
                <a:close/>
              </a:path>
              <a:path w="7495540" h="1503045">
                <a:moveTo>
                  <a:pt x="27432" y="49377"/>
                </a:moveTo>
                <a:lnTo>
                  <a:pt x="21945" y="49377"/>
                </a:lnTo>
                <a:lnTo>
                  <a:pt x="21945" y="54864"/>
                </a:lnTo>
                <a:lnTo>
                  <a:pt x="27432" y="54864"/>
                </a:lnTo>
                <a:lnTo>
                  <a:pt x="27432" y="49377"/>
                </a:lnTo>
                <a:close/>
              </a:path>
              <a:path w="7495540" h="1503045">
                <a:moveTo>
                  <a:pt x="7440168" y="49377"/>
                </a:moveTo>
                <a:lnTo>
                  <a:pt x="27432" y="49377"/>
                </a:lnTo>
                <a:lnTo>
                  <a:pt x="27432" y="54864"/>
                </a:lnTo>
                <a:lnTo>
                  <a:pt x="7440168" y="54864"/>
                </a:lnTo>
                <a:lnTo>
                  <a:pt x="7440168" y="49377"/>
                </a:lnTo>
                <a:close/>
              </a:path>
              <a:path w="7495540" h="1503045">
                <a:moveTo>
                  <a:pt x="7451140" y="49377"/>
                </a:moveTo>
                <a:lnTo>
                  <a:pt x="7445654" y="49377"/>
                </a:lnTo>
                <a:lnTo>
                  <a:pt x="7445654" y="54864"/>
                </a:lnTo>
                <a:lnTo>
                  <a:pt x="7451140" y="54864"/>
                </a:lnTo>
                <a:lnTo>
                  <a:pt x="7451140" y="49377"/>
                </a:lnTo>
                <a:close/>
              </a:path>
              <a:path w="7495540" h="1503045">
                <a:moveTo>
                  <a:pt x="0" y="0"/>
                </a:moveTo>
                <a:lnTo>
                  <a:pt x="0" y="32918"/>
                </a:lnTo>
                <a:lnTo>
                  <a:pt x="0" y="0"/>
                </a:lnTo>
                <a:close/>
              </a:path>
              <a:path w="7495540" h="1503045">
                <a:moveTo>
                  <a:pt x="0" y="27432"/>
                </a:moveTo>
                <a:lnTo>
                  <a:pt x="0" y="32918"/>
                </a:lnTo>
                <a:lnTo>
                  <a:pt x="1447" y="32918"/>
                </a:lnTo>
                <a:lnTo>
                  <a:pt x="2844" y="32346"/>
                </a:lnTo>
                <a:lnTo>
                  <a:pt x="3873" y="31318"/>
                </a:lnTo>
                <a:lnTo>
                  <a:pt x="0" y="27432"/>
                </a:lnTo>
                <a:close/>
              </a:path>
              <a:path w="7495540" h="1503045">
                <a:moveTo>
                  <a:pt x="7462113" y="27432"/>
                </a:moveTo>
                <a:lnTo>
                  <a:pt x="5486" y="27432"/>
                </a:lnTo>
                <a:lnTo>
                  <a:pt x="5486" y="32918"/>
                </a:lnTo>
                <a:lnTo>
                  <a:pt x="7462113" y="32918"/>
                </a:lnTo>
                <a:lnTo>
                  <a:pt x="7462113" y="27432"/>
                </a:lnTo>
                <a:close/>
              </a:path>
              <a:path w="7495540" h="1503045">
                <a:moveTo>
                  <a:pt x="7467600" y="27432"/>
                </a:moveTo>
                <a:lnTo>
                  <a:pt x="7463726" y="31318"/>
                </a:lnTo>
                <a:lnTo>
                  <a:pt x="7464742" y="32346"/>
                </a:lnTo>
                <a:lnTo>
                  <a:pt x="7466152" y="32918"/>
                </a:lnTo>
                <a:lnTo>
                  <a:pt x="7467600" y="32918"/>
                </a:lnTo>
                <a:lnTo>
                  <a:pt x="7467600" y="27432"/>
                </a:lnTo>
                <a:close/>
              </a:path>
              <a:path w="7495540" h="1503045">
                <a:moveTo>
                  <a:pt x="7495032" y="27432"/>
                </a:moveTo>
                <a:lnTo>
                  <a:pt x="7467600" y="27432"/>
                </a:lnTo>
                <a:lnTo>
                  <a:pt x="7467600" y="32918"/>
                </a:lnTo>
                <a:lnTo>
                  <a:pt x="7495032" y="32918"/>
                </a:lnTo>
                <a:lnTo>
                  <a:pt x="7495032" y="27432"/>
                </a:lnTo>
                <a:close/>
              </a:path>
              <a:path w="7495540" h="1503045">
                <a:moveTo>
                  <a:pt x="0" y="27432"/>
                </a:moveTo>
                <a:lnTo>
                  <a:pt x="3873" y="31318"/>
                </a:lnTo>
                <a:lnTo>
                  <a:pt x="0" y="27432"/>
                </a:lnTo>
                <a:close/>
              </a:path>
              <a:path w="7495540" h="1503045">
                <a:moveTo>
                  <a:pt x="7463713" y="31305"/>
                </a:moveTo>
                <a:close/>
              </a:path>
              <a:path w="7495540" h="1503045">
                <a:moveTo>
                  <a:pt x="7467600" y="27432"/>
                </a:moveTo>
                <a:lnTo>
                  <a:pt x="7463713" y="31305"/>
                </a:lnTo>
                <a:lnTo>
                  <a:pt x="7467600" y="27432"/>
                </a:lnTo>
                <a:close/>
              </a:path>
              <a:path w="7495540" h="1503045">
                <a:moveTo>
                  <a:pt x="7474877" y="0"/>
                </a:moveTo>
                <a:lnTo>
                  <a:pt x="0" y="0"/>
                </a:lnTo>
                <a:lnTo>
                  <a:pt x="0" y="27432"/>
                </a:lnTo>
                <a:lnTo>
                  <a:pt x="3886" y="31305"/>
                </a:lnTo>
                <a:lnTo>
                  <a:pt x="4914" y="30276"/>
                </a:lnTo>
                <a:lnTo>
                  <a:pt x="5486" y="28879"/>
                </a:lnTo>
                <a:lnTo>
                  <a:pt x="5486" y="27432"/>
                </a:lnTo>
                <a:lnTo>
                  <a:pt x="7495032" y="27432"/>
                </a:lnTo>
                <a:lnTo>
                  <a:pt x="7495032" y="20154"/>
                </a:lnTo>
                <a:lnTo>
                  <a:pt x="7492149" y="13182"/>
                </a:lnTo>
                <a:lnTo>
                  <a:pt x="7481849" y="2895"/>
                </a:lnTo>
                <a:lnTo>
                  <a:pt x="7474877" y="0"/>
                </a:lnTo>
                <a:close/>
              </a:path>
              <a:path w="7495540" h="1503045">
                <a:moveTo>
                  <a:pt x="7467600" y="27432"/>
                </a:moveTo>
                <a:lnTo>
                  <a:pt x="7462113" y="27432"/>
                </a:lnTo>
                <a:lnTo>
                  <a:pt x="7462113" y="28879"/>
                </a:lnTo>
                <a:lnTo>
                  <a:pt x="7462685" y="30276"/>
                </a:lnTo>
                <a:lnTo>
                  <a:pt x="7463713" y="31305"/>
                </a:lnTo>
                <a:lnTo>
                  <a:pt x="7467600" y="27432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2954" y="459740"/>
            <a:ext cx="29781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/>
              <a:t>SH</a:t>
            </a:r>
            <a:r>
              <a:rPr sz="4800" spc="5" dirty="0"/>
              <a:t>A</a:t>
            </a:r>
            <a:r>
              <a:rPr sz="4800" spc="-10" dirty="0"/>
              <a:t>R</a:t>
            </a:r>
            <a:r>
              <a:rPr sz="4800" spc="5" dirty="0"/>
              <a:t>I</a:t>
            </a:r>
            <a:r>
              <a:rPr sz="4800" dirty="0"/>
              <a:t>NG</a:t>
            </a:r>
            <a:endParaRPr sz="48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0" marR="5080" indent="-3435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Share </a:t>
            </a:r>
            <a:r>
              <a:rPr spc="-10" dirty="0"/>
              <a:t>one </a:t>
            </a:r>
            <a:r>
              <a:rPr spc="-5" dirty="0"/>
              <a:t>strategy </a:t>
            </a:r>
            <a:r>
              <a:rPr spc="-10" dirty="0"/>
              <a:t>you learned  today that you </a:t>
            </a:r>
            <a:r>
              <a:rPr spc="-5" dirty="0"/>
              <a:t>want </a:t>
            </a:r>
            <a:r>
              <a:rPr spc="-10" dirty="0"/>
              <a:t>to  incorporate </a:t>
            </a:r>
            <a:r>
              <a:rPr spc="-5" dirty="0"/>
              <a:t>in your school or  </a:t>
            </a:r>
            <a:r>
              <a:rPr spc="-10" dirty="0"/>
              <a:t>classroom </a:t>
            </a:r>
            <a:r>
              <a:rPr spc="-5" dirty="0"/>
              <a:t>to </a:t>
            </a:r>
            <a:r>
              <a:rPr spc="-10" dirty="0"/>
              <a:t>encourage students  </a:t>
            </a:r>
            <a:r>
              <a:rPr spc="-5" dirty="0"/>
              <a:t>to </a:t>
            </a:r>
            <a:r>
              <a:rPr spc="-10" dirty="0"/>
              <a:t>attend school every</a:t>
            </a:r>
            <a:r>
              <a:rPr spc="100" dirty="0"/>
              <a:t> </a:t>
            </a:r>
            <a:r>
              <a:rPr spc="-5" dirty="0"/>
              <a:t>day.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1"/>
    </mc:Choice>
    <mc:Fallback xmlns="">
      <p:transition spd="slow" advTm="144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7132" y="777240"/>
            <a:ext cx="6338315" cy="589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468" y="1409002"/>
            <a:ext cx="3723004" cy="379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50000"/>
              </a:lnSpc>
              <a:spcBef>
                <a:spcPts val="100"/>
              </a:spcBef>
            </a:pPr>
            <a:r>
              <a:rPr sz="3300" dirty="0"/>
              <a:t>Many </a:t>
            </a:r>
            <a:r>
              <a:rPr sz="3300" spc="-5" dirty="0"/>
              <a:t>parents are  </a:t>
            </a:r>
            <a:r>
              <a:rPr sz="3300" dirty="0"/>
              <a:t>not </a:t>
            </a:r>
            <a:r>
              <a:rPr sz="3300" spc="-5" dirty="0"/>
              <a:t>aware </a:t>
            </a:r>
            <a:r>
              <a:rPr sz="3300" dirty="0"/>
              <a:t>of how  </a:t>
            </a:r>
            <a:r>
              <a:rPr sz="3300" spc="-5" dirty="0"/>
              <a:t>quickly absences  </a:t>
            </a:r>
            <a:r>
              <a:rPr sz="3300" dirty="0"/>
              <a:t>add up </a:t>
            </a:r>
            <a:r>
              <a:rPr sz="3300" spc="5" dirty="0"/>
              <a:t>to  </a:t>
            </a:r>
            <a:r>
              <a:rPr sz="3300" dirty="0"/>
              <a:t>academic</a:t>
            </a:r>
            <a:r>
              <a:rPr sz="3300" spc="-80" dirty="0"/>
              <a:t> </a:t>
            </a:r>
            <a:r>
              <a:rPr sz="3300" spc="-5" dirty="0"/>
              <a:t>trouble.</a:t>
            </a:r>
            <a:endParaRPr sz="3300"/>
          </a:p>
        </p:txBody>
      </p:sp>
      <p:sp>
        <p:nvSpPr>
          <p:cNvPr id="4" name="object 4"/>
          <p:cNvSpPr/>
          <p:nvPr/>
        </p:nvSpPr>
        <p:spPr>
          <a:xfrm>
            <a:off x="5396864" y="1746885"/>
            <a:ext cx="1491614" cy="3960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36740" y="2230628"/>
            <a:ext cx="1835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Chronic</a:t>
            </a:r>
            <a:r>
              <a:rPr sz="1800" b="1" spc="-7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Absence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18 or more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days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2863" y="3297504"/>
            <a:ext cx="1597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Warning</a:t>
            </a:r>
            <a:r>
              <a:rPr sz="1800" b="1" spc="-8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Signs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10 – 17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days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2863" y="4288028"/>
            <a:ext cx="14179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S</a:t>
            </a:r>
            <a:r>
              <a:rPr sz="1800" b="1" spc="-10" dirty="0">
                <a:latin typeface="Comic Sans MS"/>
                <a:cs typeface="Comic Sans MS"/>
              </a:rPr>
              <a:t>a</a:t>
            </a:r>
            <a:r>
              <a:rPr sz="1800" b="1" dirty="0">
                <a:latin typeface="Comic Sans MS"/>
                <a:cs typeface="Comic Sans MS"/>
              </a:rPr>
              <a:t>t</a:t>
            </a:r>
            <a:r>
              <a:rPr sz="1800" b="1" spc="-5" dirty="0">
                <a:latin typeface="Comic Sans MS"/>
                <a:cs typeface="Comic Sans MS"/>
              </a:rPr>
              <a:t>isfac</a:t>
            </a:r>
            <a:r>
              <a:rPr sz="1800" b="1" dirty="0">
                <a:latin typeface="Comic Sans MS"/>
                <a:cs typeface="Comic Sans MS"/>
              </a:rPr>
              <a:t>to</a:t>
            </a:r>
            <a:r>
              <a:rPr sz="1800" b="1" spc="-5" dirty="0">
                <a:latin typeface="Comic Sans MS"/>
                <a:cs typeface="Comic Sans MS"/>
              </a:rPr>
              <a:t>ry  </a:t>
            </a:r>
            <a:r>
              <a:rPr sz="1800" dirty="0">
                <a:latin typeface="Comic Sans MS"/>
                <a:cs typeface="Comic Sans MS"/>
              </a:rPr>
              <a:t>9 or </a:t>
            </a:r>
            <a:r>
              <a:rPr sz="1800" spc="-5" dirty="0">
                <a:latin typeface="Comic Sans MS"/>
                <a:cs typeface="Comic Sans MS"/>
              </a:rPr>
              <a:t>fewer  absences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10400" y="5065776"/>
            <a:ext cx="2133599" cy="1792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4"/>
    </mc:Choice>
    <mc:Fallback xmlns="">
      <p:transition spd="slow" advTm="929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2332" y="618744"/>
            <a:ext cx="6338315" cy="588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79667" y="1468628"/>
            <a:ext cx="2838450" cy="42164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68605" marR="119380" indent="-177165">
              <a:lnSpc>
                <a:spcPts val="2400"/>
              </a:lnSpc>
              <a:spcBef>
                <a:spcPts val="675"/>
              </a:spcBef>
            </a:pPr>
            <a:r>
              <a:rPr sz="2500" spc="-5" dirty="0">
                <a:latin typeface="Comic Sans MS"/>
                <a:cs typeface="Comic Sans MS"/>
              </a:rPr>
              <a:t>Excused and  unexcused  absences result  in </a:t>
            </a:r>
            <a:r>
              <a:rPr sz="2500" spc="-10" dirty="0">
                <a:latin typeface="Comic Sans MS"/>
                <a:cs typeface="Comic Sans MS"/>
              </a:rPr>
              <a:t>too </a:t>
            </a:r>
            <a:r>
              <a:rPr sz="2500" spc="-5" dirty="0">
                <a:latin typeface="Comic Sans MS"/>
                <a:cs typeface="Comic Sans MS"/>
              </a:rPr>
              <a:t>much time  lost in </a:t>
            </a:r>
            <a:r>
              <a:rPr sz="2500" spc="-10" dirty="0">
                <a:latin typeface="Comic Sans MS"/>
                <a:cs typeface="Comic Sans MS"/>
              </a:rPr>
              <a:t>the  </a:t>
            </a:r>
            <a:r>
              <a:rPr sz="2500" spc="-5" dirty="0">
                <a:latin typeface="Comic Sans MS"/>
                <a:cs typeface="Comic Sans MS"/>
              </a:rPr>
              <a:t>classroom.</a:t>
            </a:r>
            <a:endParaRPr sz="25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Times New Roman"/>
              <a:cs typeface="Times New Roman"/>
            </a:endParaRPr>
          </a:p>
          <a:p>
            <a:pPr marL="268605" marR="5080" indent="-256540">
              <a:lnSpc>
                <a:spcPts val="2400"/>
              </a:lnSpc>
            </a:pPr>
            <a:r>
              <a:rPr sz="2500" spc="-5" dirty="0">
                <a:latin typeface="Comic Sans MS"/>
                <a:cs typeface="Comic Sans MS"/>
              </a:rPr>
              <a:t>Many children miss  10% of a </a:t>
            </a:r>
            <a:r>
              <a:rPr sz="2500" spc="-10" dirty="0">
                <a:latin typeface="Comic Sans MS"/>
                <a:cs typeface="Comic Sans MS"/>
              </a:rPr>
              <a:t>school  year</a:t>
            </a:r>
            <a:r>
              <a:rPr sz="2500" spc="15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–</a:t>
            </a:r>
            <a:endParaRPr sz="2500">
              <a:latin typeface="Comic Sans MS"/>
              <a:cs typeface="Comic Sans MS"/>
            </a:endParaRPr>
          </a:p>
          <a:p>
            <a:pPr marL="268605" marR="42545" indent="-256540">
              <a:lnSpc>
                <a:spcPts val="2400"/>
              </a:lnSpc>
              <a:spcBef>
                <a:spcPts val="390"/>
              </a:spcBef>
            </a:pPr>
            <a:r>
              <a:rPr sz="2500" spc="-5" dirty="0">
                <a:latin typeface="Comic Sans MS"/>
                <a:cs typeface="Comic Sans MS"/>
              </a:rPr>
              <a:t>that is almost a 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month</a:t>
            </a:r>
            <a:r>
              <a:rPr sz="2500" b="1" spc="-5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per</a:t>
            </a:r>
            <a:r>
              <a:rPr sz="2500" spc="-365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school  </a:t>
            </a:r>
            <a:r>
              <a:rPr sz="2500" spc="-5" dirty="0">
                <a:latin typeface="Comic Sans MS"/>
                <a:cs typeface="Comic Sans MS"/>
              </a:rPr>
              <a:t>year!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676400"/>
            <a:ext cx="5333999" cy="3546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91400" y="5693664"/>
            <a:ext cx="1368551" cy="996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9"/>
    </mc:Choice>
    <mc:Fallback xmlns="">
      <p:transition spd="slow" advTm="106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9000" y="5486400"/>
            <a:ext cx="1523999" cy="1051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340" y="1084579"/>
            <a:ext cx="4561840" cy="4716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969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Parents underestimate </a:t>
            </a:r>
            <a:r>
              <a:rPr sz="2400" dirty="0">
                <a:latin typeface="Comic Sans MS"/>
                <a:cs typeface="Comic Sans MS"/>
              </a:rPr>
              <a:t>the  </a:t>
            </a:r>
            <a:r>
              <a:rPr sz="2400" spc="-5" dirty="0">
                <a:latin typeface="Comic Sans MS"/>
                <a:cs typeface="Comic Sans MS"/>
              </a:rPr>
              <a:t>number of </a:t>
            </a:r>
            <a:r>
              <a:rPr sz="2400" dirty="0">
                <a:latin typeface="Comic Sans MS"/>
                <a:cs typeface="Comic Sans MS"/>
              </a:rPr>
              <a:t>year-end </a:t>
            </a:r>
            <a:r>
              <a:rPr sz="2400" spc="-5" dirty="0">
                <a:latin typeface="Comic Sans MS"/>
                <a:cs typeface="Comic Sans MS"/>
              </a:rPr>
              <a:t>absences.  60% of parents said </a:t>
            </a:r>
            <a:r>
              <a:rPr sz="2400" dirty="0">
                <a:latin typeface="Comic Sans MS"/>
                <a:cs typeface="Comic Sans MS"/>
              </a:rPr>
              <a:t>their</a:t>
            </a:r>
            <a:r>
              <a:rPr sz="2400" spc="-9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child  </a:t>
            </a:r>
            <a:r>
              <a:rPr sz="2400" spc="-5" dirty="0">
                <a:latin typeface="Comic Sans MS"/>
                <a:cs typeface="Comic Sans MS"/>
              </a:rPr>
              <a:t>was </a:t>
            </a:r>
            <a:r>
              <a:rPr sz="2400" dirty="0">
                <a:latin typeface="Comic Sans MS"/>
                <a:cs typeface="Comic Sans MS"/>
              </a:rPr>
              <a:t>absent </a:t>
            </a:r>
            <a:r>
              <a:rPr sz="2400" spc="-5" dirty="0">
                <a:latin typeface="Comic Sans MS"/>
                <a:cs typeface="Comic Sans MS"/>
              </a:rPr>
              <a:t>an average of 2+  </a:t>
            </a:r>
            <a:r>
              <a:rPr sz="2400" spc="-10" dirty="0">
                <a:latin typeface="Comic Sans MS"/>
                <a:cs typeface="Comic Sans MS"/>
              </a:rPr>
              <a:t>days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month, </a:t>
            </a:r>
            <a:r>
              <a:rPr sz="2400" dirty="0">
                <a:latin typeface="Comic Sans MS"/>
                <a:cs typeface="Comic Sans MS"/>
              </a:rPr>
              <a:t>but </a:t>
            </a:r>
            <a:r>
              <a:rPr sz="2400" spc="-5" dirty="0">
                <a:latin typeface="Comic Sans MS"/>
                <a:cs typeface="Comic Sans MS"/>
              </a:rPr>
              <a:t>not 10+ </a:t>
            </a:r>
            <a:r>
              <a:rPr sz="2400" spc="-10" dirty="0">
                <a:latin typeface="Comic Sans MS"/>
                <a:cs typeface="Comic Sans MS"/>
              </a:rPr>
              <a:t>days  </a:t>
            </a:r>
            <a:r>
              <a:rPr sz="2400" dirty="0">
                <a:latin typeface="Comic Sans MS"/>
                <a:cs typeface="Comic Sans MS"/>
              </a:rPr>
              <a:t>a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year.</a:t>
            </a:r>
            <a:endParaRPr sz="24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2850"/>
              </a:spcBef>
            </a:pPr>
            <a:r>
              <a:rPr sz="2800" b="1" spc="-5" dirty="0">
                <a:latin typeface="Comic Sans MS"/>
                <a:cs typeface="Comic Sans MS"/>
              </a:rPr>
              <a:t>If a child is </a:t>
            </a:r>
            <a:r>
              <a:rPr sz="2800" b="1" spc="-10" dirty="0">
                <a:latin typeface="Comic Sans MS"/>
                <a:cs typeface="Comic Sans MS"/>
              </a:rPr>
              <a:t>absent an  averages </a:t>
            </a:r>
            <a:r>
              <a:rPr sz="2800" b="1" dirty="0">
                <a:latin typeface="Comic Sans MS"/>
                <a:cs typeface="Comic Sans MS"/>
              </a:rPr>
              <a:t>of </a:t>
            </a:r>
            <a:r>
              <a:rPr sz="2800" b="1" spc="-5" dirty="0">
                <a:latin typeface="Comic Sans MS"/>
                <a:cs typeface="Comic Sans MS"/>
              </a:rPr>
              <a:t>2+ days a  month, then they </a:t>
            </a:r>
            <a:r>
              <a:rPr sz="2800" b="1" spc="-10" dirty="0">
                <a:latin typeface="Comic Sans MS"/>
                <a:cs typeface="Comic Sans MS"/>
              </a:rPr>
              <a:t>are  absent far </a:t>
            </a:r>
            <a:r>
              <a:rPr sz="2800" b="1" spc="-5" dirty="0">
                <a:latin typeface="Comic Sans MS"/>
                <a:cs typeface="Comic Sans MS"/>
              </a:rPr>
              <a:t>more than </a:t>
            </a:r>
            <a:r>
              <a:rPr sz="2800" b="1" spc="-10" dirty="0">
                <a:latin typeface="Comic Sans MS"/>
                <a:cs typeface="Comic Sans MS"/>
              </a:rPr>
              <a:t>10+  </a:t>
            </a:r>
            <a:r>
              <a:rPr sz="2800" b="1" spc="-5" dirty="0">
                <a:latin typeface="Comic Sans MS"/>
                <a:cs typeface="Comic Sans MS"/>
              </a:rPr>
              <a:t>days a</a:t>
            </a:r>
            <a:r>
              <a:rPr sz="2800" b="1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year.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9339" y="278384"/>
            <a:ext cx="6130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Why Attendance</a:t>
            </a:r>
            <a:r>
              <a:rPr sz="4000" spc="40" dirty="0"/>
              <a:t> </a:t>
            </a:r>
            <a:r>
              <a:rPr sz="4000" spc="-5" dirty="0"/>
              <a:t>Matters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5867400" y="1371600"/>
            <a:ext cx="2895599" cy="3505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1"/>
    </mc:Choice>
    <mc:Fallback xmlns="">
      <p:transition spd="slow" advTm="1423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60" y="618744"/>
            <a:ext cx="6196583" cy="588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93867" y="1767331"/>
            <a:ext cx="336486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One</a:t>
            </a:r>
            <a:r>
              <a:rPr sz="2800" b="1" spc="-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in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10 </a:t>
            </a:r>
            <a:r>
              <a:rPr sz="2800" b="1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kindergarten and  </a:t>
            </a:r>
            <a:r>
              <a:rPr sz="2800" spc="-10" dirty="0">
                <a:latin typeface="Comic Sans MS"/>
                <a:cs typeface="Comic Sans MS"/>
              </a:rPr>
              <a:t>1st </a:t>
            </a:r>
            <a:r>
              <a:rPr sz="2800" spc="-5" dirty="0">
                <a:latin typeface="Comic Sans MS"/>
                <a:cs typeface="Comic Sans MS"/>
              </a:rPr>
              <a:t>grade  students  nationally are  chronically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absent.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828800"/>
            <a:ext cx="3962399" cy="3148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561" y="1905761"/>
            <a:ext cx="914400" cy="1219200"/>
          </a:xfrm>
          <a:custGeom>
            <a:avLst/>
            <a:gdLst/>
            <a:ahLst/>
            <a:cxnLst/>
            <a:rect l="l" t="t" r="r" b="b"/>
            <a:pathLst>
              <a:path w="914400" h="1219200">
                <a:moveTo>
                  <a:pt x="0" y="0"/>
                </a:moveTo>
                <a:lnTo>
                  <a:pt x="914400" y="121920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9361" y="1905761"/>
            <a:ext cx="914400" cy="1219200"/>
          </a:xfrm>
          <a:custGeom>
            <a:avLst/>
            <a:gdLst/>
            <a:ahLst/>
            <a:cxnLst/>
            <a:rect l="l" t="t" r="r" b="b"/>
            <a:pathLst>
              <a:path w="914400" h="1219200">
                <a:moveTo>
                  <a:pt x="914400" y="0"/>
                </a:moveTo>
                <a:lnTo>
                  <a:pt x="0" y="121920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5471" y="5410200"/>
            <a:ext cx="1557527" cy="1127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88539" y="5559044"/>
            <a:ext cx="39020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Lucida Sans Unicode"/>
                <a:cs typeface="Lucida Sans Unicode"/>
              </a:rPr>
              <a:t>“Attendance </a:t>
            </a:r>
            <a:r>
              <a:rPr sz="2000" b="1" dirty="0">
                <a:latin typeface="Lucida Sans Unicode"/>
                <a:cs typeface="Lucida Sans Unicode"/>
              </a:rPr>
              <a:t>doesn’t really</a:t>
            </a:r>
            <a:r>
              <a:rPr sz="2000" b="1" spc="-114" dirty="0">
                <a:latin typeface="Lucida Sans Unicode"/>
                <a:cs typeface="Lucida Sans Unicode"/>
              </a:rPr>
              <a:t> </a:t>
            </a:r>
            <a:r>
              <a:rPr lang="en-US" sz="2000" b="1" spc="-114" dirty="0">
                <a:latin typeface="Lucida Sans Unicode"/>
                <a:cs typeface="Lucida Sans Unicode"/>
              </a:rPr>
              <a:t>matter </a:t>
            </a:r>
            <a:r>
              <a:rPr sz="2000" b="1" dirty="0">
                <a:latin typeface="Lucida Sans Unicode"/>
                <a:cs typeface="Lucida Sans Unicode"/>
              </a:rPr>
              <a:t>until  high</a:t>
            </a:r>
            <a:r>
              <a:rPr sz="2000" b="1" spc="-50" dirty="0">
                <a:latin typeface="Lucida Sans Unicode"/>
                <a:cs typeface="Lucida Sans Unicode"/>
              </a:rPr>
              <a:t> </a:t>
            </a:r>
            <a:r>
              <a:rPr sz="2000" b="1" spc="-5" dirty="0">
                <a:latin typeface="Lucida Sans Unicode"/>
                <a:cs typeface="Lucida Sans Unicode"/>
              </a:rPr>
              <a:t>school”</a:t>
            </a:r>
            <a:endParaRPr sz="2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8"/>
    </mc:Choice>
    <mc:Fallback xmlns="">
      <p:transition spd="slow" advTm="97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1308" y="611123"/>
            <a:ext cx="6495287" cy="605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3603" y="2626614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627" y="0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668" y="1444243"/>
            <a:ext cx="7369809" cy="120396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68605" marR="5080" indent="-256540">
              <a:lnSpc>
                <a:spcPct val="91400"/>
              </a:lnSpc>
              <a:spcBef>
                <a:spcPts val="384"/>
              </a:spcBef>
              <a:tabLst>
                <a:tab pos="948055" algn="l"/>
              </a:tabLst>
            </a:pPr>
            <a:r>
              <a:rPr sz="2700" dirty="0">
                <a:latin typeface="Comic Sans MS"/>
                <a:cs typeface="Comic Sans MS"/>
              </a:rPr>
              <a:t>Only	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17%</a:t>
            </a:r>
            <a:r>
              <a:rPr sz="2800" b="1" spc="-1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of students considered chronically  absent in kindergarten and </a:t>
            </a:r>
            <a:r>
              <a:rPr sz="2700" spc="-10" dirty="0">
                <a:latin typeface="Comic Sans MS"/>
                <a:cs typeface="Comic Sans MS"/>
              </a:rPr>
              <a:t>1</a:t>
            </a:r>
            <a:r>
              <a:rPr sz="2700" spc="-15" baseline="24691" dirty="0">
                <a:latin typeface="Comic Sans MS"/>
                <a:cs typeface="Comic Sans MS"/>
              </a:rPr>
              <a:t>st </a:t>
            </a:r>
            <a:r>
              <a:rPr sz="2700" spc="-5" dirty="0">
                <a:latin typeface="Comic Sans MS"/>
                <a:cs typeface="Comic Sans MS"/>
              </a:rPr>
              <a:t>grade were  reading proficiently in the 3</a:t>
            </a:r>
            <a:r>
              <a:rPr sz="2700" spc="-7" baseline="24691" dirty="0">
                <a:latin typeface="Comic Sans MS"/>
                <a:cs typeface="Comic Sans MS"/>
              </a:rPr>
              <a:t>rd</a:t>
            </a:r>
            <a:r>
              <a:rPr sz="2700" spc="487" baseline="24691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grade.</a:t>
            </a:r>
            <a:endParaRPr sz="27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7970" marR="5080" indent="-255904">
              <a:lnSpc>
                <a:spcPts val="2950"/>
              </a:lnSpc>
              <a:spcBef>
                <a:spcPts val="535"/>
              </a:spcBef>
            </a:pPr>
            <a:r>
              <a:rPr spc="-5" dirty="0"/>
              <a:t>Compared to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64%</a:t>
            </a:r>
            <a:r>
              <a:rPr sz="2800" b="1" spc="-10" dirty="0">
                <a:latin typeface="Comic Sans MS"/>
                <a:cs typeface="Comic Sans MS"/>
              </a:rPr>
              <a:t> </a:t>
            </a:r>
            <a:r>
              <a:rPr spc="-5" dirty="0"/>
              <a:t>of those students with good  attendance.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79330" y="3292301"/>
            <a:ext cx="5758961" cy="975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5434584"/>
            <a:ext cx="1523999" cy="110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7"/>
    </mc:Choice>
    <mc:Fallback xmlns="">
      <p:transition spd="slow" advTm="973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8067" y="1688083"/>
            <a:ext cx="31070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Over </a:t>
            </a:r>
            <a:r>
              <a:rPr dirty="0"/>
              <a:t>2/3 </a:t>
            </a:r>
            <a:r>
              <a:rPr spc="-5" dirty="0"/>
              <a:t>of</a:t>
            </a:r>
            <a:r>
              <a:rPr spc="-55" dirty="0"/>
              <a:t> </a:t>
            </a:r>
            <a:r>
              <a:rPr spc="-5" dirty="0"/>
              <a:t>the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18516" rIns="0" bIns="0" rtlCol="0">
            <a:spAutoFit/>
          </a:bodyPr>
          <a:lstStyle/>
          <a:p>
            <a:pPr marL="4619625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U.S. fourth </a:t>
            </a:r>
            <a:r>
              <a:rPr sz="3200" dirty="0"/>
              <a:t>grade  students are</a:t>
            </a:r>
            <a:r>
              <a:rPr sz="3200" spc="-95" dirty="0"/>
              <a:t> </a:t>
            </a:r>
            <a:r>
              <a:rPr spc="-5" dirty="0">
                <a:solidFill>
                  <a:srgbClr val="C00000"/>
                </a:solidFill>
              </a:rPr>
              <a:t>NOT </a:t>
            </a:r>
            <a:r>
              <a:rPr spc="-5" dirty="0"/>
              <a:t> </a:t>
            </a:r>
            <a:r>
              <a:rPr sz="3200" dirty="0"/>
              <a:t>reading at grade  </a:t>
            </a:r>
            <a:r>
              <a:rPr sz="3200" spc="-5" dirty="0"/>
              <a:t>level!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321308" y="611123"/>
            <a:ext cx="6495287" cy="605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222" y="1752600"/>
            <a:ext cx="2093772" cy="2776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0" y="5157215"/>
            <a:ext cx="1904999" cy="1380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02739" y="4797044"/>
            <a:ext cx="4558665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2000" b="1" dirty="0">
                <a:latin typeface="Lucida Sans Unicode"/>
                <a:cs typeface="Lucida Sans Unicode"/>
              </a:rPr>
              <a:t>“Absences are </a:t>
            </a:r>
            <a:r>
              <a:rPr sz="2000" b="1" spc="5" dirty="0">
                <a:latin typeface="Lucida Sans Unicode"/>
                <a:cs typeface="Lucida Sans Unicode"/>
              </a:rPr>
              <a:t>ok </a:t>
            </a:r>
            <a:r>
              <a:rPr sz="2000" b="1" dirty="0">
                <a:latin typeface="Lucida Sans Unicode"/>
                <a:cs typeface="Lucida Sans Unicode"/>
              </a:rPr>
              <a:t>if I </a:t>
            </a:r>
            <a:r>
              <a:rPr sz="2000" b="1" spc="5" dirty="0">
                <a:latin typeface="Lucida Sans Unicode"/>
                <a:cs typeface="Lucida Sans Unicode"/>
              </a:rPr>
              <a:t>say so….  </a:t>
            </a:r>
            <a:r>
              <a:rPr sz="1800" spc="-5" dirty="0">
                <a:latin typeface="Lucida Sans Unicode"/>
                <a:cs typeface="Lucida Sans Unicode"/>
              </a:rPr>
              <a:t>vacation, rest, </a:t>
            </a:r>
            <a:r>
              <a:rPr sz="1800" dirty="0">
                <a:latin typeface="Lucida Sans Unicode"/>
                <a:cs typeface="Lucida Sans Unicode"/>
              </a:rPr>
              <a:t>reward </a:t>
            </a:r>
            <a:r>
              <a:rPr sz="1800" spc="-5" dirty="0">
                <a:latin typeface="Lucida Sans Unicode"/>
                <a:cs typeface="Lucida Sans Unicode"/>
              </a:rPr>
              <a:t>for good behavior,  appointments, family time, bullying,  sickness, help around the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house…….”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6"/>
    </mc:Choice>
    <mc:Fallback xmlns="">
      <p:transition spd="slow" advTm="125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108" y="611123"/>
            <a:ext cx="6495287" cy="605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561592"/>
            <a:ext cx="3226435" cy="418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30000"/>
              </a:lnSpc>
              <a:spcBef>
                <a:spcPts val="100"/>
              </a:spcBef>
            </a:pPr>
            <a:r>
              <a:rPr sz="3000" dirty="0">
                <a:latin typeface="Comic Sans MS"/>
                <a:cs typeface="Comic Sans MS"/>
              </a:rPr>
              <a:t>By 6</a:t>
            </a:r>
            <a:r>
              <a:rPr sz="3000" baseline="25000" dirty="0">
                <a:latin typeface="Comic Sans MS"/>
                <a:cs typeface="Comic Sans MS"/>
              </a:rPr>
              <a:t>th </a:t>
            </a:r>
            <a:r>
              <a:rPr sz="3000" spc="-5" dirty="0">
                <a:latin typeface="Comic Sans MS"/>
                <a:cs typeface="Comic Sans MS"/>
              </a:rPr>
              <a:t>grade  chronic  absenteeism is </a:t>
            </a:r>
            <a:r>
              <a:rPr sz="3000" dirty="0">
                <a:latin typeface="Comic Sans MS"/>
                <a:cs typeface="Comic Sans MS"/>
              </a:rPr>
              <a:t>a  </a:t>
            </a:r>
            <a:r>
              <a:rPr sz="3000" spc="-5" dirty="0">
                <a:latin typeface="Comic Sans MS"/>
                <a:cs typeface="Comic Sans MS"/>
              </a:rPr>
              <a:t>leading</a:t>
            </a:r>
            <a:r>
              <a:rPr sz="3000" spc="-6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indicator  that </a:t>
            </a:r>
            <a:r>
              <a:rPr sz="3000" dirty="0">
                <a:latin typeface="Comic Sans MS"/>
                <a:cs typeface="Comic Sans MS"/>
              </a:rPr>
              <a:t>a </a:t>
            </a:r>
            <a:r>
              <a:rPr sz="3000" spc="-5" dirty="0">
                <a:latin typeface="Comic Sans MS"/>
                <a:cs typeface="Comic Sans MS"/>
              </a:rPr>
              <a:t>student  will drop out </a:t>
            </a:r>
            <a:r>
              <a:rPr sz="3000" spc="-10" dirty="0">
                <a:latin typeface="Comic Sans MS"/>
                <a:cs typeface="Comic Sans MS"/>
              </a:rPr>
              <a:t>of  </a:t>
            </a:r>
            <a:r>
              <a:rPr sz="3000" spc="-5" dirty="0">
                <a:latin typeface="Comic Sans MS"/>
                <a:cs typeface="Comic Sans MS"/>
              </a:rPr>
              <a:t>high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school.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1752600"/>
            <a:ext cx="3657599" cy="312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2800" y="5378196"/>
            <a:ext cx="1600199" cy="1159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2"/>
    </mc:Choice>
    <mc:Fallback xmlns="">
      <p:transition spd="slow" advTm="697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832" y="618744"/>
            <a:ext cx="6338315" cy="588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74867" y="1451863"/>
            <a:ext cx="3148330" cy="379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50000"/>
              </a:lnSpc>
              <a:spcBef>
                <a:spcPts val="100"/>
              </a:spcBef>
            </a:pPr>
            <a:r>
              <a:rPr sz="3300" dirty="0">
                <a:latin typeface="Comic Sans MS"/>
                <a:cs typeface="Comic Sans MS"/>
              </a:rPr>
              <a:t>A student </a:t>
            </a:r>
            <a:r>
              <a:rPr sz="3300" spc="-5" dirty="0">
                <a:latin typeface="Comic Sans MS"/>
                <a:cs typeface="Comic Sans MS"/>
              </a:rPr>
              <a:t>who  misses </a:t>
            </a:r>
            <a:r>
              <a:rPr sz="33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10</a:t>
            </a:r>
            <a:r>
              <a:rPr sz="3300" spc="-70" dirty="0">
                <a:latin typeface="Comic Sans MS"/>
                <a:cs typeface="Comic Sans MS"/>
              </a:rPr>
              <a:t> </a:t>
            </a:r>
            <a:r>
              <a:rPr sz="3300" dirty="0">
                <a:latin typeface="Comic Sans MS"/>
                <a:cs typeface="Comic Sans MS"/>
              </a:rPr>
              <a:t>days</a:t>
            </a:r>
            <a:endParaRPr sz="3300">
              <a:latin typeface="Comic Sans MS"/>
              <a:cs typeface="Comic Sans MS"/>
            </a:endParaRPr>
          </a:p>
          <a:p>
            <a:pPr marL="268605" marR="81280" indent="-635">
              <a:lnSpc>
                <a:spcPct val="150000"/>
              </a:lnSpc>
            </a:pPr>
            <a:r>
              <a:rPr sz="3300" spc="-5" dirty="0">
                <a:latin typeface="Comic Sans MS"/>
                <a:cs typeface="Comic Sans MS"/>
              </a:rPr>
              <a:t>is </a:t>
            </a:r>
            <a:r>
              <a:rPr sz="3300" b="1" i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25%</a:t>
            </a:r>
            <a:r>
              <a:rPr sz="3300" b="1" i="1" dirty="0">
                <a:latin typeface="Comic Sans MS"/>
                <a:cs typeface="Comic Sans MS"/>
              </a:rPr>
              <a:t> </a:t>
            </a:r>
            <a:r>
              <a:rPr sz="3300" spc="-5" dirty="0">
                <a:latin typeface="Comic Sans MS"/>
                <a:cs typeface="Comic Sans MS"/>
              </a:rPr>
              <a:t>less  likely </a:t>
            </a:r>
            <a:r>
              <a:rPr sz="3300" dirty="0">
                <a:latin typeface="Comic Sans MS"/>
                <a:cs typeface="Comic Sans MS"/>
              </a:rPr>
              <a:t>to</a:t>
            </a:r>
            <a:r>
              <a:rPr sz="3300" spc="-65" dirty="0">
                <a:latin typeface="Comic Sans MS"/>
                <a:cs typeface="Comic Sans MS"/>
              </a:rPr>
              <a:t> </a:t>
            </a:r>
            <a:r>
              <a:rPr sz="3300" spc="-5" dirty="0">
                <a:latin typeface="Comic Sans MS"/>
                <a:cs typeface="Comic Sans MS"/>
              </a:rPr>
              <a:t>enroll  in</a:t>
            </a:r>
            <a:r>
              <a:rPr sz="3300" spc="-15" dirty="0">
                <a:latin typeface="Comic Sans MS"/>
                <a:cs typeface="Comic Sans MS"/>
              </a:rPr>
              <a:t> </a:t>
            </a:r>
            <a:r>
              <a:rPr sz="3300" spc="-5" dirty="0">
                <a:latin typeface="Comic Sans MS"/>
                <a:cs typeface="Comic Sans MS"/>
              </a:rPr>
              <a:t>college.</a:t>
            </a:r>
            <a:endParaRPr sz="33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676400"/>
            <a:ext cx="5333999" cy="3546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6600" y="5410200"/>
            <a:ext cx="1676399" cy="1214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6"/>
    </mc:Choice>
    <mc:Fallback xmlns="">
      <p:transition spd="slow" advTm="736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563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Comic Sans MS</vt:lpstr>
      <vt:lpstr>Lucida Sans Unicode</vt:lpstr>
      <vt:lpstr>Times New Roman</vt:lpstr>
      <vt:lpstr>Verdana</vt:lpstr>
      <vt:lpstr>Wingdings 3</vt:lpstr>
      <vt:lpstr>Office Theme</vt:lpstr>
      <vt:lpstr>Teaching Families WHY  Attendance Matters</vt:lpstr>
      <vt:lpstr>Many parents are  not aware of how  quickly absences  add up to  academic trouble.</vt:lpstr>
      <vt:lpstr>PowerPoint Presentation</vt:lpstr>
      <vt:lpstr>Why Attendance Matters</vt:lpstr>
      <vt:lpstr>PowerPoint Presentation</vt:lpstr>
      <vt:lpstr>PowerPoint Presentation</vt:lpstr>
      <vt:lpstr>Over 2/3 of the</vt:lpstr>
      <vt:lpstr>PowerPoint Presentation</vt:lpstr>
      <vt:lpstr>PowerPoint Presentation</vt:lpstr>
      <vt:lpstr>A high school  graduate makes</vt:lpstr>
      <vt:lpstr>PowerPoint Presentation</vt:lpstr>
      <vt:lpstr>Myths</vt:lpstr>
      <vt:lpstr>The good news is –  that students can</vt:lpstr>
      <vt:lpstr>Tools for Attendance  Awareness month</vt:lpstr>
      <vt:lpstr>Ways to Emphasize Attendance  from Day One</vt:lpstr>
      <vt:lpstr>PowerPoint Presentation</vt:lpstr>
      <vt:lpstr>  Attendance Works website:  http://www.attendanceworks.org/</vt:lpstr>
      <vt:lpstr>SHARING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llaughlin</dc:creator>
  <cp:lastModifiedBy>Chapman, Betsy</cp:lastModifiedBy>
  <cp:revision>5</cp:revision>
  <dcterms:created xsi:type="dcterms:W3CDTF">2019-05-30T22:13:07Z</dcterms:created>
  <dcterms:modified xsi:type="dcterms:W3CDTF">2019-06-03T16:49:24Z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2019-05-22T00:00:00Z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2019-05-30T00:00:00Z</vt:filetime>
  </property>
</Properties>
</file>