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6"/>
  </p:notesMasterIdLst>
  <p:handoutMasterIdLst>
    <p:handoutMasterId r:id="rId17"/>
  </p:handoutMasterIdLst>
  <p:sldIdLst>
    <p:sldId id="256" r:id="rId2"/>
    <p:sldId id="258" r:id="rId3"/>
    <p:sldId id="257" r:id="rId4"/>
    <p:sldId id="266" r:id="rId5"/>
    <p:sldId id="268" r:id="rId6"/>
    <p:sldId id="269" r:id="rId7"/>
    <p:sldId id="271" r:id="rId8"/>
    <p:sldId id="275" r:id="rId9"/>
    <p:sldId id="272" r:id="rId10"/>
    <p:sldId id="273" r:id="rId11"/>
    <p:sldId id="274" r:id="rId12"/>
    <p:sldId id="261" r:id="rId13"/>
    <p:sldId id="260" r:id="rId14"/>
    <p:sldId id="26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0" d="100"/>
          <a:sy n="60" d="100"/>
        </p:scale>
        <p:origin x="72" y="30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71268B-8AC2-4239-8FAF-7C144C210720}" type="datetimeFigureOut">
              <a:rPr lang="en-US"/>
              <a:t>06/04/2019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AD8362-6D63-40AC-BAA9-90C3AE6D5875}" type="datetimeFigureOut">
              <a:rPr lang="en-US"/>
              <a:t>06/04/2019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06/04/2019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06/04/2019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06/04/2019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06/04/2019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06/04/2019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06/04/2019</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06/04/2019</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06/04/2019</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06/04/2019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06/04/2019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06/04/2019</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e.sd.gov/title/documents/AttendanceMatters.pdf"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package" Target="../embeddings/Microsoft_PowerPoint_Presentation.pptx"/></Relationships>
</file>

<file path=ppt/slides/_rels/slide14.xml.rels><?xml version="1.0" encoding="UTF-8" standalone="yes"?>
<Relationships xmlns="http://schemas.openxmlformats.org/package/2006/relationships"><Relationship Id="rId3" Type="http://schemas.openxmlformats.org/officeDocument/2006/relationships/hyperlink" Target="mailto:Dawnl.smith@state.sd.us"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mailto:Marta.Henriksen57@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Family and Community Engagement </a:t>
            </a:r>
            <a:br>
              <a:rPr lang="en-US" dirty="0"/>
            </a:br>
            <a:r>
              <a:rPr lang="en-US" dirty="0"/>
              <a:t>SDDOE Title Programs </a:t>
            </a:r>
          </a:p>
        </p:txBody>
      </p:sp>
      <p:sp>
        <p:nvSpPr>
          <p:cNvPr id="3" name="Subtitle 2"/>
          <p:cNvSpPr>
            <a:spLocks noGrp="1"/>
          </p:cNvSpPr>
          <p:nvPr>
            <p:ph type="subTitle" idx="1"/>
          </p:nvPr>
        </p:nvSpPr>
        <p:spPr/>
        <p:txBody>
          <a:bodyPr/>
          <a:lstStyle/>
          <a:p>
            <a:r>
              <a:rPr lang="en-US" dirty="0"/>
              <a:t>Welcome to the Beach </a:t>
            </a: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C295-D2E1-4458-8743-85301C4E18BD}"/>
              </a:ext>
            </a:extLst>
          </p:cNvPr>
          <p:cNvSpPr>
            <a:spLocks noGrp="1"/>
          </p:cNvSpPr>
          <p:nvPr>
            <p:ph type="title"/>
          </p:nvPr>
        </p:nvSpPr>
        <p:spPr/>
        <p:txBody>
          <a:bodyPr>
            <a:normAutofit fontScale="90000"/>
          </a:bodyPr>
          <a:lstStyle/>
          <a:p>
            <a:r>
              <a:rPr lang="en-US" dirty="0"/>
              <a:t>Sharing Resources</a:t>
            </a:r>
            <a:br>
              <a:rPr lang="en-US" dirty="0"/>
            </a:br>
            <a:endParaRPr lang="en-US" dirty="0"/>
          </a:p>
        </p:txBody>
      </p:sp>
      <p:sp>
        <p:nvSpPr>
          <p:cNvPr id="3" name="Content Placeholder 2">
            <a:extLst>
              <a:ext uri="{FF2B5EF4-FFF2-40B4-BE49-F238E27FC236}">
                <a16:creationId xmlns:a16="http://schemas.microsoft.com/office/drawing/2014/main" id="{2199EDD3-7677-4615-9D48-D79BAAAEAE05}"/>
              </a:ext>
            </a:extLst>
          </p:cNvPr>
          <p:cNvSpPr>
            <a:spLocks noGrp="1"/>
          </p:cNvSpPr>
          <p:nvPr>
            <p:ph idx="1"/>
          </p:nvPr>
        </p:nvSpPr>
        <p:spPr/>
        <p:txBody>
          <a:bodyPr/>
          <a:lstStyle/>
          <a:p>
            <a:r>
              <a:rPr lang="en-US" dirty="0"/>
              <a:t>Six Types of Open Ended Questions You Should Ask *</a:t>
            </a:r>
          </a:p>
          <a:p>
            <a:r>
              <a:rPr lang="en-US" dirty="0"/>
              <a:t>Is Homework Good For Kids Here’s what the Research Says *</a:t>
            </a:r>
          </a:p>
          <a:p>
            <a:r>
              <a:rPr lang="en-US" dirty="0"/>
              <a:t>Building Parent Teacher Relationships */Great Meetings From The Start *</a:t>
            </a:r>
          </a:p>
          <a:p>
            <a:r>
              <a:rPr lang="en-US" dirty="0"/>
              <a:t>Family Math Night and ESEA What the Research Says *</a:t>
            </a:r>
          </a:p>
          <a:p>
            <a:r>
              <a:rPr lang="en-US" dirty="0"/>
              <a:t>Who’s Who of Bullying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33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93F6-9BF0-4B7D-83DC-AB9DDC94E500}"/>
              </a:ext>
            </a:extLst>
          </p:cNvPr>
          <p:cNvSpPr>
            <a:spLocks noGrp="1"/>
          </p:cNvSpPr>
          <p:nvPr>
            <p:ph type="title"/>
          </p:nvPr>
        </p:nvSpPr>
        <p:spPr/>
        <p:txBody>
          <a:bodyPr/>
          <a:lstStyle/>
          <a:p>
            <a:r>
              <a:rPr lang="en-US" dirty="0"/>
              <a:t>Sharing Resources </a:t>
            </a:r>
          </a:p>
        </p:txBody>
      </p:sp>
      <p:sp>
        <p:nvSpPr>
          <p:cNvPr id="3" name="Content Placeholder 2">
            <a:extLst>
              <a:ext uri="{FF2B5EF4-FFF2-40B4-BE49-F238E27FC236}">
                <a16:creationId xmlns:a16="http://schemas.microsoft.com/office/drawing/2014/main" id="{2D30D475-FD16-427E-8BC8-4B3DECCF25CC}"/>
              </a:ext>
            </a:extLst>
          </p:cNvPr>
          <p:cNvSpPr>
            <a:spLocks noGrp="1"/>
          </p:cNvSpPr>
          <p:nvPr>
            <p:ph idx="1"/>
          </p:nvPr>
        </p:nvSpPr>
        <p:spPr/>
        <p:txBody>
          <a:bodyPr/>
          <a:lstStyle/>
          <a:p>
            <a:r>
              <a:rPr lang="en-US" dirty="0"/>
              <a:t>Summer STEM  Activity Calendar *</a:t>
            </a:r>
          </a:p>
          <a:p>
            <a:endParaRPr lang="en-US" dirty="0"/>
          </a:p>
          <a:p>
            <a:pPr marL="45720" indent="0">
              <a:buNone/>
            </a:pPr>
            <a:r>
              <a:rPr lang="en-US" dirty="0"/>
              <a:t>The handout has the links/resources to these activities </a:t>
            </a:r>
          </a:p>
          <a:p>
            <a:endParaRPr lang="en-US" dirty="0"/>
          </a:p>
        </p:txBody>
      </p:sp>
    </p:spTree>
    <p:extLst>
      <p:ext uri="{BB962C8B-B14F-4D97-AF65-F5344CB8AC3E}">
        <p14:creationId xmlns:p14="http://schemas.microsoft.com/office/powerpoint/2010/main" val="25786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Open House Ideas </a:t>
            </a:r>
          </a:p>
        </p:txBody>
      </p:sp>
      <p:sp>
        <p:nvSpPr>
          <p:cNvPr id="4" name="Text Placeholder 3"/>
          <p:cNvSpPr>
            <a:spLocks noGrp="1"/>
          </p:cNvSpPr>
          <p:nvPr>
            <p:ph type="body" idx="1"/>
          </p:nvPr>
        </p:nvSpPr>
        <p:spPr/>
        <p:txBody>
          <a:bodyPr/>
          <a:lstStyle/>
          <a:p>
            <a:r>
              <a:rPr lang="en-US" dirty="0"/>
              <a:t>http://doe.sd.gov/title/toolkit/documents/Section-4.pdf</a:t>
            </a:r>
          </a:p>
        </p:txBody>
      </p:sp>
      <p:pic>
        <p:nvPicPr>
          <p:cNvPr id="5" name="Picture 4">
            <a:extLst>
              <a:ext uri="{FF2B5EF4-FFF2-40B4-BE49-F238E27FC236}">
                <a16:creationId xmlns:a16="http://schemas.microsoft.com/office/drawing/2014/main" id="{70F0ABC3-F8AE-41F6-9B87-682281DA1C69}"/>
              </a:ext>
            </a:extLst>
          </p:cNvPr>
          <p:cNvPicPr>
            <a:picLocks noChangeAspect="1"/>
          </p:cNvPicPr>
          <p:nvPr/>
        </p:nvPicPr>
        <p:blipFill>
          <a:blip r:embed="rId2"/>
          <a:stretch>
            <a:fillRect/>
          </a:stretch>
        </p:blipFill>
        <p:spPr>
          <a:xfrm>
            <a:off x="0" y="4406317"/>
            <a:ext cx="3268910" cy="2451683"/>
          </a:xfrm>
          <a:prstGeom prst="rect">
            <a:avLst/>
          </a:prstGeom>
        </p:spPr>
      </p:pic>
    </p:spTree>
    <p:extLst>
      <p:ext uri="{BB962C8B-B14F-4D97-AF65-F5344CB8AC3E}">
        <p14:creationId xmlns:p14="http://schemas.microsoft.com/office/powerpoint/2010/main" val="1453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Loop a Video </a:t>
            </a:r>
          </a:p>
        </p:txBody>
      </p:sp>
      <p:sp>
        <p:nvSpPr>
          <p:cNvPr id="3" name="Content Placeholder 2"/>
          <p:cNvSpPr>
            <a:spLocks noGrp="1"/>
          </p:cNvSpPr>
          <p:nvPr>
            <p:ph sz="half" idx="1"/>
          </p:nvPr>
        </p:nvSpPr>
        <p:spPr/>
        <p:txBody>
          <a:bodyPr/>
          <a:lstStyle/>
          <a:p>
            <a:r>
              <a:rPr lang="en-US" dirty="0"/>
              <a:t>During times when families are visiting school you can set up a looping video with important information such as attendance, information on standards, or other important information for families.</a:t>
            </a:r>
          </a:p>
          <a:p>
            <a:r>
              <a:rPr lang="en-US" dirty="0">
                <a:hlinkClick r:id="rId3"/>
              </a:rPr>
              <a:t>https://doe.sd.gov/title/documents/AttendanceMatters.pdf</a:t>
            </a:r>
            <a:endParaRPr lang="en-US" dirty="0"/>
          </a:p>
          <a:p>
            <a:endParaRPr lang="en-US" dirty="0"/>
          </a:p>
        </p:txBody>
      </p:sp>
      <p:graphicFrame>
        <p:nvGraphicFramePr>
          <p:cNvPr id="6" name="Content Placeholder 5">
            <a:hlinkClick r:id="" action="ppaction://ole?verb=0"/>
            <a:extLst>
              <a:ext uri="{FF2B5EF4-FFF2-40B4-BE49-F238E27FC236}">
                <a16:creationId xmlns:a16="http://schemas.microsoft.com/office/drawing/2014/main" id="{AB0989D3-33C6-4288-8D20-CF0E45D85693}"/>
              </a:ext>
            </a:extLst>
          </p:cNvPr>
          <p:cNvGraphicFramePr>
            <a:graphicFrameLocks noGrp="1" noChangeAspect="1"/>
          </p:cNvGraphicFramePr>
          <p:nvPr>
            <p:ph sz="half" idx="2"/>
            <p:extLst>
              <p:ext uri="{D42A27DB-BD31-4B8C-83A1-F6EECF244321}">
                <p14:modId xmlns:p14="http://schemas.microsoft.com/office/powerpoint/2010/main" val="623548358"/>
              </p:ext>
            </p:extLst>
          </p:nvPr>
        </p:nvGraphicFramePr>
        <p:xfrm>
          <a:off x="6278563" y="1928813"/>
          <a:ext cx="4560013" cy="3429000"/>
        </p:xfrm>
        <a:graphic>
          <a:graphicData uri="http://schemas.openxmlformats.org/presentationml/2006/ole">
            <mc:AlternateContent xmlns:mc="http://schemas.openxmlformats.org/markup-compatibility/2006">
              <mc:Choice xmlns:v="urn:schemas-microsoft-com:vml" Requires="v">
                <p:oleObj spid="_x0000_s1068" name="Presentation" r:id="rId4" imgW="4762440" imgH="3571920" progId="PowerPoint.Show.12">
                  <p:embed/>
                </p:oleObj>
              </mc:Choice>
              <mc:Fallback>
                <p:oleObj name="Presentation" r:id="rId4" imgW="4762440" imgH="3571920" progId="PowerPoint.Show.12">
                  <p:embed/>
                  <p:pic>
                    <p:nvPicPr>
                      <p:cNvPr id="0" name=""/>
                      <p:cNvPicPr/>
                      <p:nvPr/>
                    </p:nvPicPr>
                    <p:blipFill>
                      <a:blip r:embed="rId5"/>
                      <a:stretch>
                        <a:fillRect/>
                      </a:stretch>
                    </p:blipFill>
                    <p:spPr>
                      <a:xfrm>
                        <a:off x="6278563" y="1928813"/>
                        <a:ext cx="4560013" cy="3429000"/>
                      </a:xfrm>
                      <a:prstGeom prst="rect">
                        <a:avLst/>
                      </a:prstGeom>
                    </p:spPr>
                  </p:pic>
                </p:oleObj>
              </mc:Fallback>
            </mc:AlternateContent>
          </a:graphicData>
        </a:graphic>
      </p:graphicFrame>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15822-A870-405F-8F2F-11D64CC93D34}"/>
              </a:ext>
            </a:extLst>
          </p:cNvPr>
          <p:cNvPicPr>
            <a:picLocks noChangeAspect="1"/>
          </p:cNvPicPr>
          <p:nvPr/>
        </p:nvPicPr>
        <p:blipFill>
          <a:blip r:embed="rId2"/>
          <a:stretch>
            <a:fillRect/>
          </a:stretch>
        </p:blipFill>
        <p:spPr>
          <a:xfrm>
            <a:off x="2032000" y="381000"/>
            <a:ext cx="8128000" cy="6096000"/>
          </a:xfrm>
          <a:prstGeom prst="rect">
            <a:avLst/>
          </a:prstGeom>
        </p:spPr>
      </p:pic>
      <p:sp>
        <p:nvSpPr>
          <p:cNvPr id="6" name="Rectangle 5">
            <a:extLst>
              <a:ext uri="{FF2B5EF4-FFF2-40B4-BE49-F238E27FC236}">
                <a16:creationId xmlns:a16="http://schemas.microsoft.com/office/drawing/2014/main" id="{866D0EA8-DF76-4661-B18F-0A21D407569F}"/>
              </a:ext>
            </a:extLst>
          </p:cNvPr>
          <p:cNvSpPr/>
          <p:nvPr/>
        </p:nvSpPr>
        <p:spPr>
          <a:xfrm>
            <a:off x="3048000" y="2545425"/>
            <a:ext cx="6096000" cy="2050305"/>
          </a:xfrm>
          <a:prstGeom prst="rect">
            <a:avLst/>
          </a:prstGeom>
        </p:spPr>
        <p:txBody>
          <a:bodyPr>
            <a:spAutoFit/>
          </a:bodyPr>
          <a:lstStyle/>
          <a:p>
            <a:pPr marL="742950" marR="0" lvl="1" indent="-285750">
              <a:lnSpc>
                <a:spcPct val="115000"/>
              </a:lnSpc>
              <a:spcBef>
                <a:spcPts val="0"/>
              </a:spcBef>
              <a:spcAft>
                <a:spcPts val="0"/>
              </a:spcAft>
              <a:buFont typeface="Arial" panose="020B0604020202020204" pitchFamily="34" charset="0"/>
              <a:buChar char="○"/>
            </a:pPr>
            <a:r>
              <a:rPr lang="en-US" sz="1600" b="1" dirty="0">
                <a:latin typeface="Arial" panose="020B0604020202020204" pitchFamily="34" charset="0"/>
                <a:ea typeface="Arial" panose="020B0604020202020204" pitchFamily="34" charset="0"/>
              </a:rPr>
              <a:t>Please give us suggestions on how we could help you and your school increase Family and Community Engagement.</a:t>
            </a:r>
          </a:p>
          <a:p>
            <a:pPr marL="742950" marR="0" lvl="1" indent="-285750">
              <a:lnSpc>
                <a:spcPct val="115000"/>
              </a:lnSpc>
              <a:spcBef>
                <a:spcPts val="0"/>
              </a:spcBef>
              <a:spcAft>
                <a:spcPts val="0"/>
              </a:spcAft>
              <a:buFont typeface="Arial" panose="020B0604020202020204" pitchFamily="34" charset="0"/>
              <a:buChar char="○"/>
            </a:pPr>
            <a:r>
              <a:rPr lang="en-US" sz="2400" b="1" dirty="0">
                <a:solidFill>
                  <a:srgbClr val="002060"/>
                </a:solid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Dawnl.smith@state.sd.us</a:t>
            </a:r>
            <a:endParaRPr lang="en-US" sz="2400" b="1" dirty="0">
              <a:solidFill>
                <a:srgbClr val="002060"/>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2400" b="1" dirty="0">
                <a:solidFill>
                  <a:srgbClr val="002060"/>
                </a:solid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Marta.Henriksen57@gmail.com</a:t>
            </a:r>
            <a:r>
              <a:rPr lang="en-US" sz="2400" b="1" dirty="0">
                <a:solidFill>
                  <a:srgbClr val="002060"/>
                </a:solidFill>
                <a:latin typeface="Arial" panose="020B0604020202020204" pitchFamily="34" charset="0"/>
                <a:ea typeface="Arial" panose="020B0604020202020204" pitchFamily="34" charset="0"/>
              </a:rPr>
              <a:t> </a:t>
            </a:r>
          </a:p>
          <a:p>
            <a:pPr marL="742950" marR="0" lvl="1" indent="-285750">
              <a:lnSpc>
                <a:spcPct val="115000"/>
              </a:lnSpc>
              <a:spcBef>
                <a:spcPts val="0"/>
              </a:spcBef>
              <a:spcAft>
                <a:spcPts val="0"/>
              </a:spcAft>
              <a:buFont typeface="Arial" panose="020B0604020202020204" pitchFamily="34" charset="0"/>
              <a:buChar char="○"/>
            </a:pPr>
            <a:r>
              <a:rPr lang="en-US" sz="1600" b="1" dirty="0">
                <a:latin typeface="Arial" panose="020B0604020202020204" pitchFamily="34" charset="0"/>
                <a:ea typeface="Arial" panose="020B0604020202020204" pitchFamily="34" charset="0"/>
              </a:rPr>
              <a:t>Thank you for attending! Have a great Summer!!</a:t>
            </a:r>
          </a:p>
        </p:txBody>
      </p:sp>
    </p:spTree>
    <p:extLst>
      <p:ext uri="{BB962C8B-B14F-4D97-AF65-F5344CB8AC3E}">
        <p14:creationId xmlns:p14="http://schemas.microsoft.com/office/powerpoint/2010/main" val="428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lide01.png"/>
          <p:cNvPicPr>
            <a:picLocks noChangeAspect="1"/>
          </p:cNvPicPr>
          <p:nvPr/>
        </p:nvPicPr>
        <p:blipFill>
          <a:blip r:embed="rId2"/>
          <a:stretch>
            <a:fillRect/>
          </a:stretch>
        </p:blipFill>
        <p:spPr>
          <a:xfrm>
            <a:off x="1945116" y="-708885"/>
            <a:ext cx="9144000" cy="6858001"/>
          </a:xfrm>
          <a:prstGeom prst="rect">
            <a:avLst/>
          </a:prstGeom>
        </p:spPr>
      </p:pic>
      <p:sp>
        <p:nvSpPr>
          <p:cNvPr id="5" name="TextBox 4"/>
          <p:cNvSpPr txBox="1"/>
          <p:nvPr/>
        </p:nvSpPr>
        <p:spPr>
          <a:xfrm>
            <a:off x="3344825" y="1615372"/>
            <a:ext cx="2535276" cy="2862322"/>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Juice ITC" panose="04040403040A02020202" pitchFamily="82" charset="0"/>
                <a:cs typeface="KG Always A Good Time"/>
              </a:rPr>
              <a:t>Marta Henriksen</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retired from teaching 4 years ago</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taught 1</a:t>
            </a:r>
            <a:r>
              <a:rPr lang="en-US" sz="1200" b="1" baseline="30000" dirty="0">
                <a:latin typeface="Juice ITC" panose="04040403040A02020202" pitchFamily="82" charset="0"/>
                <a:cs typeface="KG Always A Good Time"/>
              </a:rPr>
              <a:t>st</a:t>
            </a:r>
            <a:r>
              <a:rPr lang="en-US" sz="1200" b="1" dirty="0">
                <a:latin typeface="Juice ITC" panose="04040403040A02020202" pitchFamily="82" charset="0"/>
                <a:cs typeface="KG Always A Good Time"/>
              </a:rPr>
              <a:t> through HS for almost 30 years!</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love working with Family and Community Engagement to build trust between schools, families and communities</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I enjoy:</a:t>
            </a:r>
          </a:p>
          <a:p>
            <a:pPr marL="628650" lvl="1" indent="-171450">
              <a:buFont typeface="Arial" panose="020B0604020202020204" pitchFamily="34" charset="0"/>
              <a:buChar char="•"/>
            </a:pPr>
            <a:r>
              <a:rPr lang="en-US" sz="1200" b="1" dirty="0">
                <a:latin typeface="Juice ITC" panose="04040403040A02020202" pitchFamily="82" charset="0"/>
                <a:cs typeface="KG Always A Good Time"/>
              </a:rPr>
              <a:t>spending time with my family</a:t>
            </a:r>
          </a:p>
          <a:p>
            <a:pPr marL="628650" lvl="1" indent="-171450">
              <a:buFont typeface="Arial" panose="020B0604020202020204" pitchFamily="34" charset="0"/>
              <a:buChar char="•"/>
            </a:pPr>
            <a:r>
              <a:rPr lang="en-US" sz="1200" b="1" dirty="0">
                <a:latin typeface="Juice ITC" panose="04040403040A02020202" pitchFamily="82" charset="0"/>
                <a:cs typeface="KG Always A Good Time"/>
              </a:rPr>
              <a:t>reading </a:t>
            </a:r>
          </a:p>
          <a:p>
            <a:pPr marL="628650" lvl="1" indent="-171450">
              <a:buFont typeface="Arial" panose="020B0604020202020204" pitchFamily="34" charset="0"/>
              <a:buChar char="•"/>
            </a:pPr>
            <a:r>
              <a:rPr lang="en-US" sz="1200" b="1" dirty="0">
                <a:latin typeface="Juice ITC" panose="04040403040A02020202" pitchFamily="82" charset="0"/>
                <a:cs typeface="KG Always A Good Time"/>
              </a:rPr>
              <a:t>working in my flower garden  </a:t>
            </a:r>
          </a:p>
          <a:p>
            <a:pPr marL="628650" lvl="1" indent="-171450">
              <a:buFont typeface="Arial" panose="020B0604020202020204" pitchFamily="34" charset="0"/>
              <a:buChar char="•"/>
            </a:pPr>
            <a:r>
              <a:rPr lang="en-US" sz="1200" b="1" dirty="0">
                <a:latin typeface="Juice ITC" panose="04040403040A02020202" pitchFamily="82" charset="0"/>
                <a:cs typeface="KG Always A Good Time"/>
              </a:rPr>
              <a:t>riding on the 4 wheeler with my husband to check cows </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we have 4 grandchildren, (2 right down the road)</a:t>
            </a:r>
          </a:p>
          <a:p>
            <a:pPr marL="171450" indent="-171450">
              <a:buFont typeface="Arial" panose="020B0604020202020204" pitchFamily="34" charset="0"/>
              <a:buChar char="•"/>
            </a:pPr>
            <a:r>
              <a:rPr lang="en-US" sz="1200" b="1" dirty="0">
                <a:latin typeface="Juice ITC" panose="04040403040A02020202" pitchFamily="82" charset="0"/>
                <a:cs typeface="KG Always A Good Time"/>
              </a:rPr>
              <a:t>being a “Nena” is probably the best thing that I have ever experienced1</a:t>
            </a:r>
          </a:p>
        </p:txBody>
      </p:sp>
      <p:sp>
        <p:nvSpPr>
          <p:cNvPr id="8" name="TextBox 7"/>
          <p:cNvSpPr txBox="1"/>
          <p:nvPr/>
        </p:nvSpPr>
        <p:spPr>
          <a:xfrm>
            <a:off x="3698061" y="3282683"/>
            <a:ext cx="1892300" cy="523220"/>
          </a:xfrm>
          <a:prstGeom prst="rect">
            <a:avLst/>
          </a:prstGeom>
          <a:noFill/>
        </p:spPr>
        <p:txBody>
          <a:bodyPr wrap="square" rtlCol="0">
            <a:spAutoFit/>
          </a:bodyPr>
          <a:lstStyle/>
          <a:p>
            <a:pPr algn="ctr"/>
            <a:endParaRPr lang="en-US" sz="1400" u="sng" dirty="0">
              <a:solidFill>
                <a:srgbClr val="BC7DF5"/>
              </a:solidFill>
              <a:latin typeface="KG All of Me"/>
              <a:cs typeface="KG All of Me"/>
            </a:endParaRPr>
          </a:p>
          <a:p>
            <a:pPr algn="ctr"/>
            <a:endParaRPr lang="en-US" sz="1400" u="sng" dirty="0">
              <a:solidFill>
                <a:srgbClr val="BC7DF5"/>
              </a:solidFill>
              <a:latin typeface="KG All of Me"/>
              <a:cs typeface="KG All of Me"/>
            </a:endParaRPr>
          </a:p>
        </p:txBody>
      </p:sp>
      <p:sp>
        <p:nvSpPr>
          <p:cNvPr id="13" name="TextBox 12"/>
          <p:cNvSpPr txBox="1"/>
          <p:nvPr/>
        </p:nvSpPr>
        <p:spPr>
          <a:xfrm>
            <a:off x="6903530" y="3998681"/>
            <a:ext cx="2546825" cy="461665"/>
          </a:xfrm>
          <a:prstGeom prst="rect">
            <a:avLst/>
          </a:prstGeom>
          <a:noFill/>
        </p:spPr>
        <p:txBody>
          <a:bodyPr wrap="square" rtlCol="0">
            <a:spAutoFit/>
          </a:bodyPr>
          <a:lstStyle/>
          <a:p>
            <a:endParaRPr lang="en-US" sz="1200" dirty="0">
              <a:latin typeface="KG Always A Good Time"/>
              <a:cs typeface="KG Always A Good Time"/>
            </a:endParaRPr>
          </a:p>
          <a:p>
            <a:endParaRPr lang="en-US" sz="1200" dirty="0">
              <a:latin typeface="KG Always A Good Time"/>
              <a:cs typeface="KG Always A Good Time"/>
            </a:endParaRPr>
          </a:p>
        </p:txBody>
      </p:sp>
      <p:sp>
        <p:nvSpPr>
          <p:cNvPr id="14" name="TextBox 13"/>
          <p:cNvSpPr txBox="1"/>
          <p:nvPr/>
        </p:nvSpPr>
        <p:spPr>
          <a:xfrm>
            <a:off x="1524000" y="6667004"/>
            <a:ext cx="9144000" cy="246221"/>
          </a:xfrm>
          <a:prstGeom prst="rect">
            <a:avLst/>
          </a:prstGeom>
          <a:noFill/>
        </p:spPr>
        <p:txBody>
          <a:bodyPr wrap="square" rtlCol="0">
            <a:spAutoFit/>
          </a:bodyPr>
          <a:lstStyle/>
          <a:p>
            <a:pPr algn="ctr"/>
            <a:r>
              <a:rPr lang="en-US" sz="1000" dirty="0">
                <a:latin typeface="Times New Roman"/>
                <a:cs typeface="Times New Roman"/>
              </a:rPr>
              <a:t>©2016 EB Academic Camps, LLC</a:t>
            </a:r>
          </a:p>
        </p:txBody>
      </p:sp>
      <p:sp>
        <p:nvSpPr>
          <p:cNvPr id="15" name="TextBox 14"/>
          <p:cNvSpPr txBox="1"/>
          <p:nvPr/>
        </p:nvSpPr>
        <p:spPr>
          <a:xfrm>
            <a:off x="3884481" y="1007433"/>
            <a:ext cx="4423038" cy="553998"/>
          </a:xfrm>
          <a:prstGeom prst="rect">
            <a:avLst/>
          </a:prstGeom>
          <a:noFill/>
        </p:spPr>
        <p:txBody>
          <a:bodyPr wrap="square" rtlCol="0">
            <a:spAutoFit/>
          </a:bodyPr>
          <a:lstStyle/>
          <a:p>
            <a:pPr algn="ctr"/>
            <a:r>
              <a:rPr lang="en-US" sz="3000" dirty="0">
                <a:solidFill>
                  <a:srgbClr val="BC7DF5"/>
                </a:solidFill>
                <a:effectLst>
                  <a:outerShdw blurRad="50800" dist="38100" dir="2700000" algn="tl" rotWithShape="0">
                    <a:srgbClr val="000000">
                      <a:alpha val="43000"/>
                    </a:srgbClr>
                  </a:outerShdw>
                </a:effectLst>
                <a:latin typeface="KG All of Me"/>
                <a:cs typeface="KG All of Me"/>
              </a:rPr>
              <a:t>M</a:t>
            </a:r>
            <a:r>
              <a:rPr lang="en-US" sz="3000" dirty="0">
                <a:solidFill>
                  <a:srgbClr val="F487EC"/>
                </a:solidFill>
                <a:effectLst>
                  <a:outerShdw blurRad="50800" dist="38100" dir="2700000" algn="tl" rotWithShape="0">
                    <a:srgbClr val="000000">
                      <a:alpha val="43000"/>
                    </a:srgbClr>
                  </a:outerShdw>
                </a:effectLst>
                <a:latin typeface="KG All of Me"/>
                <a:cs typeface="KG All of Me"/>
              </a:rPr>
              <a:t>e</a:t>
            </a:r>
            <a:r>
              <a:rPr lang="en-US" sz="3000" dirty="0">
                <a:solidFill>
                  <a:srgbClr val="F7B154"/>
                </a:solidFill>
                <a:effectLst>
                  <a:outerShdw blurRad="50800" dist="38100" dir="2700000" algn="tl" rotWithShape="0">
                    <a:srgbClr val="000000">
                      <a:alpha val="43000"/>
                    </a:srgbClr>
                  </a:outerShdw>
                </a:effectLst>
                <a:latin typeface="KG All of Me"/>
                <a:cs typeface="KG All of Me"/>
              </a:rPr>
              <a:t>e</a:t>
            </a:r>
            <a:r>
              <a:rPr lang="en-US" sz="3000" dirty="0">
                <a:solidFill>
                  <a:srgbClr val="EEF07C"/>
                </a:solidFill>
                <a:effectLst>
                  <a:outerShdw blurRad="50800" dist="38100" dir="2700000" algn="tl" rotWithShape="0">
                    <a:srgbClr val="000000">
                      <a:alpha val="43000"/>
                    </a:srgbClr>
                  </a:outerShdw>
                </a:effectLst>
                <a:latin typeface="KG All of Me"/>
                <a:cs typeface="KG All of Me"/>
              </a:rPr>
              <a:t>t</a:t>
            </a:r>
            <a:r>
              <a:rPr lang="en-US" sz="3000" dirty="0">
                <a:effectLst>
                  <a:outerShdw blurRad="50800" dist="38100" dir="2700000" algn="tl" rotWithShape="0">
                    <a:srgbClr val="000000">
                      <a:alpha val="43000"/>
                    </a:srgbClr>
                  </a:outerShdw>
                </a:effectLst>
                <a:latin typeface="KG All of Me"/>
                <a:cs typeface="KG All of Me"/>
              </a:rPr>
              <a:t> </a:t>
            </a:r>
            <a:r>
              <a:rPr lang="en-US" sz="3000" dirty="0">
                <a:solidFill>
                  <a:srgbClr val="A8F984"/>
                </a:solidFill>
                <a:effectLst>
                  <a:outerShdw blurRad="50800" dist="38100" dir="2700000" algn="tl" rotWithShape="0">
                    <a:srgbClr val="000000">
                      <a:alpha val="43000"/>
                    </a:srgbClr>
                  </a:outerShdw>
                </a:effectLst>
                <a:latin typeface="KG All of Me"/>
                <a:cs typeface="KG All of Me"/>
              </a:rPr>
              <a:t>y</a:t>
            </a:r>
            <a:r>
              <a:rPr lang="en-US" sz="3000" dirty="0">
                <a:solidFill>
                  <a:srgbClr val="69B8F8"/>
                </a:solidFill>
                <a:effectLst>
                  <a:outerShdw blurRad="50800" dist="38100" dir="2700000" algn="tl" rotWithShape="0">
                    <a:srgbClr val="000000">
                      <a:alpha val="43000"/>
                    </a:srgbClr>
                  </a:outerShdw>
                </a:effectLst>
                <a:latin typeface="KG All of Me"/>
                <a:cs typeface="KG All of Me"/>
              </a:rPr>
              <a:t>o</a:t>
            </a:r>
            <a:r>
              <a:rPr lang="en-US" sz="3000" dirty="0">
                <a:solidFill>
                  <a:srgbClr val="BC7DF5"/>
                </a:solidFill>
                <a:effectLst>
                  <a:outerShdw blurRad="50800" dist="38100" dir="2700000" algn="tl" rotWithShape="0">
                    <a:srgbClr val="000000">
                      <a:alpha val="43000"/>
                    </a:srgbClr>
                  </a:outerShdw>
                </a:effectLst>
                <a:latin typeface="KG All of Me"/>
                <a:cs typeface="KG All of Me"/>
              </a:rPr>
              <a:t>u</a:t>
            </a:r>
            <a:r>
              <a:rPr lang="en-US" sz="3000" dirty="0">
                <a:solidFill>
                  <a:srgbClr val="F487EC"/>
                </a:solidFill>
                <a:effectLst>
                  <a:outerShdw blurRad="50800" dist="38100" dir="2700000" algn="tl" rotWithShape="0">
                    <a:srgbClr val="000000">
                      <a:alpha val="43000"/>
                    </a:srgbClr>
                  </a:outerShdw>
                </a:effectLst>
                <a:latin typeface="KG All of Me"/>
                <a:cs typeface="KG All of Me"/>
              </a:rPr>
              <a:t>r Presenters</a:t>
            </a:r>
            <a:endParaRPr lang="en-US" sz="3000" dirty="0">
              <a:solidFill>
                <a:srgbClr val="F7B154"/>
              </a:solidFill>
              <a:effectLst>
                <a:outerShdw blurRad="50800" dist="38100" dir="2700000" algn="tl" rotWithShape="0">
                  <a:srgbClr val="000000">
                    <a:alpha val="43000"/>
                  </a:srgbClr>
                </a:outerShdw>
              </a:effectLst>
              <a:latin typeface="KG All of Me"/>
              <a:cs typeface="KG All of Me"/>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81111" y="1779377"/>
            <a:ext cx="1705970" cy="1377961"/>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4367" b="9645"/>
          <a:stretch/>
        </p:blipFill>
        <p:spPr>
          <a:xfrm>
            <a:off x="9127572" y="1652612"/>
            <a:ext cx="1261091" cy="1705970"/>
          </a:xfrm>
          <a:prstGeom prst="rect">
            <a:avLst/>
          </a:prstGeom>
        </p:spPr>
      </p:pic>
      <p:sp>
        <p:nvSpPr>
          <p:cNvPr id="23" name="TextBox 22"/>
          <p:cNvSpPr txBox="1"/>
          <p:nvPr/>
        </p:nvSpPr>
        <p:spPr>
          <a:xfrm>
            <a:off x="6243484" y="1615372"/>
            <a:ext cx="2529348" cy="2585323"/>
          </a:xfrm>
          <a:prstGeom prst="rect">
            <a:avLst/>
          </a:prstGeom>
          <a:noFill/>
        </p:spPr>
        <p:txBody>
          <a:bodyPr wrap="square" rtlCol="0">
            <a:spAutoFit/>
          </a:bodyPr>
          <a:lstStyle/>
          <a:p>
            <a:pPr marL="171450" indent="-171450">
              <a:buFont typeface="Arial" panose="020B0604020202020204" pitchFamily="34" charset="0"/>
              <a:buChar char="•"/>
            </a:pPr>
            <a:r>
              <a:rPr lang="en-US" sz="1600" b="1" dirty="0">
                <a:latin typeface="Juice ITC" panose="04040403040A02020202" pitchFamily="82" charset="0"/>
                <a:cs typeface="KG Always A Good Time"/>
              </a:rPr>
              <a:t>Dawn Smith</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 Prior MS teacher</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Family and Community Engagement Specialist</a:t>
            </a:r>
          </a:p>
          <a:p>
            <a:r>
              <a:rPr lang="en-US" sz="1600" b="1" dirty="0">
                <a:latin typeface="Juice ITC" panose="04040403040A02020202" pitchFamily="82" charset="0"/>
                <a:cs typeface="KG Always A Good Time"/>
              </a:rPr>
              <a:t>I enjoy:</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Family time &amp; my three grand babies </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Camping</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Flower gardening </a:t>
            </a:r>
          </a:p>
          <a:p>
            <a:pPr marL="171450" indent="-171450">
              <a:buFont typeface="Arial" panose="020B0604020202020204" pitchFamily="34" charset="0"/>
              <a:buChar char="•"/>
            </a:pPr>
            <a:r>
              <a:rPr lang="en-US" sz="1600" b="1" dirty="0">
                <a:latin typeface="Juice ITC" panose="04040403040A02020202" pitchFamily="82" charset="0"/>
                <a:cs typeface="KG Always A Good Time"/>
              </a:rPr>
              <a:t>Time in the Hills and on the farm </a:t>
            </a:r>
          </a:p>
          <a:p>
            <a:pPr marL="171450" indent="-171450">
              <a:buFont typeface="Arial" panose="020B0604020202020204" pitchFamily="34" charset="0"/>
              <a:buChar char="•"/>
            </a:pPr>
            <a:endParaRPr lang="en-US" dirty="0">
              <a:latin typeface="Juice ITC" panose="04040403040A02020202" pitchFamily="82" charset="0"/>
              <a:cs typeface="KG Always A Good Time"/>
            </a:endParaRPr>
          </a:p>
        </p:txBody>
      </p:sp>
    </p:spTree>
    <p:extLst>
      <p:ext uri="{BB962C8B-B14F-4D97-AF65-F5344CB8AC3E}">
        <p14:creationId xmlns:p14="http://schemas.microsoft.com/office/powerpoint/2010/main" val="47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Capacity </a:t>
            </a:r>
          </a:p>
        </p:txBody>
      </p:sp>
      <p:sp>
        <p:nvSpPr>
          <p:cNvPr id="3" name="Content Placeholder 2"/>
          <p:cNvSpPr>
            <a:spLocks noGrp="1"/>
          </p:cNvSpPr>
          <p:nvPr>
            <p:ph idx="1"/>
          </p:nvPr>
        </p:nvSpPr>
        <p:spPr/>
        <p:txBody>
          <a:bodyPr/>
          <a:lstStyle/>
          <a:p>
            <a:r>
              <a:rPr lang="en-US" dirty="0"/>
              <a:t>This session will build your capacity to communicate and work with families by sharing ideas for ongoing communication, and making family nights enticing to everyone.  Ideas for linking family engagement to learning will be shared. You will leave this session with the knowledge and supports to cultivate and sustain active respectful partnerships with families.</a:t>
            </a:r>
          </a:p>
          <a:p>
            <a:r>
              <a:rPr lang="en-US" dirty="0"/>
              <a:t>Families state that feeling welcome and being treated with respect by school staff is the number one key to their connection with a school. </a:t>
            </a:r>
          </a:p>
          <a:p>
            <a:r>
              <a:rPr lang="en-US" dirty="0"/>
              <a:t>When school staff construct caring and trustful relationships with parents, treating parents/families as partners in their children’s education, parents are far more likely to become involved/engaged and stay involved/engaged.</a:t>
            </a:r>
          </a:p>
          <a:p>
            <a:r>
              <a:rPr lang="en-US" i="1" dirty="0"/>
              <a:t>Beyond the Bake Sale The Essential Guide to Family- School Partnerships</a:t>
            </a:r>
          </a:p>
          <a:p>
            <a:pPr marL="45720" indent="0">
              <a:buNone/>
            </a:pPr>
            <a:endParaRPr lang="en-US" dirty="0"/>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Children do best if parents/families can play a variety of roles in their learning, helping at home, volunteering at school, planning their Children’s future, and taking part in key decisions about the school program</a:t>
            </a:r>
            <a:endParaRPr lang="en-US" dirty="0"/>
          </a:p>
        </p:txBody>
      </p:sp>
      <p:pic>
        <p:nvPicPr>
          <p:cNvPr id="7" name="Picture Placeholder 6" descr="Closeup of flower, starfish, and shells on white sa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8" b="58"/>
          <a:stretch>
            <a:fillRect/>
          </a:stretch>
        </p:blipFill>
        <p:spPr/>
      </p:pic>
      <p:sp>
        <p:nvSpPr>
          <p:cNvPr id="4" name="Text Placeholder 3"/>
          <p:cNvSpPr>
            <a:spLocks noGrp="1"/>
          </p:cNvSpPr>
          <p:nvPr>
            <p:ph type="body" sz="half" idx="2"/>
          </p:nvPr>
        </p:nvSpPr>
        <p:spPr/>
        <p:txBody>
          <a:bodyPr/>
          <a:lstStyle/>
          <a:p>
            <a:r>
              <a:rPr lang="en-US" dirty="0"/>
              <a:t>Research from- A New Wave of Evidence, The Impact of Schools, Family and Community Connections on Student Achievement. </a:t>
            </a: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2800" dirty="0"/>
            </a:br>
            <a:endParaRPr lang="en-US" sz="2800" dirty="0"/>
          </a:p>
        </p:txBody>
      </p:sp>
      <p:sp>
        <p:nvSpPr>
          <p:cNvPr id="3" name="Subtitle 2"/>
          <p:cNvSpPr>
            <a:spLocks noGrp="1"/>
          </p:cNvSpPr>
          <p:nvPr>
            <p:ph type="subTitle" idx="1"/>
          </p:nvPr>
        </p:nvSpPr>
        <p:spPr/>
        <p:txBody>
          <a:bodyPr/>
          <a:lstStyle/>
          <a:p>
            <a:r>
              <a:rPr lang="en-US" dirty="0"/>
              <a:t>Sign in (email address on starfish to put in bowl for the raffle drawing)</a:t>
            </a:r>
          </a:p>
          <a:p>
            <a:endParaRPr lang="en-US" dirty="0"/>
          </a:p>
        </p:txBody>
      </p:sp>
      <p:sp>
        <p:nvSpPr>
          <p:cNvPr id="4" name="Rectangle 3">
            <a:extLst>
              <a:ext uri="{FF2B5EF4-FFF2-40B4-BE49-F238E27FC236}">
                <a16:creationId xmlns:a16="http://schemas.microsoft.com/office/drawing/2014/main" id="{E21619D0-983D-43B0-87DC-000EC69DCC77}"/>
              </a:ext>
            </a:extLst>
          </p:cNvPr>
          <p:cNvSpPr/>
          <p:nvPr/>
        </p:nvSpPr>
        <p:spPr>
          <a:xfrm>
            <a:off x="3048000" y="2918540"/>
            <a:ext cx="6096000" cy="545727"/>
          </a:xfrm>
          <a:prstGeom prst="rect">
            <a:avLst/>
          </a:prstGeom>
        </p:spPr>
        <p:txBody>
          <a:bodyPr>
            <a:spAutoFit/>
          </a:bodyPr>
          <a:lstStyle/>
          <a:p>
            <a:pPr>
              <a:lnSpc>
                <a:spcPct val="115000"/>
              </a:lnSpc>
            </a:pPr>
            <a:r>
              <a:rPr lang="en-US" sz="2800" dirty="0">
                <a:latin typeface="Arial" panose="020B0604020202020204" pitchFamily="34" charset="0"/>
                <a:ea typeface="Arial" panose="020B0604020202020204" pitchFamily="34" charset="0"/>
              </a:rPr>
              <a:t>We are glad you are here.</a:t>
            </a:r>
            <a:endParaRPr lang="en-US" sz="2800" u="none" strike="noStrike"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ACE43FCF-B37E-4251-AB17-665C79F3A88B}"/>
              </a:ext>
            </a:extLst>
          </p:cNvPr>
          <p:cNvPicPr>
            <a:picLocks noChangeAspect="1"/>
          </p:cNvPicPr>
          <p:nvPr/>
        </p:nvPicPr>
        <p:blipFill>
          <a:blip r:embed="rId2"/>
          <a:stretch>
            <a:fillRect/>
          </a:stretch>
        </p:blipFill>
        <p:spPr>
          <a:xfrm>
            <a:off x="0" y="4446602"/>
            <a:ext cx="3631282" cy="2411398"/>
          </a:xfrm>
          <a:prstGeom prst="rect">
            <a:avLst/>
          </a:prstGeom>
        </p:spPr>
      </p:pic>
    </p:spTree>
    <p:extLst>
      <p:ext uri="{BB962C8B-B14F-4D97-AF65-F5344CB8AC3E}">
        <p14:creationId xmlns:p14="http://schemas.microsoft.com/office/powerpoint/2010/main" val="31181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Beach Ball Speed Dating </a:t>
            </a:r>
          </a:p>
        </p:txBody>
      </p:sp>
      <p:sp>
        <p:nvSpPr>
          <p:cNvPr id="3" name="Content Placeholder 2"/>
          <p:cNvSpPr>
            <a:spLocks noGrp="1"/>
          </p:cNvSpPr>
          <p:nvPr>
            <p:ph idx="1"/>
          </p:nvPr>
        </p:nvSpPr>
        <p:spPr/>
        <p:txBody>
          <a:bodyPr/>
          <a:lstStyle/>
          <a:p>
            <a:pPr marL="45720" indent="0">
              <a:buNone/>
            </a:pPr>
            <a:r>
              <a:rPr lang="en-US" dirty="0"/>
              <a:t>Toolkit Section 4 Communication </a:t>
            </a:r>
          </a:p>
          <a:p>
            <a:pPr marL="45720" indent="0">
              <a:buNone/>
            </a:pPr>
            <a:r>
              <a:rPr lang="en-US" dirty="0"/>
              <a:t>Back to School Night Speed Dating </a:t>
            </a:r>
          </a:p>
          <a:p>
            <a:pPr marL="45720" indent="0">
              <a:buNone/>
            </a:pPr>
            <a:endParaRPr lang="en-US" dirty="0"/>
          </a:p>
          <a:p>
            <a:pPr marL="45720" indent="0">
              <a:buNone/>
            </a:pPr>
            <a:r>
              <a:rPr lang="en-US" dirty="0"/>
              <a:t>https://laurarandazzo.com/2015/09/18/back-to-school-night-speed-dating/</a:t>
            </a:r>
          </a:p>
        </p:txBody>
      </p:sp>
      <p:pic>
        <p:nvPicPr>
          <p:cNvPr id="5" name="Picture 4">
            <a:extLst>
              <a:ext uri="{FF2B5EF4-FFF2-40B4-BE49-F238E27FC236}">
                <a16:creationId xmlns:a16="http://schemas.microsoft.com/office/drawing/2014/main" id="{7E435A9F-54AC-4AE3-8D0C-60DEF600CB4A}"/>
              </a:ext>
            </a:extLst>
          </p:cNvPr>
          <p:cNvPicPr>
            <a:picLocks noChangeAspect="1"/>
          </p:cNvPicPr>
          <p:nvPr/>
        </p:nvPicPr>
        <p:blipFill>
          <a:blip r:embed="rId2"/>
          <a:stretch>
            <a:fillRect/>
          </a:stretch>
        </p:blipFill>
        <p:spPr>
          <a:xfrm>
            <a:off x="6182685" y="3582099"/>
            <a:ext cx="2338071" cy="2352357"/>
          </a:xfrm>
          <a:prstGeom prst="rect">
            <a:avLst/>
          </a:prstGeom>
        </p:spPr>
      </p:pic>
    </p:spTree>
    <p:extLst>
      <p:ext uri="{BB962C8B-B14F-4D97-AF65-F5344CB8AC3E}">
        <p14:creationId xmlns:p14="http://schemas.microsoft.com/office/powerpoint/2010/main" val="11575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D30D-EE53-44F9-A6AC-489337E5F297}"/>
              </a:ext>
            </a:extLst>
          </p:cNvPr>
          <p:cNvSpPr>
            <a:spLocks noGrp="1"/>
          </p:cNvSpPr>
          <p:nvPr>
            <p:ph type="title"/>
          </p:nvPr>
        </p:nvSpPr>
        <p:spPr/>
        <p:txBody>
          <a:bodyPr/>
          <a:lstStyle/>
          <a:p>
            <a:r>
              <a:rPr lang="en-US" dirty="0"/>
              <a:t>Looking Through a Different Lens </a:t>
            </a:r>
          </a:p>
        </p:txBody>
      </p:sp>
      <p:sp>
        <p:nvSpPr>
          <p:cNvPr id="3" name="Content Placeholder 2">
            <a:extLst>
              <a:ext uri="{FF2B5EF4-FFF2-40B4-BE49-F238E27FC236}">
                <a16:creationId xmlns:a16="http://schemas.microsoft.com/office/drawing/2014/main" id="{921EA897-4AC3-416F-BA9B-6856137E692C}"/>
              </a:ext>
            </a:extLst>
          </p:cNvPr>
          <p:cNvSpPr>
            <a:spLocks noGrp="1"/>
          </p:cNvSpPr>
          <p:nvPr>
            <p:ph idx="1"/>
          </p:nvPr>
        </p:nvSpPr>
        <p:spPr/>
        <p:txBody>
          <a:bodyPr>
            <a:normAutofit fontScale="92500" lnSpcReduction="20000"/>
          </a:bodyPr>
          <a:lstStyle/>
          <a:p>
            <a:pPr lvl="0"/>
            <a:r>
              <a:rPr lang="en-US" dirty="0"/>
              <a:t> </a:t>
            </a:r>
            <a:r>
              <a:rPr lang="en-US" u="sng" dirty="0"/>
              <a:t>Set timer for 5 minutes</a:t>
            </a:r>
            <a:endParaRPr lang="en-US" dirty="0"/>
          </a:p>
          <a:p>
            <a:pPr lvl="0"/>
            <a:r>
              <a:rPr lang="en-US" dirty="0"/>
              <a:t>Get yourself a paper bag with prompts, role, and school.</a:t>
            </a:r>
          </a:p>
          <a:p>
            <a:pPr lvl="0"/>
            <a:r>
              <a:rPr lang="en-US" dirty="0"/>
              <a:t>  </a:t>
            </a:r>
            <a:r>
              <a:rPr lang="en-US" u="sng" dirty="0"/>
              <a:t>Set timer for </a:t>
            </a:r>
            <a:r>
              <a:rPr lang="en-US" b="1" u="sng" dirty="0"/>
              <a:t>10</a:t>
            </a:r>
            <a:r>
              <a:rPr lang="en-US" u="sng" dirty="0"/>
              <a:t> minutes</a:t>
            </a:r>
            <a:endParaRPr lang="en-US" dirty="0"/>
          </a:p>
          <a:p>
            <a:pPr lvl="0"/>
            <a:r>
              <a:rPr lang="en-US" dirty="0"/>
              <a:t>Break out into small group (no larger than 7) with other “teachers”, “administrators”, “parents”, “school secretary”.</a:t>
            </a:r>
          </a:p>
          <a:p>
            <a:pPr lvl="0"/>
            <a:r>
              <a:rPr lang="en-US" dirty="0"/>
              <a:t>Discuss in this small group what your role is for welcoming families, creating a welcoming environment, meeting the accommodations of all of your families, making each family feel welcomed, valued at your school.</a:t>
            </a:r>
          </a:p>
          <a:p>
            <a:pPr lvl="0"/>
            <a:r>
              <a:rPr lang="en-US" dirty="0"/>
              <a:t>What would you want to learn from each family?</a:t>
            </a:r>
          </a:p>
          <a:p>
            <a:pPr lvl="0"/>
            <a:r>
              <a:rPr lang="en-US" dirty="0"/>
              <a:t>How do you see your role in planning and organizing an awesome School Activity?</a:t>
            </a:r>
          </a:p>
          <a:p>
            <a:pPr marL="45720" indent="0">
              <a:buNone/>
            </a:pPr>
            <a:r>
              <a:rPr lang="en-US" dirty="0"/>
              <a:t> </a:t>
            </a:r>
          </a:p>
          <a:p>
            <a:endParaRPr lang="en-US" dirty="0"/>
          </a:p>
        </p:txBody>
      </p:sp>
      <p:pic>
        <p:nvPicPr>
          <p:cNvPr id="5" name="Picture 4">
            <a:extLst>
              <a:ext uri="{FF2B5EF4-FFF2-40B4-BE49-F238E27FC236}">
                <a16:creationId xmlns:a16="http://schemas.microsoft.com/office/drawing/2014/main" id="{45DF26A5-1CBF-4C76-AF63-769F8882AE14}"/>
              </a:ext>
            </a:extLst>
          </p:cNvPr>
          <p:cNvPicPr>
            <a:picLocks noChangeAspect="1"/>
          </p:cNvPicPr>
          <p:nvPr/>
        </p:nvPicPr>
        <p:blipFill>
          <a:blip r:embed="rId2"/>
          <a:stretch>
            <a:fillRect/>
          </a:stretch>
        </p:blipFill>
        <p:spPr>
          <a:xfrm>
            <a:off x="9635443" y="5285232"/>
            <a:ext cx="2556557" cy="1571217"/>
          </a:xfrm>
          <a:prstGeom prst="rect">
            <a:avLst/>
          </a:prstGeom>
        </p:spPr>
      </p:pic>
    </p:spTree>
    <p:extLst>
      <p:ext uri="{BB962C8B-B14F-4D97-AF65-F5344CB8AC3E}">
        <p14:creationId xmlns:p14="http://schemas.microsoft.com/office/powerpoint/2010/main" val="1697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EF12-B6DB-4B7A-AF39-DBBC8AE9162B}"/>
              </a:ext>
            </a:extLst>
          </p:cNvPr>
          <p:cNvSpPr>
            <a:spLocks noGrp="1"/>
          </p:cNvSpPr>
          <p:nvPr>
            <p:ph type="title"/>
          </p:nvPr>
        </p:nvSpPr>
        <p:spPr/>
        <p:txBody>
          <a:bodyPr/>
          <a:lstStyle/>
          <a:p>
            <a:r>
              <a:rPr lang="en-US" dirty="0"/>
              <a:t>Looking Through a Different Lens </a:t>
            </a:r>
          </a:p>
        </p:txBody>
      </p:sp>
      <p:sp>
        <p:nvSpPr>
          <p:cNvPr id="3" name="Content Placeholder 2">
            <a:extLst>
              <a:ext uri="{FF2B5EF4-FFF2-40B4-BE49-F238E27FC236}">
                <a16:creationId xmlns:a16="http://schemas.microsoft.com/office/drawing/2014/main" id="{40AC3362-D3F9-4211-9B1E-E8AE80CE473B}"/>
              </a:ext>
            </a:extLst>
          </p:cNvPr>
          <p:cNvSpPr>
            <a:spLocks noGrp="1"/>
          </p:cNvSpPr>
          <p:nvPr>
            <p:ph idx="1"/>
          </p:nvPr>
        </p:nvSpPr>
        <p:spPr/>
        <p:txBody>
          <a:bodyPr>
            <a:normAutofit fontScale="85000" lnSpcReduction="20000"/>
          </a:bodyPr>
          <a:lstStyle/>
          <a:p>
            <a:pPr lvl="0"/>
            <a:r>
              <a:rPr lang="en-US" u="sng" dirty="0"/>
              <a:t> Set timer for </a:t>
            </a:r>
            <a:r>
              <a:rPr lang="en-US" b="1" u="sng" dirty="0"/>
              <a:t>15</a:t>
            </a:r>
            <a:r>
              <a:rPr lang="en-US" u="sng" dirty="0"/>
              <a:t> minutes</a:t>
            </a:r>
            <a:endParaRPr lang="en-US" dirty="0"/>
          </a:p>
          <a:p>
            <a:pPr lvl="0"/>
            <a:r>
              <a:rPr lang="en-US" dirty="0"/>
              <a:t>Your school will be having a meeting to plan this upcoming school years Open House.  You will    need to look at everyone’s role and consider their needs when making your plans. Hear their personal concerns and plan according.  What will it look like, </a:t>
            </a:r>
            <a:r>
              <a:rPr lang="en-US" u="sng" dirty="0"/>
              <a:t>how will you get families to attend?</a:t>
            </a:r>
            <a:endParaRPr lang="en-US" dirty="0"/>
          </a:p>
          <a:p>
            <a:pPr lvl="0" fontAlgn="base"/>
            <a:r>
              <a:rPr lang="en-US" dirty="0"/>
              <a:t>Each table shares out what they took into consideration when planning their  event, how they are going to address these concerns and make families feel welcome and valued</a:t>
            </a:r>
          </a:p>
          <a:p>
            <a:pPr lvl="2"/>
            <a:r>
              <a:rPr lang="en-US" dirty="0"/>
              <a:t>How are you getting families to attend?</a:t>
            </a:r>
          </a:p>
          <a:p>
            <a:pPr lvl="2"/>
            <a:r>
              <a:rPr lang="en-US" dirty="0"/>
              <a:t>How are making families feel welcomed and valued?</a:t>
            </a:r>
          </a:p>
          <a:p>
            <a:pPr lvl="0"/>
            <a:r>
              <a:rPr lang="en-US" dirty="0"/>
              <a:t>Write out your Family Night plans on the poster with the name of your school.</a:t>
            </a:r>
          </a:p>
          <a:p>
            <a:r>
              <a:rPr lang="en-US" dirty="0"/>
              <a:t> </a:t>
            </a:r>
            <a:r>
              <a:rPr lang="en-US" u="sng" dirty="0"/>
              <a:t> Set timer for </a:t>
            </a:r>
            <a:r>
              <a:rPr lang="en-US" b="1" u="sng" dirty="0"/>
              <a:t>10</a:t>
            </a:r>
            <a:r>
              <a:rPr lang="en-US" u="sng" dirty="0"/>
              <a:t> minutes</a:t>
            </a:r>
            <a:endParaRPr lang="en-US" dirty="0"/>
          </a:p>
          <a:p>
            <a:r>
              <a:rPr lang="en-US" dirty="0"/>
              <a:t>Share out your plans for an amazing Family Night</a:t>
            </a:r>
            <a:endParaRPr lang="en-US" sz="1600" dirty="0"/>
          </a:p>
          <a:p>
            <a:pPr marL="45720" indent="0">
              <a:buNone/>
            </a:pPr>
            <a:r>
              <a:rPr lang="en-US" dirty="0"/>
              <a:t> </a:t>
            </a:r>
          </a:p>
          <a:p>
            <a:endParaRPr lang="en-US" dirty="0"/>
          </a:p>
        </p:txBody>
      </p:sp>
    </p:spTree>
    <p:extLst>
      <p:ext uri="{BB962C8B-B14F-4D97-AF65-F5344CB8AC3E}">
        <p14:creationId xmlns:p14="http://schemas.microsoft.com/office/powerpoint/2010/main" val="179700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FA62-D82C-4720-9353-BE7639B542A1}"/>
              </a:ext>
            </a:extLst>
          </p:cNvPr>
          <p:cNvSpPr>
            <a:spLocks noGrp="1"/>
          </p:cNvSpPr>
          <p:nvPr>
            <p:ph type="title"/>
          </p:nvPr>
        </p:nvSpPr>
        <p:spPr/>
        <p:txBody>
          <a:bodyPr/>
          <a:lstStyle/>
          <a:p>
            <a:r>
              <a:rPr lang="en-US" dirty="0"/>
              <a:t>Sharing Resources</a:t>
            </a:r>
          </a:p>
        </p:txBody>
      </p:sp>
      <p:sp>
        <p:nvSpPr>
          <p:cNvPr id="3" name="Content Placeholder 2">
            <a:extLst>
              <a:ext uri="{FF2B5EF4-FFF2-40B4-BE49-F238E27FC236}">
                <a16:creationId xmlns:a16="http://schemas.microsoft.com/office/drawing/2014/main" id="{B538AC6F-8558-4A0A-9B2C-11D6672E5386}"/>
              </a:ext>
            </a:extLst>
          </p:cNvPr>
          <p:cNvSpPr>
            <a:spLocks noGrp="1"/>
          </p:cNvSpPr>
          <p:nvPr>
            <p:ph idx="1"/>
          </p:nvPr>
        </p:nvSpPr>
        <p:spPr/>
        <p:txBody>
          <a:bodyPr/>
          <a:lstStyle/>
          <a:p>
            <a:r>
              <a:rPr lang="en-US" dirty="0"/>
              <a:t>Open House Night or Parent Teacher Conferences </a:t>
            </a:r>
          </a:p>
          <a:p>
            <a:r>
              <a:rPr lang="en-US" dirty="0"/>
              <a:t>Post it and Share *</a:t>
            </a:r>
          </a:p>
          <a:p>
            <a:r>
              <a:rPr lang="en-US" dirty="0"/>
              <a:t>What about your child’s learning are you most proud of?</a:t>
            </a:r>
          </a:p>
          <a:p>
            <a:endParaRPr lang="en-US" dirty="0"/>
          </a:p>
        </p:txBody>
      </p:sp>
      <p:pic>
        <p:nvPicPr>
          <p:cNvPr id="5" name="Picture 4">
            <a:extLst>
              <a:ext uri="{FF2B5EF4-FFF2-40B4-BE49-F238E27FC236}">
                <a16:creationId xmlns:a16="http://schemas.microsoft.com/office/drawing/2014/main" id="{E1E5ECB1-4671-42A5-BC03-FD3B1CE6D15E}"/>
              </a:ext>
            </a:extLst>
          </p:cNvPr>
          <p:cNvPicPr>
            <a:picLocks noChangeAspect="1"/>
          </p:cNvPicPr>
          <p:nvPr/>
        </p:nvPicPr>
        <p:blipFill>
          <a:blip r:embed="rId2"/>
          <a:stretch>
            <a:fillRect/>
          </a:stretch>
        </p:blipFill>
        <p:spPr>
          <a:xfrm rot="5400000">
            <a:off x="8094559" y="1869695"/>
            <a:ext cx="3751512" cy="3431097"/>
          </a:xfrm>
          <a:prstGeom prst="rect">
            <a:avLst/>
          </a:prstGeom>
        </p:spPr>
      </p:pic>
    </p:spTree>
    <p:extLst>
      <p:ext uri="{BB962C8B-B14F-4D97-AF65-F5344CB8AC3E}">
        <p14:creationId xmlns:p14="http://schemas.microsoft.com/office/powerpoint/2010/main" val="17198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1916</TotalTime>
  <Words>625</Words>
  <Application>Microsoft Office PowerPoint</Application>
  <PresentationFormat>Widescreen</PresentationFormat>
  <Paragraphs>82</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Georgia</vt:lpstr>
      <vt:lpstr>Juice ITC</vt:lpstr>
      <vt:lpstr>KG All of Me</vt:lpstr>
      <vt:lpstr>KG Always A Good Time</vt:lpstr>
      <vt:lpstr>Times New Roman</vt:lpstr>
      <vt:lpstr>Ocean 16x9</vt:lpstr>
      <vt:lpstr>Presentation</vt:lpstr>
      <vt:lpstr>Family and Community Engagement  SDDOE Title Programs </vt:lpstr>
      <vt:lpstr>PowerPoint Presentation</vt:lpstr>
      <vt:lpstr>Building Capacity </vt:lpstr>
      <vt:lpstr>Children do best if parents/families can play a variety of roles in their learning, helping at home, volunteering at school, planning their Children’s future, and taking part in key decisions about the school program</vt:lpstr>
      <vt:lpstr> </vt:lpstr>
      <vt:lpstr>Beach Ball Speed Dating </vt:lpstr>
      <vt:lpstr>Looking Through a Different Lens </vt:lpstr>
      <vt:lpstr>Looking Through a Different Lens </vt:lpstr>
      <vt:lpstr>Sharing Resources</vt:lpstr>
      <vt:lpstr>Sharing Resources </vt:lpstr>
      <vt:lpstr>Sharing Resources </vt:lpstr>
      <vt:lpstr>Toolkit Open House Ideas </vt:lpstr>
      <vt:lpstr>Loop a Video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Engagement  SDDOE Title Programs</dc:title>
  <dc:creator>Smith, Dawn  (DOE)</dc:creator>
  <cp:lastModifiedBy>Smith, Dawn  (DOE)</cp:lastModifiedBy>
  <cp:revision>41</cp:revision>
  <cp:lastPrinted>2019-05-28T20:42:19Z</cp:lastPrinted>
  <dcterms:created xsi:type="dcterms:W3CDTF">2019-05-15T19:10:40Z</dcterms:created>
  <dcterms:modified xsi:type="dcterms:W3CDTF">2019-06-04T15:15:30Z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