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81" r:id="rId2"/>
    <p:sldId id="27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9" r:id="rId17"/>
    <p:sldId id="273" r:id="rId18"/>
    <p:sldId id="275" r:id="rId19"/>
    <p:sldId id="276"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5CAFE69B-7973-4DEA-ACCF-C0EC1753F97D}" type="datetimeFigureOut">
              <a:rPr lang="en-US" smtClean="0"/>
              <a:t>10/12/2016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68399E2-E358-4CA5-8518-FEEC238CFDCA}" type="slidenum">
              <a:rPr lang="en-US" smtClean="0"/>
              <a:t>‹#›</a:t>
            </a:fld>
            <a:endParaRPr lang="en-US"/>
          </a:p>
        </p:txBody>
      </p:sp>
    </p:spTree>
    <p:extLst>
      <p:ext uri="{BB962C8B-B14F-4D97-AF65-F5344CB8AC3E}">
        <p14:creationId xmlns:p14="http://schemas.microsoft.com/office/powerpoint/2010/main" val="3452088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4BAAC1F6-62E5-487F-A506-BCF5A83E4173}" type="datetimeFigureOut">
              <a:rPr lang="en-US" smtClean="0"/>
              <a:t>10/12/2016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F4E7842A-C6C1-4DB6-8699-C6692AFCFDF4}" type="slidenum">
              <a:rPr lang="en-US" smtClean="0"/>
              <a:t>‹#›</a:t>
            </a:fld>
            <a:endParaRPr lang="en-US"/>
          </a:p>
        </p:txBody>
      </p:sp>
    </p:spTree>
    <p:extLst>
      <p:ext uri="{BB962C8B-B14F-4D97-AF65-F5344CB8AC3E}">
        <p14:creationId xmlns:p14="http://schemas.microsoft.com/office/powerpoint/2010/main" val="1404850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E7842A-C6C1-4DB6-8699-C6692AFCFDF4}" type="slidenum">
              <a:rPr lang="en-US" smtClean="0"/>
              <a:t>1</a:t>
            </a:fld>
            <a:endParaRPr lang="en-US"/>
          </a:p>
        </p:txBody>
      </p:sp>
    </p:spTree>
    <p:extLst>
      <p:ext uri="{BB962C8B-B14F-4D97-AF65-F5344CB8AC3E}">
        <p14:creationId xmlns:p14="http://schemas.microsoft.com/office/powerpoint/2010/main" val="3352526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E7842A-C6C1-4DB6-8699-C6692AFCFDF4}" type="slidenum">
              <a:rPr lang="en-US" smtClean="0"/>
              <a:t>10</a:t>
            </a:fld>
            <a:endParaRPr lang="en-US"/>
          </a:p>
        </p:txBody>
      </p:sp>
    </p:spTree>
    <p:extLst>
      <p:ext uri="{BB962C8B-B14F-4D97-AF65-F5344CB8AC3E}">
        <p14:creationId xmlns:p14="http://schemas.microsoft.com/office/powerpoint/2010/main" val="3285501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E7842A-C6C1-4DB6-8699-C6692AFCFDF4}" type="slidenum">
              <a:rPr lang="en-US" smtClean="0"/>
              <a:t>11</a:t>
            </a:fld>
            <a:endParaRPr lang="en-US"/>
          </a:p>
        </p:txBody>
      </p:sp>
    </p:spTree>
    <p:extLst>
      <p:ext uri="{BB962C8B-B14F-4D97-AF65-F5344CB8AC3E}">
        <p14:creationId xmlns:p14="http://schemas.microsoft.com/office/powerpoint/2010/main" val="2737805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E7842A-C6C1-4DB6-8699-C6692AFCFDF4}" type="slidenum">
              <a:rPr lang="en-US" smtClean="0"/>
              <a:t>12</a:t>
            </a:fld>
            <a:endParaRPr lang="en-US"/>
          </a:p>
        </p:txBody>
      </p:sp>
    </p:spTree>
    <p:extLst>
      <p:ext uri="{BB962C8B-B14F-4D97-AF65-F5344CB8AC3E}">
        <p14:creationId xmlns:p14="http://schemas.microsoft.com/office/powerpoint/2010/main" val="1145584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E7842A-C6C1-4DB6-8699-C6692AFCFDF4}" type="slidenum">
              <a:rPr lang="en-US" smtClean="0"/>
              <a:t>13</a:t>
            </a:fld>
            <a:endParaRPr lang="en-US"/>
          </a:p>
        </p:txBody>
      </p:sp>
    </p:spTree>
    <p:extLst>
      <p:ext uri="{BB962C8B-B14F-4D97-AF65-F5344CB8AC3E}">
        <p14:creationId xmlns:p14="http://schemas.microsoft.com/office/powerpoint/2010/main" val="199252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E7842A-C6C1-4DB6-8699-C6692AFCFDF4}" type="slidenum">
              <a:rPr lang="en-US" smtClean="0"/>
              <a:t>14</a:t>
            </a:fld>
            <a:endParaRPr lang="en-US"/>
          </a:p>
        </p:txBody>
      </p:sp>
    </p:spTree>
    <p:extLst>
      <p:ext uri="{BB962C8B-B14F-4D97-AF65-F5344CB8AC3E}">
        <p14:creationId xmlns:p14="http://schemas.microsoft.com/office/powerpoint/2010/main" val="3914391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E7842A-C6C1-4DB6-8699-C6692AFCFDF4}" type="slidenum">
              <a:rPr lang="en-US" smtClean="0"/>
              <a:t>15</a:t>
            </a:fld>
            <a:endParaRPr lang="en-US"/>
          </a:p>
        </p:txBody>
      </p:sp>
    </p:spTree>
    <p:extLst>
      <p:ext uri="{BB962C8B-B14F-4D97-AF65-F5344CB8AC3E}">
        <p14:creationId xmlns:p14="http://schemas.microsoft.com/office/powerpoint/2010/main" val="1048105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ESSA allows districts to keep a little more</a:t>
            </a:r>
            <a:r>
              <a:rPr lang="en-US" baseline="0" dirty="0" smtClean="0"/>
              <a:t> of the allocation for district level parent and family involvement activities </a:t>
            </a:r>
            <a:endParaRPr lang="en-US" dirty="0"/>
          </a:p>
        </p:txBody>
      </p:sp>
      <p:sp>
        <p:nvSpPr>
          <p:cNvPr id="4" name="Slide Number Placeholder 3"/>
          <p:cNvSpPr>
            <a:spLocks noGrp="1"/>
          </p:cNvSpPr>
          <p:nvPr>
            <p:ph type="sldNum" sz="quarter" idx="10"/>
          </p:nvPr>
        </p:nvSpPr>
        <p:spPr/>
        <p:txBody>
          <a:bodyPr/>
          <a:lstStyle/>
          <a:p>
            <a:fld id="{F4E7842A-C6C1-4DB6-8699-C6692AFCFDF4}" type="slidenum">
              <a:rPr lang="en-US" smtClean="0"/>
              <a:t>16</a:t>
            </a:fld>
            <a:endParaRPr lang="en-US"/>
          </a:p>
        </p:txBody>
      </p:sp>
    </p:spTree>
    <p:extLst>
      <p:ext uri="{BB962C8B-B14F-4D97-AF65-F5344CB8AC3E}">
        <p14:creationId xmlns:p14="http://schemas.microsoft.com/office/powerpoint/2010/main" val="909644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E7842A-C6C1-4DB6-8699-C6692AFCFDF4}" type="slidenum">
              <a:rPr lang="en-US" smtClean="0"/>
              <a:t>17</a:t>
            </a:fld>
            <a:endParaRPr lang="en-US"/>
          </a:p>
        </p:txBody>
      </p:sp>
    </p:spTree>
    <p:extLst>
      <p:ext uri="{BB962C8B-B14F-4D97-AF65-F5344CB8AC3E}">
        <p14:creationId xmlns:p14="http://schemas.microsoft.com/office/powerpoint/2010/main" val="495824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Newsletter</a:t>
            </a:r>
            <a:endParaRPr lang="en-US" dirty="0"/>
          </a:p>
        </p:txBody>
      </p:sp>
      <p:sp>
        <p:nvSpPr>
          <p:cNvPr id="4" name="Slide Number Placeholder 3"/>
          <p:cNvSpPr>
            <a:spLocks noGrp="1"/>
          </p:cNvSpPr>
          <p:nvPr>
            <p:ph type="sldNum" sz="quarter" idx="10"/>
          </p:nvPr>
        </p:nvSpPr>
        <p:spPr/>
        <p:txBody>
          <a:bodyPr/>
          <a:lstStyle/>
          <a:p>
            <a:fld id="{F4E7842A-C6C1-4DB6-8699-C6692AFCFDF4}" type="slidenum">
              <a:rPr lang="en-US" smtClean="0"/>
              <a:t>18</a:t>
            </a:fld>
            <a:endParaRPr lang="en-US"/>
          </a:p>
        </p:txBody>
      </p:sp>
    </p:spTree>
    <p:extLst>
      <p:ext uri="{BB962C8B-B14F-4D97-AF65-F5344CB8AC3E}">
        <p14:creationId xmlns:p14="http://schemas.microsoft.com/office/powerpoint/2010/main" val="584909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E7842A-C6C1-4DB6-8699-C6692AFCFDF4}" type="slidenum">
              <a:rPr lang="en-US" smtClean="0"/>
              <a:t>19</a:t>
            </a:fld>
            <a:endParaRPr lang="en-US"/>
          </a:p>
        </p:txBody>
      </p:sp>
    </p:spTree>
    <p:extLst>
      <p:ext uri="{BB962C8B-B14F-4D97-AF65-F5344CB8AC3E}">
        <p14:creationId xmlns:p14="http://schemas.microsoft.com/office/powerpoint/2010/main" val="3963418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Good afternoon.</a:t>
            </a:r>
          </a:p>
          <a:p>
            <a:r>
              <a:rPr lang="en-US" sz="1200" kern="1200" dirty="0" smtClean="0">
                <a:solidFill>
                  <a:schemeClr val="tx1"/>
                </a:solidFill>
                <a:effectLst/>
                <a:latin typeface="+mn-lt"/>
                <a:ea typeface="+mn-ea"/>
                <a:cs typeface="+mn-cs"/>
              </a:rPr>
              <a:t>Today we are going to discuss the Title I District Parent and Family Engagement Policy/</a:t>
            </a:r>
            <a:r>
              <a:rPr lang="en-US" sz="1200" kern="1200" dirty="0" err="1" smtClean="0">
                <a:solidFill>
                  <a:schemeClr val="tx1"/>
                </a:solidFill>
                <a:effectLst/>
                <a:latin typeface="+mn-lt"/>
                <a:ea typeface="+mn-ea"/>
                <a:cs typeface="+mn-cs"/>
              </a:rPr>
              <a:t>Plan.Every</a:t>
            </a:r>
            <a:r>
              <a:rPr lang="en-US" sz="1200" kern="1200" dirty="0" smtClean="0">
                <a:solidFill>
                  <a:schemeClr val="tx1"/>
                </a:solidFill>
                <a:effectLst/>
                <a:latin typeface="+mn-lt"/>
                <a:ea typeface="+mn-ea"/>
                <a:cs typeface="+mn-cs"/>
              </a:rPr>
              <a:t> Student Succeeds Act brings new language to the already existing policy/plan from current law.</a:t>
            </a:r>
          </a:p>
          <a:p>
            <a:endParaRPr lang="en-US" dirty="0"/>
          </a:p>
        </p:txBody>
      </p:sp>
      <p:sp>
        <p:nvSpPr>
          <p:cNvPr id="4" name="Slide Number Placeholder 3"/>
          <p:cNvSpPr>
            <a:spLocks noGrp="1"/>
          </p:cNvSpPr>
          <p:nvPr>
            <p:ph type="sldNum" sz="quarter" idx="10"/>
          </p:nvPr>
        </p:nvSpPr>
        <p:spPr/>
        <p:txBody>
          <a:bodyPr/>
          <a:lstStyle/>
          <a:p>
            <a:fld id="{F4E7842A-C6C1-4DB6-8699-C6692AFCFDF4}" type="slidenum">
              <a:rPr lang="en-US" smtClean="0"/>
              <a:t>2</a:t>
            </a:fld>
            <a:endParaRPr lang="en-US"/>
          </a:p>
        </p:txBody>
      </p:sp>
    </p:spTree>
    <p:extLst>
      <p:ext uri="{BB962C8B-B14F-4D97-AF65-F5344CB8AC3E}">
        <p14:creationId xmlns:p14="http://schemas.microsoft.com/office/powerpoint/2010/main" val="487553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 district policy/plan is currently a requirement the forthcoming law ESSA  adds language about outreach to parents and family members.</a:t>
            </a:r>
          </a:p>
          <a:p>
            <a:r>
              <a:rPr lang="en-US" dirty="0" smtClean="0"/>
              <a:t>The meaningful consultation can occur how it works best in your district however, consultation with parents and family members</a:t>
            </a:r>
            <a:r>
              <a:rPr lang="en-US" baseline="0" dirty="0" smtClean="0"/>
              <a:t> is required.</a:t>
            </a:r>
            <a:endParaRPr lang="en-US" dirty="0"/>
          </a:p>
        </p:txBody>
      </p:sp>
      <p:sp>
        <p:nvSpPr>
          <p:cNvPr id="4" name="Slide Number Placeholder 3"/>
          <p:cNvSpPr>
            <a:spLocks noGrp="1"/>
          </p:cNvSpPr>
          <p:nvPr>
            <p:ph type="sldNum" sz="quarter" idx="10"/>
          </p:nvPr>
        </p:nvSpPr>
        <p:spPr/>
        <p:txBody>
          <a:bodyPr/>
          <a:lstStyle/>
          <a:p>
            <a:fld id="{F4E7842A-C6C1-4DB6-8699-C6692AFCFDF4}" type="slidenum">
              <a:rPr lang="en-US" smtClean="0"/>
              <a:t>3</a:t>
            </a:fld>
            <a:endParaRPr lang="en-US"/>
          </a:p>
        </p:txBody>
      </p:sp>
    </p:spTree>
    <p:extLst>
      <p:ext uri="{BB962C8B-B14F-4D97-AF65-F5344CB8AC3E}">
        <p14:creationId xmlns:p14="http://schemas.microsoft.com/office/powerpoint/2010/main" val="4044329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policy/plan</a:t>
            </a:r>
            <a:r>
              <a:rPr lang="en-US" baseline="0" dirty="0" smtClean="0"/>
              <a:t> must state how the activities will be carried out and now must include objectives to ensure that </a:t>
            </a:r>
            <a:r>
              <a:rPr lang="en-US" baseline="0" dirty="0" err="1" smtClean="0"/>
              <a:t>paretns</a:t>
            </a:r>
            <a:r>
              <a:rPr lang="en-US" baseline="0" dirty="0" smtClean="0"/>
              <a:t> and families have the opportunity to be involved </a:t>
            </a:r>
            <a:endParaRPr lang="en-US" dirty="0"/>
          </a:p>
        </p:txBody>
      </p:sp>
      <p:sp>
        <p:nvSpPr>
          <p:cNvPr id="4" name="Slide Number Placeholder 3"/>
          <p:cNvSpPr>
            <a:spLocks noGrp="1"/>
          </p:cNvSpPr>
          <p:nvPr>
            <p:ph type="sldNum" sz="quarter" idx="10"/>
          </p:nvPr>
        </p:nvSpPr>
        <p:spPr/>
        <p:txBody>
          <a:bodyPr/>
          <a:lstStyle/>
          <a:p>
            <a:fld id="{F4E7842A-C6C1-4DB6-8699-C6692AFCFDF4}" type="slidenum">
              <a:rPr lang="en-US" smtClean="0"/>
              <a:t>4</a:t>
            </a:fld>
            <a:endParaRPr lang="en-US"/>
          </a:p>
        </p:txBody>
      </p:sp>
    </p:spTree>
    <p:extLst>
      <p:ext uri="{BB962C8B-B14F-4D97-AF65-F5344CB8AC3E}">
        <p14:creationId xmlns:p14="http://schemas.microsoft.com/office/powerpoint/2010/main" val="3224485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purpose of the district policy/plan is to build capacity of the schools in the area of parent and family engagement that are served with Title I. Building the capacity of staff to work with families to enhance the academic outcomes for their students. The intent of the law is to develop the policy/plan with family involvement. </a:t>
            </a:r>
            <a:endParaRPr lang="en-US" dirty="0"/>
          </a:p>
        </p:txBody>
      </p:sp>
      <p:sp>
        <p:nvSpPr>
          <p:cNvPr id="4" name="Slide Number Placeholder 3"/>
          <p:cNvSpPr>
            <a:spLocks noGrp="1"/>
          </p:cNvSpPr>
          <p:nvPr>
            <p:ph type="sldNum" sz="quarter" idx="10"/>
          </p:nvPr>
        </p:nvSpPr>
        <p:spPr/>
        <p:txBody>
          <a:bodyPr/>
          <a:lstStyle/>
          <a:p>
            <a:fld id="{F4E7842A-C6C1-4DB6-8699-C6692AFCFDF4}" type="slidenum">
              <a:rPr lang="en-US" smtClean="0"/>
              <a:t>5</a:t>
            </a:fld>
            <a:endParaRPr lang="en-US"/>
          </a:p>
        </p:txBody>
      </p:sp>
    </p:spTree>
    <p:extLst>
      <p:ext uri="{BB962C8B-B14F-4D97-AF65-F5344CB8AC3E}">
        <p14:creationId xmlns:p14="http://schemas.microsoft.com/office/powerpoint/2010/main" val="3294653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ESSA suggests that the</a:t>
            </a:r>
            <a:r>
              <a:rPr lang="en-US" baseline="0" dirty="0" smtClean="0"/>
              <a:t> district plan should get t</a:t>
            </a:r>
            <a:r>
              <a:rPr lang="en-US" dirty="0" smtClean="0"/>
              <a:t>he community involved in the schools work of involving families and supporting</a:t>
            </a:r>
            <a:r>
              <a:rPr lang="en-US" baseline="0" dirty="0" smtClean="0"/>
              <a:t> students. </a:t>
            </a:r>
            <a:endParaRPr lang="en-US" dirty="0"/>
          </a:p>
        </p:txBody>
      </p:sp>
      <p:sp>
        <p:nvSpPr>
          <p:cNvPr id="4" name="Slide Number Placeholder 3"/>
          <p:cNvSpPr>
            <a:spLocks noGrp="1"/>
          </p:cNvSpPr>
          <p:nvPr>
            <p:ph type="sldNum" sz="quarter" idx="10"/>
          </p:nvPr>
        </p:nvSpPr>
        <p:spPr/>
        <p:txBody>
          <a:bodyPr/>
          <a:lstStyle/>
          <a:p>
            <a:fld id="{F4E7842A-C6C1-4DB6-8699-C6692AFCFDF4}" type="slidenum">
              <a:rPr lang="en-US" smtClean="0"/>
              <a:t>6</a:t>
            </a:fld>
            <a:endParaRPr lang="en-US"/>
          </a:p>
        </p:txBody>
      </p:sp>
    </p:spTree>
    <p:extLst>
      <p:ext uri="{BB962C8B-B14F-4D97-AF65-F5344CB8AC3E}">
        <p14:creationId xmlns:p14="http://schemas.microsoft.com/office/powerpoint/2010/main" val="3250433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Preschools,</a:t>
            </a:r>
            <a:r>
              <a:rPr lang="en-US" baseline="0" dirty="0" smtClean="0"/>
              <a:t> </a:t>
            </a:r>
            <a:r>
              <a:rPr lang="en-US" baseline="0" dirty="0" err="1" smtClean="0"/>
              <a:t>Headstarts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4E7842A-C6C1-4DB6-8699-C6692AFCFDF4}" type="slidenum">
              <a:rPr lang="en-US" smtClean="0"/>
              <a:t>7</a:t>
            </a:fld>
            <a:endParaRPr lang="en-US"/>
          </a:p>
        </p:txBody>
      </p:sp>
    </p:spTree>
    <p:extLst>
      <p:ext uri="{BB962C8B-B14F-4D97-AF65-F5344CB8AC3E}">
        <p14:creationId xmlns:p14="http://schemas.microsoft.com/office/powerpoint/2010/main" val="1141191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E7842A-C6C1-4DB6-8699-C6692AFCFDF4}" type="slidenum">
              <a:rPr lang="en-US" smtClean="0"/>
              <a:t>8</a:t>
            </a:fld>
            <a:endParaRPr lang="en-US"/>
          </a:p>
        </p:txBody>
      </p:sp>
    </p:spTree>
    <p:extLst>
      <p:ext uri="{BB962C8B-B14F-4D97-AF65-F5344CB8AC3E}">
        <p14:creationId xmlns:p14="http://schemas.microsoft.com/office/powerpoint/2010/main" val="2464428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E7842A-C6C1-4DB6-8699-C6692AFCFDF4}" type="slidenum">
              <a:rPr lang="en-US" smtClean="0"/>
              <a:t>9</a:t>
            </a:fld>
            <a:endParaRPr lang="en-US"/>
          </a:p>
        </p:txBody>
      </p:sp>
    </p:spTree>
    <p:extLst>
      <p:ext uri="{BB962C8B-B14F-4D97-AF65-F5344CB8AC3E}">
        <p14:creationId xmlns:p14="http://schemas.microsoft.com/office/powerpoint/2010/main" val="351513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B1A7CACA-5A53-484E-ADAD-C899B6B683E3}" type="datetimeFigureOut">
              <a:rPr lang="en-US" smtClean="0"/>
              <a:t>10/12/2016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D2EE9B4-A711-459B-84BC-9AC9730C56D1}"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A7CACA-5A53-484E-ADAD-C899B6B683E3}" type="datetimeFigureOut">
              <a:rPr lang="en-US" smtClean="0"/>
              <a:t>10/12/2016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2EE9B4-A711-459B-84BC-9AC9730C56D1}" type="slidenum">
              <a:rPr lang="en-US" smtClean="0"/>
              <a:t>‹#›</a:t>
            </a:fld>
            <a:endParaRPr lang="en-US" dirty="0"/>
          </a:p>
        </p:txBody>
      </p:sp>
    </p:spTree>
    <p:extLst>
      <p:ext uri="{BB962C8B-B14F-4D97-AF65-F5344CB8AC3E}">
        <p14:creationId xmlns:p14="http://schemas.microsoft.com/office/powerpoint/2010/main" val="4416671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t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fld id="{B1A7CACA-5A53-484E-ADAD-C899B6B683E3}" type="datetimeFigureOut">
              <a:rPr lang="en-US" smtClean="0"/>
              <a:t>10/12/2016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fld id="{5D2EE9B4-A711-459B-84BC-9AC9730C56D1}" type="slidenum">
              <a:rPr lang="en-US" smtClean="0"/>
              <a:t>‹#›</a:t>
            </a:fld>
            <a:endParaRPr lang="en-US" dirty="0"/>
          </a:p>
        </p:txBody>
      </p:sp>
    </p:spTree>
    <p:extLst>
      <p:ext uri="{BB962C8B-B14F-4D97-AF65-F5344CB8AC3E}">
        <p14:creationId xmlns:p14="http://schemas.microsoft.com/office/powerpoint/2010/main" val="1803655921"/>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tel:8664108397"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Dawnl.smith@state.sd.u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Wednesday Café</a:t>
            </a:r>
            <a:br>
              <a:rPr lang="en-US" dirty="0" smtClean="0"/>
            </a:br>
            <a:r>
              <a:rPr lang="en-US" dirty="0" smtClean="0"/>
              <a:t>October  12, 2016</a:t>
            </a:r>
            <a:endParaRPr lang="en-US" dirty="0"/>
          </a:p>
        </p:txBody>
      </p:sp>
      <p:sp>
        <p:nvSpPr>
          <p:cNvPr id="3" name="Subtitle 2"/>
          <p:cNvSpPr>
            <a:spLocks noGrp="1"/>
          </p:cNvSpPr>
          <p:nvPr>
            <p:ph type="subTitle" idx="1"/>
          </p:nvPr>
        </p:nvSpPr>
        <p:spPr/>
        <p:txBody>
          <a:bodyPr/>
          <a:lstStyle/>
          <a:p>
            <a:r>
              <a:rPr lang="en-US" sz="2400" dirty="0" smtClean="0">
                <a:solidFill>
                  <a:schemeClr val="tx1"/>
                </a:solidFill>
              </a:rPr>
              <a:t>Webinar Begins at 1:30 CST</a:t>
            </a:r>
          </a:p>
          <a:p>
            <a:r>
              <a:rPr lang="en-US" sz="1800" dirty="0" smtClean="0">
                <a:solidFill>
                  <a:schemeClr val="tx1"/>
                </a:solidFill>
              </a:rPr>
              <a:t>For audio you can Join </a:t>
            </a:r>
            <a:r>
              <a:rPr lang="en-US" sz="1800" dirty="0">
                <a:solidFill>
                  <a:schemeClr val="tx1"/>
                </a:solidFill>
              </a:rPr>
              <a:t>by Phone</a:t>
            </a:r>
          </a:p>
          <a:p>
            <a:r>
              <a:rPr lang="en-US" sz="1800" dirty="0"/>
              <a:t>Toll number: </a:t>
            </a:r>
            <a:r>
              <a:rPr lang="en-US" sz="1800" u="sng" dirty="0">
                <a:hlinkClick r:id="rId3"/>
              </a:rPr>
              <a:t>8664108397</a:t>
            </a:r>
            <a:r>
              <a:rPr lang="en-US" sz="1800" dirty="0"/>
              <a:t> </a:t>
            </a:r>
          </a:p>
          <a:p>
            <a:r>
              <a:rPr lang="en-US" sz="1800" dirty="0" smtClean="0">
                <a:solidFill>
                  <a:schemeClr val="tx1"/>
                </a:solidFill>
              </a:rPr>
              <a:t>Conference </a:t>
            </a:r>
            <a:r>
              <a:rPr lang="en-US" sz="1800" dirty="0">
                <a:solidFill>
                  <a:schemeClr val="tx1"/>
                </a:solidFill>
              </a:rPr>
              <a:t>ID: 6057732535 </a:t>
            </a:r>
          </a:p>
          <a:p>
            <a:endParaRPr lang="en-US" dirty="0" smtClean="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920737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Policy/Plan</a:t>
            </a:r>
            <a:endParaRPr lang="en-US" dirty="0"/>
          </a:p>
        </p:txBody>
      </p:sp>
      <p:sp>
        <p:nvSpPr>
          <p:cNvPr id="3" name="Content Placeholder 2"/>
          <p:cNvSpPr>
            <a:spLocks noGrp="1"/>
          </p:cNvSpPr>
          <p:nvPr>
            <p:ph idx="1"/>
          </p:nvPr>
        </p:nvSpPr>
        <p:spPr/>
        <p:txBody>
          <a:bodyPr/>
          <a:lstStyle/>
          <a:p>
            <a:r>
              <a:rPr lang="en-US" dirty="0" smtClean="0"/>
              <a:t>Consider if the plan addresses how to assist parents to best engage with school personnel and teachers </a:t>
            </a:r>
          </a:p>
          <a:p>
            <a:endParaRPr lang="en-US" dirty="0" smtClean="0"/>
          </a:p>
          <a:p>
            <a:r>
              <a:rPr lang="en-US" dirty="0" smtClean="0"/>
              <a:t>Consider if the plan addresses strategies to support successful school and family interactions</a:t>
            </a:r>
          </a:p>
          <a:p>
            <a:endParaRPr lang="en-US" dirty="0"/>
          </a:p>
        </p:txBody>
      </p:sp>
    </p:spTree>
    <p:extLst>
      <p:ext uri="{BB962C8B-B14F-4D97-AF65-F5344CB8AC3E}">
        <p14:creationId xmlns:p14="http://schemas.microsoft.com/office/powerpoint/2010/main" val="3829250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District Policy/Plan</a:t>
            </a:r>
            <a:endParaRPr lang="en-US" dirty="0"/>
          </a:p>
        </p:txBody>
      </p:sp>
      <p:sp>
        <p:nvSpPr>
          <p:cNvPr id="3" name="Content Placeholder 2"/>
          <p:cNvSpPr>
            <a:spLocks noGrp="1"/>
          </p:cNvSpPr>
          <p:nvPr>
            <p:ph idx="1"/>
          </p:nvPr>
        </p:nvSpPr>
        <p:spPr/>
        <p:txBody>
          <a:bodyPr>
            <a:normAutofit lnSpcReduction="10000"/>
          </a:bodyPr>
          <a:lstStyle/>
          <a:p>
            <a:r>
              <a:rPr lang="en-US" dirty="0" smtClean="0"/>
              <a:t>Use the findings of the evaluation to redesign if necessary the plan using evidenced based strategies for more effective parental involvement </a:t>
            </a:r>
          </a:p>
          <a:p>
            <a:r>
              <a:rPr lang="en-US" dirty="0" smtClean="0"/>
              <a:t>Involve parents in the activities of the schools served by Title Programs which may include establishing a parent advisory board to represent the needs of parents served by Title Programs </a:t>
            </a:r>
            <a:endParaRPr lang="en-US" dirty="0"/>
          </a:p>
        </p:txBody>
      </p:sp>
    </p:spTree>
    <p:extLst>
      <p:ext uri="{BB962C8B-B14F-4D97-AF65-F5344CB8AC3E}">
        <p14:creationId xmlns:p14="http://schemas.microsoft.com/office/powerpoint/2010/main" val="235515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Funds </a:t>
            </a:r>
            <a:endParaRPr lang="en-US" dirty="0"/>
          </a:p>
        </p:txBody>
      </p:sp>
      <p:sp>
        <p:nvSpPr>
          <p:cNvPr id="3" name="Content Placeholder 2"/>
          <p:cNvSpPr>
            <a:spLocks noGrp="1"/>
          </p:cNvSpPr>
          <p:nvPr>
            <p:ph idx="1"/>
          </p:nvPr>
        </p:nvSpPr>
        <p:spPr/>
        <p:txBody>
          <a:bodyPr/>
          <a:lstStyle/>
          <a:p>
            <a:r>
              <a:rPr lang="en-US" dirty="0" smtClean="0"/>
              <a:t>Include not less than one of the following </a:t>
            </a:r>
          </a:p>
          <a:p>
            <a:pPr marL="0" indent="0">
              <a:buNone/>
            </a:pPr>
            <a:r>
              <a:rPr lang="en-US" dirty="0" smtClean="0"/>
              <a:t>i)Supporting schools and nonprofit organizations in providing professional development for LEA and school personnel regarding parent and family engagement strategies, </a:t>
            </a:r>
            <a:endParaRPr lang="en-US" dirty="0"/>
          </a:p>
        </p:txBody>
      </p:sp>
    </p:spTree>
    <p:extLst>
      <p:ext uri="{BB962C8B-B14F-4D97-AF65-F5344CB8AC3E}">
        <p14:creationId xmlns:p14="http://schemas.microsoft.com/office/powerpoint/2010/main" val="3720715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t>ii)Supporting programs that reach parents and family members at home, in the community, and at school </a:t>
            </a:r>
            <a:endParaRPr lang="en-US" dirty="0"/>
          </a:p>
        </p:txBody>
      </p:sp>
    </p:spTree>
    <p:extLst>
      <p:ext uri="{BB962C8B-B14F-4D97-AF65-F5344CB8AC3E}">
        <p14:creationId xmlns:p14="http://schemas.microsoft.com/office/powerpoint/2010/main" val="3867196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iii)Disseminating information on best practices focused on parent and family engagement, especially best practices for increasing the engagement of family members</a:t>
            </a:r>
          </a:p>
          <a:p>
            <a:r>
              <a:rPr lang="en-US" dirty="0"/>
              <a:t>i</a:t>
            </a:r>
            <a:r>
              <a:rPr lang="en-US" dirty="0" smtClean="0"/>
              <a:t>v) Collaborating or providing sub grants to schools to enable such schools to collaborate, with community-based organizations or other organizations or employers with a record of success in improving and increasing parent and family engagement </a:t>
            </a:r>
            <a:endParaRPr lang="en-US" dirty="0"/>
          </a:p>
        </p:txBody>
      </p:sp>
    </p:spTree>
    <p:extLst>
      <p:ext uri="{BB962C8B-B14F-4D97-AF65-F5344CB8AC3E}">
        <p14:creationId xmlns:p14="http://schemas.microsoft.com/office/powerpoint/2010/main" val="2741885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v</a:t>
            </a:r>
            <a:r>
              <a:rPr lang="en-US" dirty="0" smtClean="0"/>
              <a:t>) Engaging in any other activities and strategies that the local educational agency determines are appropriate and consistent with such agency’s parent and family engagement policy.</a:t>
            </a:r>
            <a:endParaRPr lang="en-US" dirty="0"/>
          </a:p>
        </p:txBody>
      </p:sp>
    </p:spTree>
    <p:extLst>
      <p:ext uri="{BB962C8B-B14F-4D97-AF65-F5344CB8AC3E}">
        <p14:creationId xmlns:p14="http://schemas.microsoft.com/office/powerpoint/2010/main" val="4258869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Reservation of Funds </a:t>
            </a:r>
            <a:endParaRPr lang="en-US" dirty="0"/>
          </a:p>
        </p:txBody>
      </p:sp>
      <p:sp>
        <p:nvSpPr>
          <p:cNvPr id="3" name="Content Placeholder 2"/>
          <p:cNvSpPr>
            <a:spLocks noGrp="1"/>
          </p:cNvSpPr>
          <p:nvPr>
            <p:ph idx="1"/>
          </p:nvPr>
        </p:nvSpPr>
        <p:spPr/>
        <p:txBody>
          <a:bodyPr>
            <a:normAutofit fontScale="92500"/>
          </a:bodyPr>
          <a:lstStyle/>
          <a:p>
            <a:r>
              <a:rPr lang="en-US" dirty="0" smtClean="0"/>
              <a:t>Each LEA that receives a Title I  allocation of over $500,000 must reserve 1% of the allocation to carry out activities in ESSA Section 1116</a:t>
            </a:r>
          </a:p>
          <a:p>
            <a:r>
              <a:rPr lang="en-US" dirty="0" smtClean="0"/>
              <a:t>Not less than </a:t>
            </a:r>
            <a:r>
              <a:rPr lang="en-US" b="1" dirty="0" smtClean="0"/>
              <a:t>90% </a:t>
            </a:r>
            <a:r>
              <a:rPr lang="en-US" dirty="0" smtClean="0"/>
              <a:t>of the funds shall be distributed to schools served under Title I with priority given to high needs schools these funds should be used to carry out the activities of the parent and family engagement policy/plan</a:t>
            </a:r>
            <a:endParaRPr lang="en-US" dirty="0"/>
          </a:p>
        </p:txBody>
      </p:sp>
    </p:spTree>
    <p:extLst>
      <p:ext uri="{BB962C8B-B14F-4D97-AF65-F5344CB8AC3E}">
        <p14:creationId xmlns:p14="http://schemas.microsoft.com/office/powerpoint/2010/main" val="1677351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Articles and Resources for your Inbox </a:t>
            </a:r>
            <a:endParaRPr lang="en-US" dirty="0"/>
          </a:p>
        </p:txBody>
      </p:sp>
      <p:sp>
        <p:nvSpPr>
          <p:cNvPr id="3" name="Subtitle 2"/>
          <p:cNvSpPr>
            <a:spLocks noGrp="1"/>
          </p:cNvSpPr>
          <p:nvPr>
            <p:ph type="subTitle" idx="1"/>
          </p:nvPr>
        </p:nvSpPr>
        <p:spPr/>
        <p:txBody>
          <a:bodyPr>
            <a:normAutofit fontScale="77500" lnSpcReduction="20000"/>
          </a:bodyPr>
          <a:lstStyle/>
          <a:p>
            <a:r>
              <a:rPr lang="en-US" b="1" dirty="0" smtClean="0">
                <a:solidFill>
                  <a:schemeClr val="tx1"/>
                </a:solidFill>
              </a:rPr>
              <a:t>Harvard </a:t>
            </a:r>
            <a:r>
              <a:rPr lang="en-US" b="1" dirty="0">
                <a:solidFill>
                  <a:schemeClr val="tx1"/>
                </a:solidFill>
              </a:rPr>
              <a:t>Family </a:t>
            </a:r>
            <a:r>
              <a:rPr lang="en-US" b="1" dirty="0" smtClean="0">
                <a:solidFill>
                  <a:schemeClr val="tx1"/>
                </a:solidFill>
              </a:rPr>
              <a:t>Research </a:t>
            </a:r>
            <a:r>
              <a:rPr lang="en-US" b="1" dirty="0">
                <a:solidFill>
                  <a:schemeClr val="tx1"/>
                </a:solidFill>
              </a:rPr>
              <a:t>Project (HFRP) has served as a national platform for forward-thinking perspectives on family and community engagement research, practices, policies, and strategies since 1983.</a:t>
            </a:r>
          </a:p>
        </p:txBody>
      </p:sp>
    </p:spTree>
    <p:extLst>
      <p:ext uri="{BB962C8B-B14F-4D97-AF65-F5344CB8AC3E}">
        <p14:creationId xmlns:p14="http://schemas.microsoft.com/office/powerpoint/2010/main" val="1464854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a:t>
            </a:r>
            <a:endParaRPr lang="en-US" dirty="0"/>
          </a:p>
        </p:txBody>
      </p:sp>
      <p:sp>
        <p:nvSpPr>
          <p:cNvPr id="3" name="Content Placeholder 2"/>
          <p:cNvSpPr>
            <a:spLocks noGrp="1"/>
          </p:cNvSpPr>
          <p:nvPr>
            <p:ph idx="1"/>
          </p:nvPr>
        </p:nvSpPr>
        <p:spPr/>
        <p:txBody>
          <a:bodyPr/>
          <a:lstStyle/>
          <a:p>
            <a:r>
              <a:rPr lang="en-US" dirty="0" smtClean="0"/>
              <a:t>Harvard Family Research Project hfrp@hfrp.ccsend.com</a:t>
            </a:r>
            <a:endParaRPr lang="en-US" dirty="0"/>
          </a:p>
        </p:txBody>
      </p:sp>
    </p:spTree>
    <p:extLst>
      <p:ext uri="{BB962C8B-B14F-4D97-AF65-F5344CB8AC3E}">
        <p14:creationId xmlns:p14="http://schemas.microsoft.com/office/powerpoint/2010/main" val="57624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Dawn Smith</a:t>
            </a:r>
          </a:p>
          <a:p>
            <a:r>
              <a:rPr lang="en-US" dirty="0" smtClean="0"/>
              <a:t>SDDOE</a:t>
            </a:r>
          </a:p>
          <a:p>
            <a:r>
              <a:rPr lang="en-US" dirty="0" smtClean="0"/>
              <a:t>Title Programs</a:t>
            </a:r>
          </a:p>
          <a:p>
            <a:r>
              <a:rPr lang="en-US" dirty="0" smtClean="0">
                <a:hlinkClick r:id="rId3"/>
              </a:rPr>
              <a:t>Dawnl.smith@state.sd.us</a:t>
            </a:r>
            <a:endParaRPr lang="en-US" dirty="0" smtClean="0"/>
          </a:p>
          <a:p>
            <a:r>
              <a:rPr lang="en-US" dirty="0" smtClean="0"/>
              <a:t>605-773-2535</a:t>
            </a:r>
            <a:endParaRPr lang="en-US" dirty="0"/>
          </a:p>
        </p:txBody>
      </p:sp>
    </p:spTree>
    <p:extLst>
      <p:ext uri="{BB962C8B-B14F-4D97-AF65-F5344CB8AC3E}">
        <p14:creationId xmlns:p14="http://schemas.microsoft.com/office/powerpoint/2010/main" val="395058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C00000"/>
                </a:solidFill>
              </a:rPr>
              <a:t>ESSA Section 1116</a:t>
            </a:r>
            <a:br>
              <a:rPr lang="en-US" dirty="0" smtClean="0">
                <a:solidFill>
                  <a:srgbClr val="C00000"/>
                </a:solidFill>
              </a:rPr>
            </a:br>
            <a:r>
              <a:rPr lang="en-US" dirty="0" smtClean="0">
                <a:solidFill>
                  <a:srgbClr val="C00000"/>
                </a:solidFill>
              </a:rPr>
              <a:t>Every Student Succeeds Act </a:t>
            </a:r>
            <a:endParaRPr lang="en-US" dirty="0">
              <a:solidFill>
                <a:srgbClr val="C00000"/>
              </a:solidFill>
            </a:endParaRPr>
          </a:p>
        </p:txBody>
      </p:sp>
      <p:sp>
        <p:nvSpPr>
          <p:cNvPr id="3" name="Subtitle 2"/>
          <p:cNvSpPr>
            <a:spLocks noGrp="1"/>
          </p:cNvSpPr>
          <p:nvPr>
            <p:ph type="subTitle" idx="1"/>
          </p:nvPr>
        </p:nvSpPr>
        <p:spPr/>
        <p:txBody>
          <a:bodyPr/>
          <a:lstStyle/>
          <a:p>
            <a:r>
              <a:rPr lang="en-US" dirty="0" smtClean="0">
                <a:solidFill>
                  <a:schemeClr val="tx1"/>
                </a:solidFill>
              </a:rPr>
              <a:t>Parent and Family Engagement </a:t>
            </a:r>
          </a:p>
          <a:p>
            <a:r>
              <a:rPr lang="en-US" dirty="0" smtClean="0">
                <a:solidFill>
                  <a:schemeClr val="tx1"/>
                </a:solidFill>
              </a:rPr>
              <a:t>District Level Policy/Plan </a:t>
            </a:r>
            <a:endParaRPr lang="en-US" dirty="0">
              <a:solidFill>
                <a:schemeClr val="tx1"/>
              </a:solidFill>
            </a:endParaRPr>
          </a:p>
        </p:txBody>
      </p:sp>
    </p:spTree>
    <p:extLst>
      <p:ext uri="{BB962C8B-B14F-4D97-AF65-F5344CB8AC3E}">
        <p14:creationId xmlns:p14="http://schemas.microsoft.com/office/powerpoint/2010/main" val="522565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427038"/>
          </a:xfrm>
        </p:spPr>
        <p:txBody>
          <a:bodyPr/>
          <a:lstStyle/>
          <a:p>
            <a:r>
              <a:rPr lang="en-US" dirty="0" smtClean="0"/>
              <a:t>ESSA Sec 1116</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LEA District Plan/Policy Parent and Family Engagement </a:t>
            </a:r>
          </a:p>
          <a:p>
            <a:pPr marL="0" indent="0">
              <a:buNone/>
            </a:pPr>
            <a:r>
              <a:rPr lang="en-US" dirty="0" smtClean="0"/>
              <a:t>An LEA (Local Education Agency) may receive funds only if the agency </a:t>
            </a:r>
            <a:r>
              <a:rPr lang="en-US" b="1" dirty="0" smtClean="0"/>
              <a:t>conducts outreach </a:t>
            </a:r>
            <a:r>
              <a:rPr lang="en-US" dirty="0" smtClean="0"/>
              <a:t>to all parents and family members and implements programs, activities, and procedures for the involvement of parents and family members. These shall be planned and implemented with meaningful consultation with parents of participating children.</a:t>
            </a:r>
            <a:endParaRPr lang="en-US" dirty="0"/>
          </a:p>
        </p:txBody>
      </p:sp>
    </p:spTree>
    <p:extLst>
      <p:ext uri="{BB962C8B-B14F-4D97-AF65-F5344CB8AC3E}">
        <p14:creationId xmlns:p14="http://schemas.microsoft.com/office/powerpoint/2010/main" val="1043686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Policy/Plan</a:t>
            </a:r>
            <a:endParaRPr lang="en-US" dirty="0"/>
          </a:p>
        </p:txBody>
      </p:sp>
      <p:sp>
        <p:nvSpPr>
          <p:cNvPr id="3" name="Content Placeholder 2"/>
          <p:cNvSpPr>
            <a:spLocks noGrp="1"/>
          </p:cNvSpPr>
          <p:nvPr>
            <p:ph idx="1"/>
          </p:nvPr>
        </p:nvSpPr>
        <p:spPr/>
        <p:txBody>
          <a:bodyPr/>
          <a:lstStyle/>
          <a:p>
            <a:r>
              <a:rPr lang="en-US" dirty="0" smtClean="0"/>
              <a:t>Each LEA shall develop jointly with agree on with, and distribute to, parents and </a:t>
            </a:r>
            <a:r>
              <a:rPr lang="en-US" u="sng" dirty="0" smtClean="0"/>
              <a:t>family members </a:t>
            </a:r>
            <a:r>
              <a:rPr lang="en-US" dirty="0" smtClean="0"/>
              <a:t>of participating children a written parent and family engagement policy. Establish the LEA’s expectations and </a:t>
            </a:r>
            <a:r>
              <a:rPr lang="en-US" b="1" u="sng" dirty="0" smtClean="0"/>
              <a:t>objectives</a:t>
            </a:r>
            <a:r>
              <a:rPr lang="en-US" b="1" dirty="0" smtClean="0"/>
              <a:t> </a:t>
            </a:r>
            <a:r>
              <a:rPr lang="en-US" dirty="0" smtClean="0"/>
              <a:t>for meaningful parent and family involvement and describe how the LEA  will:</a:t>
            </a:r>
            <a:endParaRPr lang="en-US" dirty="0"/>
          </a:p>
        </p:txBody>
      </p:sp>
    </p:spTree>
    <p:extLst>
      <p:ext uri="{BB962C8B-B14F-4D97-AF65-F5344CB8AC3E}">
        <p14:creationId xmlns:p14="http://schemas.microsoft.com/office/powerpoint/2010/main" val="35989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Policy/Plan</a:t>
            </a:r>
            <a:endParaRPr lang="en-US" dirty="0"/>
          </a:p>
        </p:txBody>
      </p:sp>
      <p:sp>
        <p:nvSpPr>
          <p:cNvPr id="3" name="Content Placeholder 2"/>
          <p:cNvSpPr>
            <a:spLocks noGrp="1"/>
          </p:cNvSpPr>
          <p:nvPr>
            <p:ph idx="1"/>
          </p:nvPr>
        </p:nvSpPr>
        <p:spPr/>
        <p:txBody>
          <a:bodyPr>
            <a:normAutofit lnSpcReduction="10000"/>
          </a:bodyPr>
          <a:lstStyle/>
          <a:p>
            <a:r>
              <a:rPr lang="en-US" dirty="0" smtClean="0"/>
              <a:t>Involve parents and family members in jointly developing the LEA education plan</a:t>
            </a:r>
          </a:p>
          <a:p>
            <a:r>
              <a:rPr lang="en-US" dirty="0" smtClean="0"/>
              <a:t>Provide the coordination, technical assistance and other support necessary to assist and </a:t>
            </a:r>
            <a:r>
              <a:rPr lang="en-US" u="sng" dirty="0" smtClean="0"/>
              <a:t>build the capacity of all participating schools </a:t>
            </a:r>
            <a:r>
              <a:rPr lang="en-US" dirty="0" smtClean="0"/>
              <a:t>and planning and implementing effective parent and family involvement activities to improve </a:t>
            </a:r>
            <a:r>
              <a:rPr lang="en-US" u="sng" dirty="0" smtClean="0"/>
              <a:t>student academic achievement and school performance </a:t>
            </a:r>
            <a:endParaRPr lang="en-US" u="sng" dirty="0"/>
          </a:p>
        </p:txBody>
      </p:sp>
    </p:spTree>
    <p:extLst>
      <p:ext uri="{BB962C8B-B14F-4D97-AF65-F5344CB8AC3E}">
        <p14:creationId xmlns:p14="http://schemas.microsoft.com/office/powerpoint/2010/main" val="2549470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Policy/Plan</a:t>
            </a:r>
            <a:endParaRPr lang="en-US" dirty="0"/>
          </a:p>
        </p:txBody>
      </p:sp>
      <p:sp>
        <p:nvSpPr>
          <p:cNvPr id="3" name="Content Placeholder 2"/>
          <p:cNvSpPr>
            <a:spLocks noGrp="1"/>
          </p:cNvSpPr>
          <p:nvPr>
            <p:ph idx="1"/>
          </p:nvPr>
        </p:nvSpPr>
        <p:spPr/>
        <p:txBody>
          <a:bodyPr/>
          <a:lstStyle/>
          <a:p>
            <a:r>
              <a:rPr lang="en-US" dirty="0" smtClean="0"/>
              <a:t>Which </a:t>
            </a:r>
            <a:r>
              <a:rPr lang="en-US" b="1" u="sng" dirty="0" smtClean="0"/>
              <a:t>may</a:t>
            </a:r>
            <a:r>
              <a:rPr lang="en-US" dirty="0" smtClean="0"/>
              <a:t> include meaningful consultation with employers, business leaders, and organizations, or individuals with expertise in effectively engaging parents and family members in education. </a:t>
            </a:r>
            <a:endParaRPr lang="en-US" dirty="0"/>
          </a:p>
        </p:txBody>
      </p:sp>
    </p:spTree>
    <p:extLst>
      <p:ext uri="{BB962C8B-B14F-4D97-AF65-F5344CB8AC3E}">
        <p14:creationId xmlns:p14="http://schemas.microsoft.com/office/powerpoint/2010/main" val="758772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Policy/Plan</a:t>
            </a:r>
            <a:endParaRPr lang="en-US" dirty="0"/>
          </a:p>
        </p:txBody>
      </p:sp>
      <p:sp>
        <p:nvSpPr>
          <p:cNvPr id="3" name="Content Placeholder 2"/>
          <p:cNvSpPr>
            <a:spLocks noGrp="1"/>
          </p:cNvSpPr>
          <p:nvPr>
            <p:ph idx="1"/>
          </p:nvPr>
        </p:nvSpPr>
        <p:spPr/>
        <p:txBody>
          <a:bodyPr/>
          <a:lstStyle/>
          <a:p>
            <a:r>
              <a:rPr lang="en-US" dirty="0" smtClean="0"/>
              <a:t>Coordinate and integrate parent and family engagement strategies with other relevant federal, state and local laws and programs</a:t>
            </a:r>
            <a:endParaRPr lang="en-US" dirty="0"/>
          </a:p>
        </p:txBody>
      </p:sp>
    </p:spTree>
    <p:extLst>
      <p:ext uri="{BB962C8B-B14F-4D97-AF65-F5344CB8AC3E}">
        <p14:creationId xmlns:p14="http://schemas.microsoft.com/office/powerpoint/2010/main" val="4091489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Policy/Plan</a:t>
            </a:r>
            <a:endParaRPr lang="en-US" dirty="0"/>
          </a:p>
        </p:txBody>
      </p:sp>
      <p:sp>
        <p:nvSpPr>
          <p:cNvPr id="3" name="Content Placeholder 2"/>
          <p:cNvSpPr>
            <a:spLocks noGrp="1"/>
          </p:cNvSpPr>
          <p:nvPr>
            <p:ph idx="1"/>
          </p:nvPr>
        </p:nvSpPr>
        <p:spPr/>
        <p:txBody>
          <a:bodyPr/>
          <a:lstStyle/>
          <a:p>
            <a:r>
              <a:rPr lang="en-US" dirty="0" smtClean="0"/>
              <a:t>Conduct an </a:t>
            </a:r>
            <a:r>
              <a:rPr lang="en-US" b="1" u="sng" dirty="0" smtClean="0"/>
              <a:t>annual evaluation </a:t>
            </a:r>
            <a:r>
              <a:rPr lang="en-US" dirty="0" smtClean="0"/>
              <a:t>with meaningful involvement of parent and family members of the content and effectiveness of the policy/plan </a:t>
            </a:r>
          </a:p>
          <a:p>
            <a:endParaRPr lang="en-US" dirty="0"/>
          </a:p>
        </p:txBody>
      </p:sp>
    </p:spTree>
    <p:extLst>
      <p:ext uri="{BB962C8B-B14F-4D97-AF65-F5344CB8AC3E}">
        <p14:creationId xmlns:p14="http://schemas.microsoft.com/office/powerpoint/2010/main" val="2246017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Policy/Plan</a:t>
            </a:r>
            <a:endParaRPr lang="en-US" dirty="0"/>
          </a:p>
        </p:txBody>
      </p:sp>
      <p:sp>
        <p:nvSpPr>
          <p:cNvPr id="3" name="Content Placeholder 2"/>
          <p:cNvSpPr>
            <a:spLocks noGrp="1"/>
          </p:cNvSpPr>
          <p:nvPr>
            <p:ph idx="1"/>
          </p:nvPr>
        </p:nvSpPr>
        <p:spPr/>
        <p:txBody>
          <a:bodyPr>
            <a:normAutofit lnSpcReduction="10000"/>
          </a:bodyPr>
          <a:lstStyle/>
          <a:p>
            <a:r>
              <a:rPr lang="en-US" dirty="0" smtClean="0"/>
              <a:t>In the evaluation of the plan consider if the plan is effective in improving academic quality of all schools served</a:t>
            </a:r>
          </a:p>
          <a:p>
            <a:r>
              <a:rPr lang="en-US" dirty="0" smtClean="0"/>
              <a:t>Consider if the barriers to participation in programs and activities by parents are addressed</a:t>
            </a:r>
          </a:p>
          <a:p>
            <a:r>
              <a:rPr lang="en-US" dirty="0" smtClean="0"/>
              <a:t>Consider if the needs of parents and family members to assist with the learning of their children are addressed in the plan </a:t>
            </a:r>
            <a:endParaRPr lang="en-US" dirty="0"/>
          </a:p>
        </p:txBody>
      </p:sp>
    </p:spTree>
    <p:extLst>
      <p:ext uri="{BB962C8B-B14F-4D97-AF65-F5344CB8AC3E}">
        <p14:creationId xmlns:p14="http://schemas.microsoft.com/office/powerpoint/2010/main" val="867249252"/>
      </p:ext>
    </p:extLst>
  </p:cSld>
  <p:clrMapOvr>
    <a:masterClrMapping/>
  </p:clrMapOvr>
</p:sld>
</file>

<file path=ppt/theme/theme1.xml><?xml version="1.0" encoding="utf-8"?>
<a:theme xmlns:a="http://schemas.openxmlformats.org/drawingml/2006/main" name="DOE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ppt296E.tmp</Template>
  <TotalTime>494</TotalTime>
  <Words>906</Words>
  <Application>Microsoft Office PowerPoint</Application>
  <PresentationFormat>On-screen Show (4:3)</PresentationFormat>
  <Paragraphs>81</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DOEppt</vt:lpstr>
      <vt:lpstr>Wednesday Café October  12, 2016</vt:lpstr>
      <vt:lpstr>ESSA Section 1116 Every Student Succeeds Act </vt:lpstr>
      <vt:lpstr>ESSA Sec 1116</vt:lpstr>
      <vt:lpstr>District Policy/Plan</vt:lpstr>
      <vt:lpstr>District Policy/Plan</vt:lpstr>
      <vt:lpstr>District Policy/Plan</vt:lpstr>
      <vt:lpstr>District Policy/Plan</vt:lpstr>
      <vt:lpstr>District Policy/Plan</vt:lpstr>
      <vt:lpstr>District Policy/Plan</vt:lpstr>
      <vt:lpstr>District Policy/Plan</vt:lpstr>
      <vt:lpstr>Evaluation of District Policy/Plan</vt:lpstr>
      <vt:lpstr>Use of Funds </vt:lpstr>
      <vt:lpstr>PowerPoint Presentation</vt:lpstr>
      <vt:lpstr>PowerPoint Presentation</vt:lpstr>
      <vt:lpstr>PowerPoint Presentation</vt:lpstr>
      <vt:lpstr>Reservation of Funds </vt:lpstr>
      <vt:lpstr>Articles and Resources for your Inbox </vt:lpstr>
      <vt:lpstr>Resource </vt:lpstr>
      <vt:lpstr>PowerPoint Presentation</vt:lpstr>
    </vt:vector>
  </TitlesOfParts>
  <Company>State of South Dakota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Articles and Resources for your Inbox</dc:title>
  <dc:creator>Smith, Dawn  (DOE)</dc:creator>
  <cp:lastModifiedBy>Smith, Dawn  (DOE)</cp:lastModifiedBy>
  <cp:revision>20</cp:revision>
  <cp:lastPrinted>2016-10-12T12:46:38Z</cp:lastPrinted>
  <dcterms:created xsi:type="dcterms:W3CDTF">2016-10-11T12:46:23Z</dcterms:created>
  <dcterms:modified xsi:type="dcterms:W3CDTF">2016-10-12T15:53:21Z</dcterms:modified>
</cp:coreProperties>
</file>