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66" r:id="rId2"/>
    <p:sldId id="267" r:id="rId3"/>
    <p:sldId id="285" r:id="rId4"/>
    <p:sldId id="286" r:id="rId5"/>
    <p:sldId id="287" r:id="rId6"/>
    <p:sldId id="288" r:id="rId7"/>
    <p:sldId id="289" r:id="rId8"/>
    <p:sldId id="291" r:id="rId9"/>
    <p:sldId id="271" r:id="rId10"/>
    <p:sldId id="292" r:id="rId11"/>
    <p:sldId id="261" r:id="rId12"/>
    <p:sldId id="263" r:id="rId13"/>
    <p:sldId id="275" r:id="rId14"/>
    <p:sldId id="276" r:id="rId15"/>
    <p:sldId id="290" r:id="rId16"/>
    <p:sldId id="294" r:id="rId17"/>
    <p:sldId id="293" r:id="rId18"/>
    <p:sldId id="258" r:id="rId19"/>
    <p:sldId id="264" r:id="rId20"/>
    <p:sldId id="296" r:id="rId21"/>
    <p:sldId id="297" r:id="rId22"/>
    <p:sldId id="262" r:id="rId23"/>
    <p:sldId id="269" r:id="rId24"/>
    <p:sldId id="277" r:id="rId25"/>
    <p:sldId id="278" r:id="rId26"/>
    <p:sldId id="279" r:id="rId27"/>
    <p:sldId id="280" r:id="rId28"/>
    <p:sldId id="281" r:id="rId29"/>
    <p:sldId id="270" r:id="rId30"/>
    <p:sldId id="303" r:id="rId31"/>
    <p:sldId id="306" r:id="rId32"/>
    <p:sldId id="305" r:id="rId33"/>
    <p:sldId id="304" r:id="rId34"/>
    <p:sldId id="307" r:id="rId35"/>
    <p:sldId id="314" r:id="rId36"/>
    <p:sldId id="308" r:id="rId37"/>
    <p:sldId id="315" r:id="rId38"/>
    <p:sldId id="273" r:id="rId39"/>
    <p:sldId id="283" r:id="rId40"/>
    <p:sldId id="313" r:id="rId41"/>
    <p:sldId id="284" r:id="rId42"/>
    <p:sldId id="309" r:id="rId43"/>
    <p:sldId id="311" r:id="rId44"/>
    <p:sldId id="265" r:id="rId45"/>
    <p:sldId id="272" r:id="rId46"/>
    <p:sldId id="312"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07" autoAdjust="0"/>
  </p:normalViewPr>
  <p:slideViewPr>
    <p:cSldViewPr>
      <p:cViewPr>
        <p:scale>
          <a:sx n="66" d="100"/>
          <a:sy n="66" d="100"/>
        </p:scale>
        <p:origin x="-2934" y="-71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520D7B9-B34C-4137-B391-1428E6AD1AC3}" type="datetimeFigureOut">
              <a:rPr lang="en-US" smtClean="0"/>
              <a:t>04/06/2017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E468D00-7D68-4ECC-B467-CDA520D09FBC}" type="slidenum">
              <a:rPr lang="en-US" smtClean="0"/>
              <a:t>‹#›</a:t>
            </a:fld>
            <a:endParaRPr lang="en-US"/>
          </a:p>
        </p:txBody>
      </p:sp>
    </p:spTree>
    <p:extLst>
      <p:ext uri="{BB962C8B-B14F-4D97-AF65-F5344CB8AC3E}">
        <p14:creationId xmlns:p14="http://schemas.microsoft.com/office/powerpoint/2010/main" val="236381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46D670D-F234-4A77-A2A5-1F62E787E107}" type="datetimeFigureOut">
              <a:rPr lang="en-US" smtClean="0"/>
              <a:t>04/06/2017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6517647-D091-48CF-9254-448F5317AC20}" type="slidenum">
              <a:rPr lang="en-US" smtClean="0"/>
              <a:t>‹#›</a:t>
            </a:fld>
            <a:endParaRPr lang="en-US"/>
          </a:p>
        </p:txBody>
      </p:sp>
    </p:spTree>
    <p:extLst>
      <p:ext uri="{BB962C8B-B14F-4D97-AF65-F5344CB8AC3E}">
        <p14:creationId xmlns:p14="http://schemas.microsoft.com/office/powerpoint/2010/main" val="213300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a:t>
            </a:fld>
            <a:endParaRPr lang="en-US"/>
          </a:p>
        </p:txBody>
      </p:sp>
    </p:spTree>
    <p:extLst>
      <p:ext uri="{BB962C8B-B14F-4D97-AF65-F5344CB8AC3E}">
        <p14:creationId xmlns:p14="http://schemas.microsoft.com/office/powerpoint/2010/main" val="50484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18</a:t>
            </a:fld>
            <a:endParaRPr lang="en-US"/>
          </a:p>
        </p:txBody>
      </p:sp>
    </p:spTree>
    <p:extLst>
      <p:ext uri="{BB962C8B-B14F-4D97-AF65-F5344CB8AC3E}">
        <p14:creationId xmlns:p14="http://schemas.microsoft.com/office/powerpoint/2010/main" val="268914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19</a:t>
            </a:fld>
            <a:endParaRPr lang="en-US"/>
          </a:p>
        </p:txBody>
      </p:sp>
    </p:spTree>
    <p:extLst>
      <p:ext uri="{BB962C8B-B14F-4D97-AF65-F5344CB8AC3E}">
        <p14:creationId xmlns:p14="http://schemas.microsoft.com/office/powerpoint/2010/main" val="139363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22</a:t>
            </a:fld>
            <a:endParaRPr lang="en-US"/>
          </a:p>
        </p:txBody>
      </p:sp>
    </p:spTree>
    <p:extLst>
      <p:ext uri="{BB962C8B-B14F-4D97-AF65-F5344CB8AC3E}">
        <p14:creationId xmlns:p14="http://schemas.microsoft.com/office/powerpoint/2010/main" val="64522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effectLst/>
              <a:latin typeface="+mn-lt"/>
              <a:ea typeface="Calibri"/>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23</a:t>
            </a:fld>
            <a:endParaRPr lang="en-US"/>
          </a:p>
        </p:txBody>
      </p:sp>
    </p:spTree>
    <p:extLst>
      <p:ext uri="{BB962C8B-B14F-4D97-AF65-F5344CB8AC3E}">
        <p14:creationId xmlns:p14="http://schemas.microsoft.com/office/powerpoint/2010/main" val="64522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a:t>
            </a:r>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24</a:t>
            </a:fld>
            <a:endParaRPr lang="en-US"/>
          </a:p>
        </p:txBody>
      </p:sp>
    </p:spTree>
    <p:extLst>
      <p:ext uri="{BB962C8B-B14F-4D97-AF65-F5344CB8AC3E}">
        <p14:creationId xmlns:p14="http://schemas.microsoft.com/office/powerpoint/2010/main" val="115249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eaLnBrk="1" hangingPunct="1">
              <a:lnSpc>
                <a:spcPct val="90000"/>
              </a:lnSpc>
              <a:buFont typeface="Arial" panose="020B0604020202020204" pitchFamily="34" charset="0"/>
              <a:buChar char="•"/>
            </a:pPr>
            <a:endParaRPr lang="en-US" altLang="en-US" dirty="0" smtClean="0"/>
          </a:p>
        </p:txBody>
      </p:sp>
      <p:sp>
        <p:nvSpPr>
          <p:cNvPr id="4" name="Slide Number Placeholder 3"/>
          <p:cNvSpPr>
            <a:spLocks noGrp="1"/>
          </p:cNvSpPr>
          <p:nvPr>
            <p:ph type="sldNum" sz="quarter" idx="10"/>
          </p:nvPr>
        </p:nvSpPr>
        <p:spPr/>
        <p:txBody>
          <a:bodyPr/>
          <a:lstStyle/>
          <a:p>
            <a:fld id="{B6517647-D091-48CF-9254-448F5317AC20}" type="slidenum">
              <a:rPr lang="en-US" smtClean="0"/>
              <a:t>25</a:t>
            </a:fld>
            <a:endParaRPr lang="en-US"/>
          </a:p>
        </p:txBody>
      </p:sp>
    </p:spTree>
    <p:extLst>
      <p:ext uri="{BB962C8B-B14F-4D97-AF65-F5344CB8AC3E}">
        <p14:creationId xmlns:p14="http://schemas.microsoft.com/office/powerpoint/2010/main" val="289091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27</a:t>
            </a:fld>
            <a:endParaRPr lang="en-US"/>
          </a:p>
        </p:txBody>
      </p:sp>
    </p:spTree>
    <p:extLst>
      <p:ext uri="{BB962C8B-B14F-4D97-AF65-F5344CB8AC3E}">
        <p14:creationId xmlns:p14="http://schemas.microsoft.com/office/powerpoint/2010/main" val="61937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29</a:t>
            </a:fld>
            <a:endParaRPr lang="en-US"/>
          </a:p>
        </p:txBody>
      </p:sp>
    </p:spTree>
    <p:extLst>
      <p:ext uri="{BB962C8B-B14F-4D97-AF65-F5344CB8AC3E}">
        <p14:creationId xmlns:p14="http://schemas.microsoft.com/office/powerpoint/2010/main" val="645224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34</a:t>
            </a:fld>
            <a:endParaRPr lang="en-US"/>
          </a:p>
        </p:txBody>
      </p:sp>
    </p:spTree>
    <p:extLst>
      <p:ext uri="{BB962C8B-B14F-4D97-AF65-F5344CB8AC3E}">
        <p14:creationId xmlns:p14="http://schemas.microsoft.com/office/powerpoint/2010/main" val="271241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36</a:t>
            </a:fld>
            <a:endParaRPr lang="en-US"/>
          </a:p>
        </p:txBody>
      </p:sp>
    </p:spTree>
    <p:extLst>
      <p:ext uri="{BB962C8B-B14F-4D97-AF65-F5344CB8AC3E}">
        <p14:creationId xmlns:p14="http://schemas.microsoft.com/office/powerpoint/2010/main" val="271241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2</a:t>
            </a:fld>
            <a:endParaRPr lang="en-US"/>
          </a:p>
        </p:txBody>
      </p:sp>
    </p:spTree>
    <p:extLst>
      <p:ext uri="{BB962C8B-B14F-4D97-AF65-F5344CB8AC3E}">
        <p14:creationId xmlns:p14="http://schemas.microsoft.com/office/powerpoint/2010/main" val="328460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38</a:t>
            </a:fld>
            <a:endParaRPr lang="en-US"/>
          </a:p>
        </p:txBody>
      </p:sp>
    </p:spTree>
    <p:extLst>
      <p:ext uri="{BB962C8B-B14F-4D97-AF65-F5344CB8AC3E}">
        <p14:creationId xmlns:p14="http://schemas.microsoft.com/office/powerpoint/2010/main" val="306949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39</a:t>
            </a:fld>
            <a:endParaRPr lang="en-US"/>
          </a:p>
        </p:txBody>
      </p:sp>
    </p:spTree>
    <p:extLst>
      <p:ext uri="{BB962C8B-B14F-4D97-AF65-F5344CB8AC3E}">
        <p14:creationId xmlns:p14="http://schemas.microsoft.com/office/powerpoint/2010/main" val="1018579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41</a:t>
            </a:fld>
            <a:endParaRPr lang="en-US"/>
          </a:p>
        </p:txBody>
      </p:sp>
    </p:spTree>
    <p:extLst>
      <p:ext uri="{BB962C8B-B14F-4D97-AF65-F5344CB8AC3E}">
        <p14:creationId xmlns:p14="http://schemas.microsoft.com/office/powerpoint/2010/main" val="370407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42</a:t>
            </a:fld>
            <a:endParaRPr lang="en-US"/>
          </a:p>
        </p:txBody>
      </p:sp>
    </p:spTree>
    <p:extLst>
      <p:ext uri="{BB962C8B-B14F-4D97-AF65-F5344CB8AC3E}">
        <p14:creationId xmlns:p14="http://schemas.microsoft.com/office/powerpoint/2010/main" val="370407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43</a:t>
            </a:fld>
            <a:endParaRPr lang="en-US"/>
          </a:p>
        </p:txBody>
      </p:sp>
    </p:spTree>
    <p:extLst>
      <p:ext uri="{BB962C8B-B14F-4D97-AF65-F5344CB8AC3E}">
        <p14:creationId xmlns:p14="http://schemas.microsoft.com/office/powerpoint/2010/main" val="370407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44</a:t>
            </a:fld>
            <a:endParaRPr lang="en-US"/>
          </a:p>
        </p:txBody>
      </p:sp>
    </p:spTree>
    <p:extLst>
      <p:ext uri="{BB962C8B-B14F-4D97-AF65-F5344CB8AC3E}">
        <p14:creationId xmlns:p14="http://schemas.microsoft.com/office/powerpoint/2010/main" val="1515883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45</a:t>
            </a:fld>
            <a:endParaRPr lang="en-US"/>
          </a:p>
        </p:txBody>
      </p:sp>
    </p:spTree>
    <p:extLst>
      <p:ext uri="{BB962C8B-B14F-4D97-AF65-F5344CB8AC3E}">
        <p14:creationId xmlns:p14="http://schemas.microsoft.com/office/powerpoint/2010/main" val="375861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8</a:t>
            </a:fld>
            <a:endParaRPr lang="en-US"/>
          </a:p>
        </p:txBody>
      </p:sp>
    </p:spTree>
    <p:extLst>
      <p:ext uri="{BB962C8B-B14F-4D97-AF65-F5344CB8AC3E}">
        <p14:creationId xmlns:p14="http://schemas.microsoft.com/office/powerpoint/2010/main" val="158615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a:buNone/>
            </a:pPr>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9</a:t>
            </a:fld>
            <a:endParaRPr lang="en-US"/>
          </a:p>
        </p:txBody>
      </p:sp>
    </p:spTree>
    <p:extLst>
      <p:ext uri="{BB962C8B-B14F-4D97-AF65-F5344CB8AC3E}">
        <p14:creationId xmlns:p14="http://schemas.microsoft.com/office/powerpoint/2010/main" val="58597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10</a:t>
            </a:fld>
            <a:endParaRPr lang="en-US"/>
          </a:p>
        </p:txBody>
      </p:sp>
    </p:spTree>
    <p:extLst>
      <p:ext uri="{BB962C8B-B14F-4D97-AF65-F5344CB8AC3E}">
        <p14:creationId xmlns:p14="http://schemas.microsoft.com/office/powerpoint/2010/main" val="24355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12</a:t>
            </a:fld>
            <a:endParaRPr lang="en-US"/>
          </a:p>
        </p:txBody>
      </p:sp>
    </p:spTree>
    <p:extLst>
      <p:ext uri="{BB962C8B-B14F-4D97-AF65-F5344CB8AC3E}">
        <p14:creationId xmlns:p14="http://schemas.microsoft.com/office/powerpoint/2010/main" val="338245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13</a:t>
            </a:fld>
            <a:endParaRPr lang="en-US"/>
          </a:p>
        </p:txBody>
      </p:sp>
    </p:spTree>
    <p:extLst>
      <p:ext uri="{BB962C8B-B14F-4D97-AF65-F5344CB8AC3E}">
        <p14:creationId xmlns:p14="http://schemas.microsoft.com/office/powerpoint/2010/main" val="138142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14</a:t>
            </a:fld>
            <a:endParaRPr lang="en-US"/>
          </a:p>
        </p:txBody>
      </p:sp>
    </p:spTree>
    <p:extLst>
      <p:ext uri="{BB962C8B-B14F-4D97-AF65-F5344CB8AC3E}">
        <p14:creationId xmlns:p14="http://schemas.microsoft.com/office/powerpoint/2010/main" val="349360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17647-D091-48CF-9254-448F5317AC20}" type="slidenum">
              <a:rPr lang="en-US" smtClean="0"/>
              <a:t>16</a:t>
            </a:fld>
            <a:endParaRPr lang="en-US"/>
          </a:p>
        </p:txBody>
      </p:sp>
    </p:spTree>
    <p:extLst>
      <p:ext uri="{BB962C8B-B14F-4D97-AF65-F5344CB8AC3E}">
        <p14:creationId xmlns:p14="http://schemas.microsoft.com/office/powerpoint/2010/main" val="366012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476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747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52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7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890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solidFill>
                  <a:prstClr val="black">
                    <a:tint val="75000"/>
                  </a:prstClr>
                </a:solidFill>
              </a:rPr>
              <a:pPr>
                <a:defRPr/>
              </a:pPr>
              <a:t>04/06/2017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998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solidFill>
                  <a:prstClr val="black">
                    <a:tint val="75000"/>
                  </a:prstClr>
                </a:solidFill>
              </a:rPr>
              <a:pPr>
                <a:defRPr/>
              </a:pPr>
              <a:t>04/06/2017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34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solidFill>
                  <a:prstClr val="black">
                    <a:tint val="75000"/>
                  </a:prstClr>
                </a:solidFill>
              </a:rPr>
              <a:pPr>
                <a:defRPr/>
              </a:pPr>
              <a:t>04/06/2017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181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solidFill>
                  <a:prstClr val="black">
                    <a:tint val="75000"/>
                  </a:prstClr>
                </a:solidFill>
              </a:rPr>
              <a:pPr>
                <a:defRPr/>
              </a:pPr>
              <a:t>04/06/2017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54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solidFill>
                  <a:prstClr val="black">
                    <a:tint val="75000"/>
                  </a:prstClr>
                </a:solidFill>
              </a:rPr>
              <a:pPr>
                <a:defRPr/>
              </a:pPr>
              <a:t>04/06/2017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256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solidFill>
                  <a:prstClr val="black">
                    <a:tint val="75000"/>
                  </a:prstClr>
                </a:solidFill>
              </a:rPr>
              <a:pPr>
                <a:defRPr/>
              </a:pPr>
              <a:t>04/06/2017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84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solidFill>
                  <a:prstClr val="black">
                    <a:tint val="75000"/>
                  </a:prstClr>
                </a:solidFill>
              </a:rPr>
              <a:pPr>
                <a:defRPr/>
              </a:pPr>
              <a:t>04/06/2017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251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600" dirty="0" smtClean="0">
                <a:latin typeface="Century Gothic" panose="020B0502020202020204" pitchFamily="34" charset="0"/>
              </a:rPr>
              <a:t>Equitable Services for Private Schools</a:t>
            </a:r>
          </a:p>
          <a:p>
            <a:pPr marL="0" indent="0" algn="ctr">
              <a:buNone/>
            </a:pPr>
            <a:endParaRPr lang="en-US" sz="4000" dirty="0" smtClean="0">
              <a:latin typeface="Century Gothic" panose="020B0502020202020204" pitchFamily="34" charset="0"/>
            </a:endParaRPr>
          </a:p>
          <a:p>
            <a:pPr marL="0" indent="0" algn="ctr">
              <a:buNone/>
            </a:pPr>
            <a:r>
              <a:rPr lang="en-US" sz="3600" dirty="0" smtClean="0">
                <a:latin typeface="Century Gothic" panose="020B0502020202020204" pitchFamily="34" charset="0"/>
              </a:rPr>
              <a:t>Call-in number: 866-410-8397</a:t>
            </a:r>
          </a:p>
          <a:p>
            <a:pPr marL="0" indent="0" algn="ctr">
              <a:buNone/>
            </a:pPr>
            <a:r>
              <a:rPr lang="en-US" sz="3600" dirty="0" smtClean="0">
                <a:latin typeface="Century Gothic" panose="020B0502020202020204" pitchFamily="34" charset="0"/>
              </a:rPr>
              <a:t>8297987747</a:t>
            </a:r>
            <a:endParaRPr lang="en-US" sz="3600" dirty="0">
              <a:latin typeface="Century Gothic" panose="020B0502020202020204" pitchFamily="34" charset="0"/>
            </a:endParaRPr>
          </a:p>
        </p:txBody>
      </p:sp>
    </p:spTree>
    <p:extLst>
      <p:ext uri="{BB962C8B-B14F-4D97-AF65-F5344CB8AC3E}">
        <p14:creationId xmlns:p14="http://schemas.microsoft.com/office/powerpoint/2010/main" val="2649259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Century Gothic" panose="020B0502020202020204" pitchFamily="34" charset="0"/>
              </a:rPr>
              <a:t>Private School Consultation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05000"/>
            <a:ext cx="8229600" cy="4754563"/>
          </a:xfrm>
        </p:spPr>
        <p:txBody>
          <a:bodyPr/>
          <a:lstStyle/>
          <a:p>
            <a:r>
              <a:rPr lang="en-US" sz="2800" dirty="0" smtClean="0">
                <a:latin typeface="Century Gothic" panose="020B0502020202020204" pitchFamily="34" charset="0"/>
              </a:rPr>
              <a:t>During the design and development of the programs.</a:t>
            </a:r>
          </a:p>
          <a:p>
            <a:r>
              <a:rPr lang="en-US" sz="2800" dirty="0" smtClean="0">
                <a:latin typeface="Century Gothic" panose="020B0502020202020204" pitchFamily="34" charset="0"/>
              </a:rPr>
              <a:t>Before any decision is made that could affect the ability of the private school students, teachers or other educational personnel to receive benefits.</a:t>
            </a:r>
          </a:p>
          <a:p>
            <a:r>
              <a:rPr lang="en-US" sz="2800" dirty="0" smtClean="0">
                <a:latin typeface="Century Gothic" panose="020B0502020202020204" pitchFamily="34" charset="0"/>
              </a:rPr>
              <a:t>Must continue throughout the year to ensure the needs of students and their teachers are met.</a:t>
            </a:r>
            <a:r>
              <a:rPr lang="en-US" dirty="0" smtClean="0"/>
              <a:t>	</a:t>
            </a:r>
            <a:endParaRPr lang="en-US" dirty="0"/>
          </a:p>
        </p:txBody>
      </p:sp>
    </p:spTree>
    <p:extLst>
      <p:ext uri="{BB962C8B-B14F-4D97-AF65-F5344CB8AC3E}">
        <p14:creationId xmlns:p14="http://schemas.microsoft.com/office/powerpoint/2010/main" val="817704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latin typeface="Century Gothic" panose="020B0502020202020204" pitchFamily="34" charset="0"/>
              </a:rPr>
              <a:t>Consultation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entury Gothic" panose="020B0502020202020204" pitchFamily="34" charset="0"/>
              </a:rPr>
              <a:t>Topics expanded to include: </a:t>
            </a:r>
          </a:p>
          <a:p>
            <a:pPr lvl="1"/>
            <a:r>
              <a:rPr lang="en-US" sz="2000" u="sng" dirty="0" smtClean="0">
                <a:latin typeface="Century Gothic" panose="020B0502020202020204" pitchFamily="34" charset="0"/>
              </a:rPr>
              <a:t>How</a:t>
            </a:r>
            <a:r>
              <a:rPr lang="en-US" sz="2000" dirty="0" smtClean="0">
                <a:latin typeface="Century Gothic" panose="020B0502020202020204" pitchFamily="34" charset="0"/>
              </a:rPr>
              <a:t> the proportionate share of funds is determined;</a:t>
            </a:r>
          </a:p>
          <a:p>
            <a:pPr lvl="1"/>
            <a:r>
              <a:rPr lang="en-US" sz="2000" dirty="0" smtClean="0">
                <a:latin typeface="Century Gothic" panose="020B0502020202020204" pitchFamily="34" charset="0"/>
              </a:rPr>
              <a:t>Whether services will be provided directly or through a separate government agency, consortium, entity, or third-party contractor; </a:t>
            </a:r>
          </a:p>
          <a:p>
            <a:pPr lvl="1"/>
            <a:r>
              <a:rPr lang="en-US" sz="2000" dirty="0" smtClean="0">
                <a:latin typeface="Century Gothic" panose="020B0502020202020204" pitchFamily="34" charset="0"/>
              </a:rPr>
              <a:t>Whether to provide equitable services on a school-by-school basis or pooling funds; </a:t>
            </a:r>
          </a:p>
          <a:p>
            <a:pPr lvl="1"/>
            <a:r>
              <a:rPr lang="en-US" sz="2000" dirty="0" smtClean="0">
                <a:latin typeface="Century Gothic" panose="020B0502020202020204" pitchFamily="34" charset="0"/>
              </a:rPr>
              <a:t>When, including the approximate time of day, services will be provided; and</a:t>
            </a:r>
          </a:p>
          <a:p>
            <a:pPr lvl="1"/>
            <a:r>
              <a:rPr lang="en-US" sz="2000" dirty="0" smtClean="0">
                <a:latin typeface="Century Gothic" panose="020B0502020202020204" pitchFamily="34" charset="0"/>
              </a:rPr>
              <a:t>Whether to consolidate and use Title I equitable services funds in coordination with funds available for services to private school children under other ESEA programs.</a:t>
            </a:r>
          </a:p>
          <a:p>
            <a:pPr lvl="1"/>
            <a:endParaRPr lang="en-US" sz="2000" dirty="0" smtClean="0"/>
          </a:p>
        </p:txBody>
      </p:sp>
    </p:spTree>
    <p:extLst>
      <p:ext uri="{BB962C8B-B14F-4D97-AF65-F5344CB8AC3E}">
        <p14:creationId xmlns:p14="http://schemas.microsoft.com/office/powerpoint/2010/main" val="2401443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Consultation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entury Gothic" panose="020B0502020202020204" pitchFamily="34" charset="0"/>
              </a:rPr>
              <a:t>Other changes: </a:t>
            </a:r>
          </a:p>
          <a:p>
            <a:pPr lvl="1"/>
            <a:r>
              <a:rPr lang="en-US" sz="2000" dirty="0" smtClean="0">
                <a:latin typeface="Century Gothic" panose="020B0502020202020204" pitchFamily="34" charset="0"/>
              </a:rPr>
              <a:t>LEAs and private school officials must have the goal of reaching agreement on how to provide equitable services, the results of which must be transmitted to the SEA ombudsman. </a:t>
            </a:r>
          </a:p>
          <a:p>
            <a:pPr lvl="1"/>
            <a:r>
              <a:rPr lang="en-US" sz="2000" dirty="0" smtClean="0">
                <a:latin typeface="Century Gothic" panose="020B0502020202020204" pitchFamily="34" charset="0"/>
              </a:rPr>
              <a:t>If an LEA disagrees with the view of the private school officials regarding any of the issues subject to consultation, it must provide private school officials written reason why it disagrees</a:t>
            </a:r>
          </a:p>
          <a:p>
            <a:pPr lvl="1"/>
            <a:r>
              <a:rPr lang="en-US" sz="2000" dirty="0" smtClean="0">
                <a:latin typeface="Century Gothic" panose="020B0502020202020204" pitchFamily="34" charset="0"/>
              </a:rPr>
              <a:t>An LEA must maintain a written affirmation of meaningful consultation, signed by the private school officials.  The affirmation must provide the option for private school officials to indicate their belief that timely and meaningful consultation has not occurred or that the program design is </a:t>
            </a:r>
            <a:r>
              <a:rPr lang="en-US" sz="2000" dirty="0" smtClean="0">
                <a:latin typeface="Century Gothic" panose="020B0502020202020204" pitchFamily="34" charset="0"/>
              </a:rPr>
              <a:t>not </a:t>
            </a:r>
            <a:r>
              <a:rPr lang="en-US" sz="2000" dirty="0" smtClean="0">
                <a:latin typeface="Century Gothic" panose="020B0502020202020204" pitchFamily="34" charset="0"/>
              </a:rPr>
              <a:t>equitable. </a:t>
            </a:r>
            <a:endParaRPr lang="en-US" sz="1600" dirty="0" smtClean="0">
              <a:latin typeface="Century Gothic" panose="020B0502020202020204" pitchFamily="34" charset="0"/>
            </a:endParaRPr>
          </a:p>
          <a:p>
            <a:pPr marL="0" indent="0">
              <a:buNone/>
            </a:pPr>
            <a:endParaRPr lang="en-US" sz="2000" dirty="0"/>
          </a:p>
        </p:txBody>
      </p:sp>
    </p:spTree>
    <p:extLst>
      <p:ext uri="{BB962C8B-B14F-4D97-AF65-F5344CB8AC3E}">
        <p14:creationId xmlns:p14="http://schemas.microsoft.com/office/powerpoint/2010/main" val="2171272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620000" cy="568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641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629400" cy="531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06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atin typeface="Century Gothic" panose="020B0502020202020204" pitchFamily="34" charset="0"/>
              </a:rPr>
              <a:t>Complaint Process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4144963"/>
          </a:xfrm>
        </p:spPr>
        <p:txBody>
          <a:bodyPr/>
          <a:lstStyle/>
          <a:p>
            <a:pPr marL="0" indent="0">
              <a:buNone/>
            </a:pPr>
            <a:r>
              <a:rPr lang="en-US" dirty="0" smtClean="0">
                <a:latin typeface="Century Gothic" panose="020B0502020202020204" pitchFamily="34" charset="0"/>
              </a:rPr>
              <a:t>If private school officials believe that timely and meaningful consultation has not occurred:</a:t>
            </a:r>
          </a:p>
          <a:p>
            <a:pPr lvl="1"/>
            <a:r>
              <a:rPr lang="en-US" dirty="0" smtClean="0">
                <a:latin typeface="Century Gothic" panose="020B0502020202020204" pitchFamily="34" charset="0"/>
              </a:rPr>
              <a:t>Add a detailed description to the consultation document.</a:t>
            </a:r>
          </a:p>
          <a:p>
            <a:pPr lvl="1"/>
            <a:r>
              <a:rPr lang="en-US" dirty="0" smtClean="0">
                <a:latin typeface="Century Gothic" panose="020B0502020202020204" pitchFamily="34" charset="0"/>
              </a:rPr>
              <a:t>Contact District Superintendent or Federal Programs Director to express and discuss concerns</a:t>
            </a:r>
            <a:endParaRPr lang="en-US" dirty="0">
              <a:latin typeface="Century Gothic" panose="020B0502020202020204" pitchFamily="34" charset="0"/>
            </a:endParaRPr>
          </a:p>
        </p:txBody>
      </p:sp>
    </p:spTree>
    <p:extLst>
      <p:ext uri="{BB962C8B-B14F-4D97-AF65-F5344CB8AC3E}">
        <p14:creationId xmlns:p14="http://schemas.microsoft.com/office/powerpoint/2010/main" val="1129999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atin typeface="Century Gothic" panose="020B0502020202020204" pitchFamily="34" charset="0"/>
              </a:rPr>
              <a:t>Complaint Process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676400"/>
            <a:ext cx="8229600" cy="4449763"/>
          </a:xfrm>
        </p:spPr>
        <p:txBody>
          <a:bodyPr/>
          <a:lstStyle/>
          <a:p>
            <a:pPr marL="0" indent="0">
              <a:buNone/>
            </a:pPr>
            <a:r>
              <a:rPr lang="en-US" sz="3600" dirty="0" smtClean="0">
                <a:latin typeface="Century Gothic" panose="020B0502020202020204" pitchFamily="34" charset="0"/>
              </a:rPr>
              <a:t>If not resolved at the district level</a:t>
            </a:r>
          </a:p>
          <a:p>
            <a:pPr lvl="1"/>
            <a:r>
              <a:rPr lang="en-US" sz="3200" dirty="0" smtClean="0">
                <a:latin typeface="Century Gothic" panose="020B0502020202020204" pitchFamily="34" charset="0"/>
              </a:rPr>
              <a:t>Contact the Ombudsman with:</a:t>
            </a:r>
          </a:p>
          <a:p>
            <a:pPr lvl="2"/>
            <a:r>
              <a:rPr lang="en-US" sz="2800" dirty="0" smtClean="0">
                <a:latin typeface="Century Gothic" panose="020B0502020202020204" pitchFamily="34" charset="0"/>
              </a:rPr>
              <a:t>a statement that the district has violated a requirement of the federal program</a:t>
            </a:r>
          </a:p>
          <a:p>
            <a:pPr lvl="2"/>
            <a:r>
              <a:rPr lang="en-US" sz="2800" dirty="0" smtClean="0">
                <a:latin typeface="Century Gothic" panose="020B0502020202020204" pitchFamily="34" charset="0"/>
              </a:rPr>
              <a:t>The facts or basis of the complaint</a:t>
            </a:r>
          </a:p>
          <a:p>
            <a:pPr lvl="2"/>
            <a:r>
              <a:rPr lang="en-US" sz="2800" dirty="0" smtClean="0">
                <a:latin typeface="Century Gothic" panose="020B0502020202020204" pitchFamily="34" charset="0"/>
              </a:rPr>
              <a:t>The name, address and signature of the complainant</a:t>
            </a:r>
          </a:p>
          <a:p>
            <a:pPr marL="0" indent="0">
              <a:buNone/>
            </a:pPr>
            <a:endParaRPr lang="en-US" dirty="0"/>
          </a:p>
        </p:txBody>
      </p:sp>
    </p:spTree>
    <p:extLst>
      <p:ext uri="{BB962C8B-B14F-4D97-AF65-F5344CB8AC3E}">
        <p14:creationId xmlns:p14="http://schemas.microsoft.com/office/powerpoint/2010/main" val="620724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smtClean="0">
                <a:latin typeface="Century Gothic" panose="020B0502020202020204" pitchFamily="34" charset="0"/>
              </a:rPr>
              <a:t>What documentation should a district have?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209800"/>
            <a:ext cx="8229600" cy="3916363"/>
          </a:xfrm>
        </p:spPr>
        <p:txBody>
          <a:bodyPr/>
          <a:lstStyle/>
          <a:p>
            <a:r>
              <a:rPr lang="en-US" sz="2400" dirty="0" smtClean="0">
                <a:latin typeface="Century Gothic" panose="020B0502020202020204" pitchFamily="34" charset="0"/>
              </a:rPr>
              <a:t>Representative of private schools informed of availability of services</a:t>
            </a:r>
          </a:p>
          <a:p>
            <a:r>
              <a:rPr lang="en-US" sz="2400" dirty="0" smtClean="0">
                <a:latin typeface="Century Gothic" panose="020B0502020202020204" pitchFamily="34" charset="0"/>
              </a:rPr>
              <a:t>The needs the private school students and teachers were identified as part of the district-wide needs assessment</a:t>
            </a:r>
          </a:p>
          <a:p>
            <a:r>
              <a:rPr lang="en-US" sz="2400" dirty="0" smtClean="0">
                <a:latin typeface="Century Gothic" panose="020B0502020202020204" pitchFamily="34" charset="0"/>
              </a:rPr>
              <a:t>Private school officials were consulted and provided an opportunity for input</a:t>
            </a:r>
          </a:p>
          <a:p>
            <a:r>
              <a:rPr lang="en-US" sz="2400" dirty="0">
                <a:latin typeface="Century Gothic" panose="020B0502020202020204" pitchFamily="34" charset="0"/>
              </a:rPr>
              <a:t>The district designed a project that permits equitable participation</a:t>
            </a:r>
          </a:p>
          <a:p>
            <a:r>
              <a:rPr lang="en-US" sz="2400" dirty="0">
                <a:latin typeface="Century Gothic" panose="020B0502020202020204" pitchFamily="34" charset="0"/>
              </a:rPr>
              <a:t>District should maintain records of its efforts to resolve any complaints by private school officials</a:t>
            </a:r>
          </a:p>
          <a:p>
            <a:endParaRPr lang="en-US" dirty="0">
              <a:latin typeface="Century Gothic" panose="020B0502020202020204" pitchFamily="34" charset="0"/>
            </a:endParaRPr>
          </a:p>
        </p:txBody>
      </p:sp>
    </p:spTree>
    <p:extLst>
      <p:ext uri="{BB962C8B-B14F-4D97-AF65-F5344CB8AC3E}">
        <p14:creationId xmlns:p14="http://schemas.microsoft.com/office/powerpoint/2010/main" val="74607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latin typeface="Century Gothic" panose="020B0502020202020204" pitchFamily="34" charset="0"/>
              </a:rPr>
              <a:t>Ombudsman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3230563"/>
          </a:xfrm>
        </p:spPr>
        <p:txBody>
          <a:bodyPr/>
          <a:lstStyle/>
          <a:p>
            <a:r>
              <a:rPr lang="en-US" sz="2800" dirty="0" smtClean="0">
                <a:latin typeface="Century Gothic" panose="020B0502020202020204" pitchFamily="34" charset="0"/>
              </a:rPr>
              <a:t>SEA designated Ombudsman monitors and enforces Title I equitable services requirements to ensure that private school children, teachers, and other education personnel receive services equitable to those in public schools</a:t>
            </a:r>
          </a:p>
          <a:p>
            <a:endParaRPr lang="en-US" sz="1400" dirty="0" smtClean="0">
              <a:latin typeface="Century Gothic" panose="020B0502020202020204" pitchFamily="34" charset="0"/>
            </a:endParaRPr>
          </a:p>
          <a:p>
            <a:endParaRPr lang="en-US" sz="800" dirty="0" smtClean="0">
              <a:latin typeface="Century Gothic" panose="020B0502020202020204" pitchFamily="34" charset="0"/>
            </a:endParaRPr>
          </a:p>
          <a:p>
            <a:pPr marL="0" indent="0">
              <a:buNone/>
            </a:pPr>
            <a:r>
              <a:rPr lang="en-US" dirty="0" smtClean="0">
                <a:latin typeface="Century Gothic" panose="020B0502020202020204" pitchFamily="34" charset="0"/>
              </a:rPr>
              <a:t>Jordan Dueis- jordan.dueis@state.sd.us</a:t>
            </a:r>
            <a:endParaRPr lang="en-US" dirty="0">
              <a:latin typeface="Century Gothic" panose="020B0502020202020204" pitchFamily="34" charset="0"/>
            </a:endParaRPr>
          </a:p>
        </p:txBody>
      </p:sp>
    </p:spTree>
    <p:extLst>
      <p:ext uri="{BB962C8B-B14F-4D97-AF65-F5344CB8AC3E}">
        <p14:creationId xmlns:p14="http://schemas.microsoft.com/office/powerpoint/2010/main" val="2689155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SEA Compliance Role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286000"/>
            <a:ext cx="8229600" cy="3840163"/>
          </a:xfrm>
        </p:spPr>
        <p:txBody>
          <a:bodyPr/>
          <a:lstStyle/>
          <a:p>
            <a:pPr marL="0" indent="0">
              <a:buNone/>
            </a:pPr>
            <a:r>
              <a:rPr lang="en-US" sz="2800" dirty="0" smtClean="0">
                <a:latin typeface="Century Gothic" panose="020B0502020202020204" pitchFamily="34" charset="0"/>
              </a:rPr>
              <a:t>An SEA must provide Title I equitable services directly or through contract if appropriate private school officials have: </a:t>
            </a:r>
          </a:p>
          <a:p>
            <a:pPr lvl="1"/>
            <a:r>
              <a:rPr lang="en-US" sz="2400" dirty="0" smtClean="0">
                <a:latin typeface="Century Gothic" panose="020B0502020202020204" pitchFamily="34" charset="0"/>
              </a:rPr>
              <a:t>Requested the SEA to provide such services; and</a:t>
            </a:r>
          </a:p>
          <a:p>
            <a:pPr lvl="1"/>
            <a:r>
              <a:rPr lang="en-US" sz="2400" dirty="0" smtClean="0">
                <a:latin typeface="Century Gothic" panose="020B0502020202020204" pitchFamily="34" charset="0"/>
              </a:rPr>
              <a:t>Demonstrated that the LEA has not met the Title I equitable services requirements in accordance with the procedures for making such a request, as prescribed by the SEA.</a:t>
            </a:r>
          </a:p>
        </p:txBody>
      </p:sp>
    </p:spTree>
    <p:extLst>
      <p:ext uri="{BB962C8B-B14F-4D97-AF65-F5344CB8AC3E}">
        <p14:creationId xmlns:p14="http://schemas.microsoft.com/office/powerpoint/2010/main" val="95999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latin typeface="Century Gothic" panose="020B0502020202020204" pitchFamily="34" charset="0"/>
              </a:rPr>
              <a:t>Private school Participation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smtClean="0">
                <a:latin typeface="Century Gothic" panose="020B0502020202020204" pitchFamily="34" charset="0"/>
              </a:rPr>
              <a:t>School Districts receiving federal financial assistance under ESEA programs are required to provide equitable services to eligible private school children, teachers, and other educational personnel. </a:t>
            </a:r>
            <a:endParaRPr lang="en-US" dirty="0">
              <a:latin typeface="Century Gothic" panose="020B0502020202020204" pitchFamily="34" charset="0"/>
            </a:endParaRPr>
          </a:p>
        </p:txBody>
      </p:sp>
    </p:spTree>
    <p:extLst>
      <p:ext uri="{BB962C8B-B14F-4D97-AF65-F5344CB8AC3E}">
        <p14:creationId xmlns:p14="http://schemas.microsoft.com/office/powerpoint/2010/main" val="1602386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latin typeface="Century Gothic" panose="020B0502020202020204" pitchFamily="34" charset="0"/>
              </a:rPr>
              <a:t>ESEA Programs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133600"/>
            <a:ext cx="8229600" cy="3992563"/>
          </a:xfrm>
        </p:spPr>
        <p:txBody>
          <a:bodyPr/>
          <a:lstStyle/>
          <a:p>
            <a:r>
              <a:rPr lang="en-US" dirty="0" smtClean="0">
                <a:latin typeface="Century Gothic" panose="020B0502020202020204" pitchFamily="34" charset="0"/>
              </a:rPr>
              <a:t>Title I Part A</a:t>
            </a:r>
          </a:p>
          <a:p>
            <a:r>
              <a:rPr lang="en-US" dirty="0" smtClean="0">
                <a:latin typeface="Century Gothic" panose="020B0502020202020204" pitchFamily="34" charset="0"/>
              </a:rPr>
              <a:t>Title I Part C </a:t>
            </a:r>
          </a:p>
          <a:p>
            <a:r>
              <a:rPr lang="en-US" dirty="0" smtClean="0">
                <a:latin typeface="Century Gothic" panose="020B0502020202020204" pitchFamily="34" charset="0"/>
              </a:rPr>
              <a:t>Title II Part A</a:t>
            </a:r>
          </a:p>
          <a:p>
            <a:r>
              <a:rPr lang="en-US" dirty="0" smtClean="0">
                <a:latin typeface="Century Gothic" panose="020B0502020202020204" pitchFamily="34" charset="0"/>
              </a:rPr>
              <a:t>Title III Part A</a:t>
            </a:r>
          </a:p>
          <a:p>
            <a:r>
              <a:rPr lang="en-US" dirty="0" smtClean="0">
                <a:latin typeface="Century Gothic" panose="020B0502020202020204" pitchFamily="34" charset="0"/>
              </a:rPr>
              <a:t>Title IV Part A</a:t>
            </a:r>
          </a:p>
          <a:p>
            <a:r>
              <a:rPr lang="en-US" dirty="0" smtClean="0">
                <a:latin typeface="Century Gothic" panose="020B0502020202020204" pitchFamily="34" charset="0"/>
              </a:rPr>
              <a:t>Title IV Part B </a:t>
            </a:r>
            <a:endParaRPr lang="en-US" dirty="0">
              <a:latin typeface="Century Gothic" panose="020B0502020202020204" pitchFamily="34" charset="0"/>
            </a:endParaRPr>
          </a:p>
        </p:txBody>
      </p:sp>
    </p:spTree>
    <p:extLst>
      <p:ext uri="{BB962C8B-B14F-4D97-AF65-F5344CB8AC3E}">
        <p14:creationId xmlns:p14="http://schemas.microsoft.com/office/powerpoint/2010/main" val="234159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Century Gothic" panose="020B0502020202020204" pitchFamily="34" charset="0"/>
              </a:rPr>
              <a:t>Which District is Responsible?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133600"/>
            <a:ext cx="8229600" cy="3992563"/>
          </a:xfrm>
        </p:spPr>
        <p:txBody>
          <a:bodyPr/>
          <a:lstStyle/>
          <a:p>
            <a:r>
              <a:rPr lang="en-US" dirty="0" smtClean="0">
                <a:latin typeface="Century Gothic" panose="020B0502020202020204" pitchFamily="34" charset="0"/>
              </a:rPr>
              <a:t>Title I Part A</a:t>
            </a:r>
          </a:p>
          <a:p>
            <a:pPr lvl="1"/>
            <a:r>
              <a:rPr lang="en-US" dirty="0" smtClean="0">
                <a:latin typeface="Century Gothic" panose="020B0502020202020204" pitchFamily="34" charset="0"/>
              </a:rPr>
              <a:t>Each district is responsible for its own resident students</a:t>
            </a:r>
          </a:p>
          <a:p>
            <a:r>
              <a:rPr lang="en-US" dirty="0" smtClean="0">
                <a:latin typeface="Century Gothic" panose="020B0502020202020204" pitchFamily="34" charset="0"/>
              </a:rPr>
              <a:t>Other Programs</a:t>
            </a:r>
          </a:p>
          <a:p>
            <a:pPr lvl="1"/>
            <a:r>
              <a:rPr lang="en-US" dirty="0" smtClean="0">
                <a:latin typeface="Century Gothic" panose="020B0502020202020204" pitchFamily="34" charset="0"/>
              </a:rPr>
              <a:t>District where the private school is located</a:t>
            </a:r>
            <a:endParaRPr lang="en-US" dirty="0">
              <a:latin typeface="Century Gothic" panose="020B0502020202020204" pitchFamily="34" charset="0"/>
            </a:endParaRPr>
          </a:p>
        </p:txBody>
      </p:sp>
    </p:spTree>
    <p:extLst>
      <p:ext uri="{BB962C8B-B14F-4D97-AF65-F5344CB8AC3E}">
        <p14:creationId xmlns:p14="http://schemas.microsoft.com/office/powerpoint/2010/main" val="1808550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85800"/>
          </a:xfrm>
        </p:spPr>
        <p:txBody>
          <a:bodyPr/>
          <a:lstStyle/>
          <a:p>
            <a:r>
              <a:rPr lang="en-US" dirty="0" smtClean="0">
                <a:latin typeface="Century Gothic" panose="020B0502020202020204" pitchFamily="34" charset="0"/>
              </a:rPr>
              <a:t>Equitable Services Funding</a:t>
            </a:r>
            <a:r>
              <a:rPr lang="en-US" dirty="0" smtClean="0"/>
              <a:t/>
            </a:r>
            <a:br>
              <a:rPr lang="en-US" dirty="0" smtClean="0"/>
            </a:br>
            <a:endParaRPr lang="en-US" dirty="0"/>
          </a:p>
        </p:txBody>
      </p:sp>
      <p:sp>
        <p:nvSpPr>
          <p:cNvPr id="3" name="Content Placeholder 2"/>
          <p:cNvSpPr>
            <a:spLocks noGrp="1"/>
          </p:cNvSpPr>
          <p:nvPr>
            <p:ph idx="1"/>
          </p:nvPr>
        </p:nvSpPr>
        <p:spPr>
          <a:xfrm>
            <a:off x="457200" y="2362200"/>
            <a:ext cx="8229600" cy="3763963"/>
          </a:xfrm>
        </p:spPr>
        <p:txBody>
          <a:bodyPr/>
          <a:lstStyle/>
          <a:p>
            <a:r>
              <a:rPr lang="en-US" sz="2800" dirty="0">
                <a:latin typeface="Century Gothic" panose="020B0502020202020204" pitchFamily="34" charset="0"/>
              </a:rPr>
              <a:t>Funds must be obligated in the fiscal year in which the funds are received </a:t>
            </a:r>
          </a:p>
          <a:p>
            <a:r>
              <a:rPr lang="en-US" sz="2800" dirty="0" smtClean="0">
                <a:latin typeface="Century Gothic" panose="020B0502020202020204" pitchFamily="34" charset="0"/>
              </a:rPr>
              <a:t>SEA must provide timely notice to appropriate private school officials of funds for Title I equitable services that LEAs have determined are available for eligible private school children</a:t>
            </a:r>
          </a:p>
          <a:p>
            <a:endParaRPr lang="en-US" sz="2400" dirty="0"/>
          </a:p>
        </p:txBody>
      </p:sp>
    </p:spTree>
    <p:extLst>
      <p:ext uri="{BB962C8B-B14F-4D97-AF65-F5344CB8AC3E}">
        <p14:creationId xmlns:p14="http://schemas.microsoft.com/office/powerpoint/2010/main" val="1505685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85800"/>
          </a:xfrm>
        </p:spPr>
        <p:txBody>
          <a:bodyPr/>
          <a:lstStyle/>
          <a:p>
            <a:r>
              <a:rPr lang="en-US" dirty="0" smtClean="0"/>
              <a:t>Title I Equitable Services Funding</a:t>
            </a:r>
            <a:br>
              <a:rPr lang="en-US" dirty="0" smtClean="0"/>
            </a:br>
            <a:endParaRPr lang="en-US" dirty="0"/>
          </a:p>
        </p:txBody>
      </p:sp>
      <p:sp>
        <p:nvSpPr>
          <p:cNvPr id="3" name="Content Placeholder 2"/>
          <p:cNvSpPr>
            <a:spLocks noGrp="1"/>
          </p:cNvSpPr>
          <p:nvPr>
            <p:ph idx="1"/>
          </p:nvPr>
        </p:nvSpPr>
        <p:spPr>
          <a:xfrm>
            <a:off x="457200" y="2057400"/>
            <a:ext cx="8229600" cy="4068763"/>
          </a:xfrm>
        </p:spPr>
        <p:txBody>
          <a:bodyPr/>
          <a:lstStyle/>
          <a:p>
            <a:r>
              <a:rPr lang="en-US" sz="2800" dirty="0" smtClean="0"/>
              <a:t>The </a:t>
            </a:r>
            <a:r>
              <a:rPr lang="en-US" sz="2800" dirty="0"/>
              <a:t>proportional share of funds for equitable services must be determined based on the total amount of Title I funds received by an LEA </a:t>
            </a:r>
            <a:r>
              <a:rPr lang="en-US" sz="2800" u="sng" dirty="0"/>
              <a:t>prior</a:t>
            </a:r>
            <a:r>
              <a:rPr lang="en-US" sz="2800" dirty="0"/>
              <a:t> to any allowable expenditure or transfers by the LEA </a:t>
            </a:r>
            <a:endParaRPr lang="en-US" sz="2800" dirty="0" smtClean="0"/>
          </a:p>
          <a:p>
            <a:r>
              <a:rPr lang="en-US" sz="2800" dirty="0" smtClean="0"/>
              <a:t>Based on the number of children from low-income families residing in each participating public school attendance area who attend public schools and private schools.</a:t>
            </a:r>
            <a:endParaRPr lang="en-US" sz="2800" dirty="0"/>
          </a:p>
          <a:p>
            <a:endParaRPr lang="en-US" sz="2400" dirty="0"/>
          </a:p>
        </p:txBody>
      </p:sp>
    </p:spTree>
    <p:extLst>
      <p:ext uri="{BB962C8B-B14F-4D97-AF65-F5344CB8AC3E}">
        <p14:creationId xmlns:p14="http://schemas.microsoft.com/office/powerpoint/2010/main" val="195391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Century Gothic" panose="020B0502020202020204" pitchFamily="34" charset="0"/>
              </a:rPr>
              <a:t>Expenditures for equitable services to eligible private school children, teachers and other educational personnel, and families must be equal to the proportion of funds allocated to participating public school attendance areas based on the number of children from low-income families who reside in those attendance areas and attend private schools.</a:t>
            </a:r>
          </a:p>
          <a:p>
            <a:endParaRPr lang="en-US" dirty="0"/>
          </a:p>
        </p:txBody>
      </p:sp>
    </p:spTree>
    <p:extLst>
      <p:ext uri="{BB962C8B-B14F-4D97-AF65-F5344CB8AC3E}">
        <p14:creationId xmlns:p14="http://schemas.microsoft.com/office/powerpoint/2010/main" val="2530446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60438"/>
          </a:xfrm>
        </p:spPr>
        <p:txBody>
          <a:bodyPr/>
          <a:lstStyle/>
          <a:p>
            <a:r>
              <a:rPr lang="en-US" sz="4000" b="1" dirty="0">
                <a:latin typeface="Century Gothic" panose="020B0502020202020204" pitchFamily="34" charset="0"/>
              </a:rPr>
              <a:t>Title I Proportionate Share for </a:t>
            </a:r>
            <a:br>
              <a:rPr lang="en-US" sz="4000" b="1" dirty="0">
                <a:latin typeface="Century Gothic" panose="020B0502020202020204" pitchFamily="34" charset="0"/>
              </a:rPr>
            </a:br>
            <a:r>
              <a:rPr lang="en-US" sz="4000" b="1" dirty="0">
                <a:latin typeface="Century Gothic" panose="020B0502020202020204" pitchFamily="34" charset="0"/>
              </a:rPr>
              <a:t>Equitable Services</a:t>
            </a:r>
            <a:endParaRPr lang="en-US" sz="4000" dirty="0">
              <a:latin typeface="Century Gothic" panose="020B0502020202020204" pitchFamily="34" charset="0"/>
            </a:endParaRPr>
          </a:p>
        </p:txBody>
      </p:sp>
      <p:sp>
        <p:nvSpPr>
          <p:cNvPr id="3" name="Content Placeholder 2"/>
          <p:cNvSpPr>
            <a:spLocks noGrp="1"/>
          </p:cNvSpPr>
          <p:nvPr>
            <p:ph idx="1"/>
          </p:nvPr>
        </p:nvSpPr>
        <p:spPr>
          <a:xfrm>
            <a:off x="457200" y="2362200"/>
            <a:ext cx="8229600" cy="3763963"/>
          </a:xfrm>
        </p:spPr>
        <p:txBody>
          <a:bodyPr/>
          <a:lstStyle/>
          <a:p>
            <a:r>
              <a:rPr lang="en-US" sz="2400" dirty="0">
                <a:latin typeface="Century Gothic" panose="020B0502020202020204" pitchFamily="34" charset="0"/>
              </a:rPr>
              <a:t>Determine the total number of children from low-income families </a:t>
            </a:r>
            <a:r>
              <a:rPr lang="en-US" sz="2400" u="sng" dirty="0">
                <a:latin typeface="Century Gothic" panose="020B0502020202020204" pitchFamily="34" charset="0"/>
              </a:rPr>
              <a:t>residing</a:t>
            </a:r>
            <a:r>
              <a:rPr lang="en-US" sz="2400" dirty="0">
                <a:latin typeface="Century Gothic" panose="020B0502020202020204" pitchFamily="34" charset="0"/>
              </a:rPr>
              <a:t> in each participating public school attendance are who attend public and private schools. </a:t>
            </a:r>
          </a:p>
          <a:p>
            <a:r>
              <a:rPr lang="en-US" sz="2400" dirty="0">
                <a:latin typeface="Century Gothic" panose="020B0502020202020204" pitchFamily="34" charset="0"/>
              </a:rPr>
              <a:t>Determine the overall proportion of these children who attend private schools. </a:t>
            </a:r>
          </a:p>
          <a:p>
            <a:r>
              <a:rPr lang="en-US" sz="2400" dirty="0">
                <a:latin typeface="Century Gothic" panose="020B0502020202020204" pitchFamily="34" charset="0"/>
              </a:rPr>
              <a:t>Based on this proportion, determine the amount of funds available for equitable services based on that proportion of the LEA’s total Title I allocation. </a:t>
            </a:r>
          </a:p>
          <a:p>
            <a:endParaRPr lang="en-US" dirty="0"/>
          </a:p>
        </p:txBody>
      </p:sp>
    </p:spTree>
    <p:extLst>
      <p:ext uri="{BB962C8B-B14F-4D97-AF65-F5344CB8AC3E}">
        <p14:creationId xmlns:p14="http://schemas.microsoft.com/office/powerpoint/2010/main" val="4294228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3600" b="1" dirty="0">
                <a:latin typeface="Century Gothic" panose="020B0502020202020204" pitchFamily="34" charset="0"/>
              </a:rPr>
              <a:t>Title I Proportionate Share Example $1,000,000 LEA Allocation</a:t>
            </a:r>
            <a:endParaRPr lang="en-US" sz="3600" dirty="0">
              <a:latin typeface="Century Gothic" panose="020B050202020202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229600" cy="351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630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467600" cy="563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059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Century Gothic" panose="020B0502020202020204" pitchFamily="34" charset="0"/>
              </a:rPr>
              <a:t>Parent </a:t>
            </a:r>
            <a:r>
              <a:rPr lang="en-US" sz="2800" dirty="0" smtClean="0">
                <a:latin typeface="Century Gothic" panose="020B0502020202020204" pitchFamily="34" charset="0"/>
              </a:rPr>
              <a:t>and Family Engagement</a:t>
            </a:r>
            <a:endParaRPr lang="en-US" sz="2800" dirty="0">
              <a:latin typeface="Century Gothic" panose="020B0502020202020204" pitchFamily="34" charset="0"/>
            </a:endParaRPr>
          </a:p>
          <a:p>
            <a:pPr lvl="1"/>
            <a:r>
              <a:rPr lang="en-US" sz="2400" dirty="0">
                <a:latin typeface="Century Gothic" panose="020B0502020202020204" pitchFamily="34" charset="0"/>
              </a:rPr>
              <a:t>1% applies to LEAs receiving $500,000 or more in Title I allocations.  Proportionate share percentage for services to private school students to determine how much it must spend for parent and family engagement activities.</a:t>
            </a:r>
          </a:p>
          <a:p>
            <a:pPr lvl="1"/>
            <a:r>
              <a:rPr lang="en-US" sz="2400" dirty="0">
                <a:latin typeface="Century Gothic" panose="020B0502020202020204" pitchFamily="34" charset="0"/>
                <a:ea typeface="Calibri"/>
                <a:cs typeface="Times New Roman"/>
              </a:rPr>
              <a:t>The LEA does not reserve a portion if it’s </a:t>
            </a:r>
            <a:r>
              <a:rPr lang="en-US" sz="2400" dirty="0" smtClean="0">
                <a:latin typeface="Century Gothic" panose="020B0502020202020204" pitchFamily="34" charset="0"/>
                <a:ea typeface="Calibri"/>
                <a:cs typeface="Times New Roman"/>
              </a:rPr>
              <a:t>1% reservation </a:t>
            </a:r>
            <a:r>
              <a:rPr lang="en-US" sz="2400" dirty="0">
                <a:latin typeface="Century Gothic" panose="020B0502020202020204" pitchFamily="34" charset="0"/>
                <a:ea typeface="Calibri"/>
                <a:cs typeface="Times New Roman"/>
              </a:rPr>
              <a:t>for parent and family engagement activities for participating private school students; rather, this amount comes from the proportionate share that the LEA already determined. </a:t>
            </a:r>
          </a:p>
          <a:p>
            <a:endParaRPr lang="en-US" dirty="0"/>
          </a:p>
        </p:txBody>
      </p:sp>
    </p:spTree>
    <p:extLst>
      <p:ext uri="{BB962C8B-B14F-4D97-AF65-F5344CB8AC3E}">
        <p14:creationId xmlns:p14="http://schemas.microsoft.com/office/powerpoint/2010/main" val="1630407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990600"/>
          </a:xfrm>
        </p:spPr>
        <p:txBody>
          <a:bodyPr/>
          <a:lstStyle/>
          <a:p>
            <a:r>
              <a:rPr lang="en-US" b="1" dirty="0">
                <a:latin typeface="Century Gothic" panose="020B0502020202020204" pitchFamily="34" charset="0"/>
              </a:rPr>
              <a:t>Title I Administrative Costs for Equitable Services</a:t>
            </a:r>
            <a:r>
              <a:rPr lang="en-US" dirty="0" smtClean="0"/>
              <a:t/>
            </a:r>
            <a:br>
              <a:rPr lang="en-US" dirty="0" smtClean="0"/>
            </a:br>
            <a:endParaRPr lang="en-US" dirty="0"/>
          </a:p>
        </p:txBody>
      </p:sp>
      <p:sp>
        <p:nvSpPr>
          <p:cNvPr id="3" name="Content Placeholder 2"/>
          <p:cNvSpPr>
            <a:spLocks noGrp="1"/>
          </p:cNvSpPr>
          <p:nvPr>
            <p:ph idx="1"/>
          </p:nvPr>
        </p:nvSpPr>
        <p:spPr>
          <a:xfrm>
            <a:off x="457200" y="2209800"/>
            <a:ext cx="8229600" cy="3916363"/>
          </a:xfrm>
        </p:spPr>
        <p:txBody>
          <a:bodyPr/>
          <a:lstStyle/>
          <a:p>
            <a:r>
              <a:rPr lang="en-US" sz="2800" dirty="0">
                <a:latin typeface="Century Gothic" panose="020B0502020202020204" pitchFamily="34" charset="0"/>
              </a:rPr>
              <a:t>From the proportionate share of Title I funds available to provide equitable services, an LEA may reserve an amount that is reasonable and necessary to administer equitable services. </a:t>
            </a:r>
          </a:p>
          <a:p>
            <a:r>
              <a:rPr lang="en-US" sz="2800" dirty="0">
                <a:latin typeface="Century Gothic" panose="020B0502020202020204" pitchFamily="34" charset="0"/>
              </a:rPr>
              <a:t>An LEA determines this amount separately from the funds needed to administer the Title I program for students in public schools. </a:t>
            </a:r>
          </a:p>
          <a:p>
            <a:endParaRPr lang="en-US" sz="2400" dirty="0"/>
          </a:p>
        </p:txBody>
      </p:sp>
    </p:spTree>
    <p:extLst>
      <p:ext uri="{BB962C8B-B14F-4D97-AF65-F5344CB8AC3E}">
        <p14:creationId xmlns:p14="http://schemas.microsoft.com/office/powerpoint/2010/main" val="68916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Eligible Private Schools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latin typeface="Century Gothic" panose="020B0502020202020204" pitchFamily="34" charset="0"/>
              </a:rPr>
              <a:t>Non-Profit</a:t>
            </a:r>
          </a:p>
          <a:p>
            <a:r>
              <a:rPr lang="en-US" dirty="0" smtClean="0">
                <a:latin typeface="Century Gothic" panose="020B0502020202020204" pitchFamily="34" charset="0"/>
              </a:rPr>
              <a:t>State accredited elementary and secondary schools</a:t>
            </a:r>
          </a:p>
          <a:p>
            <a:endParaRPr lang="en-US" dirty="0"/>
          </a:p>
        </p:txBody>
      </p:sp>
    </p:spTree>
    <p:extLst>
      <p:ext uri="{BB962C8B-B14F-4D97-AF65-F5344CB8AC3E}">
        <p14:creationId xmlns:p14="http://schemas.microsoft.com/office/powerpoint/2010/main" val="1487300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990600"/>
          </a:xfrm>
        </p:spPr>
        <p:txBody>
          <a:bodyPr/>
          <a:lstStyle/>
          <a:p>
            <a:r>
              <a:rPr lang="en-US" dirty="0" smtClean="0">
                <a:latin typeface="Century Gothic" panose="020B0502020202020204" pitchFamily="34" charset="0"/>
              </a:rPr>
              <a:t>Title I Part A &amp; Private School Services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438400"/>
            <a:ext cx="8229600" cy="3687763"/>
          </a:xfrm>
        </p:spPr>
        <p:txBody>
          <a:bodyPr/>
          <a:lstStyle/>
          <a:p>
            <a:r>
              <a:rPr lang="en-US" dirty="0" smtClean="0">
                <a:latin typeface="Century Gothic" panose="020B0502020202020204" pitchFamily="34" charset="0"/>
              </a:rPr>
              <a:t>Resident district is responsible for providing services for its students, even if the students attend a private school in another district</a:t>
            </a:r>
          </a:p>
          <a:p>
            <a:pPr lvl="1"/>
            <a:r>
              <a:rPr lang="en-US" dirty="0" smtClean="0">
                <a:latin typeface="Century Gothic" panose="020B0502020202020204" pitchFamily="34" charset="0"/>
              </a:rPr>
              <a:t>Resident district may contract with another district to provide services</a:t>
            </a:r>
            <a:endParaRPr lang="en-US" dirty="0">
              <a:latin typeface="Century Gothic" panose="020B0502020202020204" pitchFamily="34" charset="0"/>
            </a:endParaRPr>
          </a:p>
        </p:txBody>
      </p:sp>
    </p:spTree>
    <p:extLst>
      <p:ext uri="{BB962C8B-B14F-4D97-AF65-F5344CB8AC3E}">
        <p14:creationId xmlns:p14="http://schemas.microsoft.com/office/powerpoint/2010/main" val="3778181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lstStyle/>
          <a:p>
            <a:r>
              <a:rPr lang="en-US" sz="4000" dirty="0" smtClean="0">
                <a:latin typeface="Century Gothic" panose="020B0502020202020204" pitchFamily="34" charset="0"/>
              </a:rPr>
              <a:t>Which private school students may receive Title I services?</a:t>
            </a:r>
            <a:endParaRPr lang="en-US" sz="4000" dirty="0">
              <a:latin typeface="Century Gothic" panose="020B0502020202020204" pitchFamily="34" charset="0"/>
            </a:endParaRPr>
          </a:p>
        </p:txBody>
      </p:sp>
      <p:sp>
        <p:nvSpPr>
          <p:cNvPr id="3" name="Content Placeholder 2"/>
          <p:cNvSpPr>
            <a:spLocks noGrp="1"/>
          </p:cNvSpPr>
          <p:nvPr>
            <p:ph idx="1"/>
          </p:nvPr>
        </p:nvSpPr>
        <p:spPr>
          <a:xfrm>
            <a:off x="457200" y="2438400"/>
            <a:ext cx="8229600" cy="3916363"/>
          </a:xfrm>
        </p:spPr>
        <p:txBody>
          <a:bodyPr/>
          <a:lstStyle/>
          <a:p>
            <a:r>
              <a:rPr lang="en-US" dirty="0" smtClean="0">
                <a:latin typeface="Century Gothic" panose="020B0502020202020204" pitchFamily="34" charset="0"/>
              </a:rPr>
              <a:t>Must reside in a participating Title I school attendance area AND be failing or most at risk of failing</a:t>
            </a:r>
          </a:p>
          <a:p>
            <a:r>
              <a:rPr lang="en-US" dirty="0" smtClean="0">
                <a:latin typeface="Century Gothic" panose="020B0502020202020204" pitchFamily="34" charset="0"/>
              </a:rPr>
              <a:t>Selected on the basis of multiple educational related criteria</a:t>
            </a:r>
          </a:p>
          <a:p>
            <a:r>
              <a:rPr lang="en-US" dirty="0" smtClean="0">
                <a:latin typeface="Century Gothic" panose="020B0502020202020204" pitchFamily="34" charset="0"/>
              </a:rPr>
              <a:t>Poverty is NOT a criterion for services</a:t>
            </a:r>
            <a:endParaRPr lang="en-US" dirty="0">
              <a:latin typeface="Century Gothic" panose="020B0502020202020204" pitchFamily="34" charset="0"/>
            </a:endParaRPr>
          </a:p>
        </p:txBody>
      </p:sp>
    </p:spTree>
    <p:extLst>
      <p:ext uri="{BB962C8B-B14F-4D97-AF65-F5344CB8AC3E}">
        <p14:creationId xmlns:p14="http://schemas.microsoft.com/office/powerpoint/2010/main" val="4262759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atin typeface="Century Gothic" panose="020B0502020202020204" pitchFamily="34" charset="0"/>
              </a:rPr>
              <a:t>Targeted Assistance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Century Gothic" panose="020B0502020202020204" pitchFamily="34" charset="0"/>
              </a:rPr>
              <a:t>Private school services must be Targeted Assistance</a:t>
            </a:r>
          </a:p>
          <a:p>
            <a:endParaRPr lang="en-US" dirty="0" smtClean="0">
              <a:latin typeface="Century Gothic" panose="020B0502020202020204" pitchFamily="34" charset="0"/>
            </a:endParaRPr>
          </a:p>
          <a:p>
            <a:r>
              <a:rPr lang="en-US" dirty="0" smtClean="0">
                <a:latin typeface="Century Gothic" panose="020B0502020202020204" pitchFamily="34" charset="0"/>
              </a:rPr>
              <a:t>Cannot operate a Title I Schoolwide program in a private school</a:t>
            </a:r>
            <a:endParaRPr lang="en-US" dirty="0">
              <a:latin typeface="Century Gothic" panose="020B0502020202020204" pitchFamily="34" charset="0"/>
            </a:endParaRPr>
          </a:p>
        </p:txBody>
      </p:sp>
    </p:spTree>
    <p:extLst>
      <p:ext uri="{BB962C8B-B14F-4D97-AF65-F5344CB8AC3E}">
        <p14:creationId xmlns:p14="http://schemas.microsoft.com/office/powerpoint/2010/main" val="2119471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atin typeface="Century Gothic" panose="020B0502020202020204" pitchFamily="34" charset="0"/>
              </a:rPr>
              <a:t>Examples of Title I Services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133600"/>
            <a:ext cx="8229600" cy="3992563"/>
          </a:xfrm>
        </p:spPr>
        <p:txBody>
          <a:bodyPr/>
          <a:lstStyle/>
          <a:p>
            <a:r>
              <a:rPr lang="en-US" dirty="0" smtClean="0">
                <a:latin typeface="Century Gothic" panose="020B0502020202020204" pitchFamily="34" charset="0"/>
              </a:rPr>
              <a:t>Instructional services outside the regular classroom</a:t>
            </a:r>
          </a:p>
          <a:p>
            <a:r>
              <a:rPr lang="en-US" dirty="0" smtClean="0">
                <a:latin typeface="Century Gothic" panose="020B0502020202020204" pitchFamily="34" charset="0"/>
              </a:rPr>
              <a:t>Before/After school and summer</a:t>
            </a:r>
          </a:p>
          <a:p>
            <a:r>
              <a:rPr lang="en-US" dirty="0" smtClean="0">
                <a:latin typeface="Century Gothic" panose="020B0502020202020204" pitchFamily="34" charset="0"/>
              </a:rPr>
              <a:t>Family literacy</a:t>
            </a:r>
          </a:p>
          <a:p>
            <a:r>
              <a:rPr lang="en-US" dirty="0" smtClean="0">
                <a:latin typeface="Century Gothic" panose="020B0502020202020204" pitchFamily="34" charset="0"/>
              </a:rPr>
              <a:t>Home tutoring</a:t>
            </a:r>
          </a:p>
          <a:p>
            <a:r>
              <a:rPr lang="en-US" dirty="0" smtClean="0">
                <a:latin typeface="Century Gothic" panose="020B0502020202020204" pitchFamily="34" charset="0"/>
              </a:rPr>
              <a:t>Computer-assisted instruction</a:t>
            </a:r>
            <a:endParaRPr lang="en-US" dirty="0">
              <a:latin typeface="Century Gothic" panose="020B0502020202020204" pitchFamily="34" charset="0"/>
            </a:endParaRPr>
          </a:p>
        </p:txBody>
      </p:sp>
    </p:spTree>
    <p:extLst>
      <p:ext uri="{BB962C8B-B14F-4D97-AF65-F5344CB8AC3E}">
        <p14:creationId xmlns:p14="http://schemas.microsoft.com/office/powerpoint/2010/main" val="1042183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latin typeface="Century Gothic" panose="020B0502020202020204" pitchFamily="34" charset="0"/>
              </a:rPr>
              <a:t>Title I Part C Migrant</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latin typeface="Century Gothic" panose="020B0502020202020204" pitchFamily="34" charset="0"/>
              </a:rPr>
              <a:t>Eligible children must meet the statutory definition of a migrant child</a:t>
            </a:r>
          </a:p>
          <a:p>
            <a:endParaRPr lang="en-US" dirty="0">
              <a:latin typeface="Century Gothic" panose="020B0502020202020204" pitchFamily="34" charset="0"/>
            </a:endParaRPr>
          </a:p>
          <a:p>
            <a:r>
              <a:rPr lang="en-US" dirty="0" smtClean="0">
                <a:latin typeface="Century Gothic" panose="020B0502020202020204" pitchFamily="34" charset="0"/>
              </a:rPr>
              <a:t>Proportional share of total migrant children in district</a:t>
            </a:r>
            <a:endParaRPr lang="en-US" dirty="0">
              <a:latin typeface="Century Gothic" panose="020B0502020202020204" pitchFamily="34" charset="0"/>
            </a:endParaRPr>
          </a:p>
        </p:txBody>
      </p:sp>
    </p:spTree>
    <p:extLst>
      <p:ext uri="{BB962C8B-B14F-4D97-AF65-F5344CB8AC3E}">
        <p14:creationId xmlns:p14="http://schemas.microsoft.com/office/powerpoint/2010/main" val="3993286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324168"/>
            <a:ext cx="4419600" cy="480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13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lstStyle/>
          <a:p>
            <a:r>
              <a:rPr lang="en-US" dirty="0" smtClean="0">
                <a:latin typeface="Century Gothic" panose="020B0502020202020204" pitchFamily="34" charset="0"/>
              </a:rPr>
              <a:t>Title III Part A English Language Acquisition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667000"/>
            <a:ext cx="8229600" cy="3459163"/>
          </a:xfrm>
        </p:spPr>
        <p:txBody>
          <a:bodyPr/>
          <a:lstStyle/>
          <a:p>
            <a:r>
              <a:rPr lang="en-US" dirty="0" smtClean="0">
                <a:latin typeface="Century Gothic" panose="020B0502020202020204" pitchFamily="34" charset="0"/>
              </a:rPr>
              <a:t>Equitable services for English Learners and their teachers to attain English proficiency</a:t>
            </a:r>
          </a:p>
          <a:p>
            <a:endParaRPr lang="en-US" dirty="0">
              <a:latin typeface="Century Gothic" panose="020B0502020202020204" pitchFamily="34" charset="0"/>
            </a:endParaRPr>
          </a:p>
          <a:p>
            <a:r>
              <a:rPr lang="en-US" dirty="0" smtClean="0">
                <a:latin typeface="Century Gothic" panose="020B0502020202020204" pitchFamily="34" charset="0"/>
              </a:rPr>
              <a:t>Proportional share of EL children in district</a:t>
            </a:r>
            <a:endParaRPr lang="en-US" dirty="0">
              <a:latin typeface="Century Gothic" panose="020B0502020202020204" pitchFamily="34" charset="0"/>
            </a:endParaRPr>
          </a:p>
        </p:txBody>
      </p:sp>
    </p:spTree>
    <p:extLst>
      <p:ext uri="{BB962C8B-B14F-4D97-AF65-F5344CB8AC3E}">
        <p14:creationId xmlns:p14="http://schemas.microsoft.com/office/powerpoint/2010/main" val="1669725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348150"/>
            <a:ext cx="4724400" cy="51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714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Title II, Part A/ REAP</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676400"/>
            <a:ext cx="8229600" cy="4449763"/>
          </a:xfrm>
        </p:spPr>
        <p:txBody>
          <a:bodyPr/>
          <a:lstStyle/>
          <a:p>
            <a:r>
              <a:rPr lang="en-US" sz="2800" dirty="0" smtClean="0">
                <a:latin typeface="Century Gothic" panose="020B0502020202020204" pitchFamily="34" charset="0"/>
              </a:rPr>
              <a:t>The amount an LEA must reserve is based on the LEA’s total Title II, Part A allocation, less administrative costs.</a:t>
            </a:r>
          </a:p>
          <a:p>
            <a:r>
              <a:rPr lang="en-US" sz="2800" dirty="0" smtClean="0">
                <a:latin typeface="Century Gothic" panose="020B0502020202020204" pitchFamily="34" charset="0"/>
              </a:rPr>
              <a:t>Calculate on a per-pupil basis, the amount available for all public and private school students enrolled in participating private elementary and secondary schools in areas served by the LEA, taking into consideration the number and needs of the students, teachers, and other educational personnel. </a:t>
            </a:r>
            <a:endParaRPr lang="en-US" sz="2800" dirty="0">
              <a:latin typeface="Century Gothic" panose="020B0502020202020204" pitchFamily="34" charset="0"/>
            </a:endParaRPr>
          </a:p>
        </p:txBody>
      </p:sp>
    </p:spTree>
    <p:extLst>
      <p:ext uri="{BB962C8B-B14F-4D97-AF65-F5344CB8AC3E}">
        <p14:creationId xmlns:p14="http://schemas.microsoft.com/office/powerpoint/2010/main" val="262582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604287" cy="498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233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Equitable Participation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latin typeface="Century Gothic" panose="020B0502020202020204" pitchFamily="34" charset="0"/>
              </a:rPr>
              <a:t>Services and other benefits must be comparable to the services and other benefits provided to public school children and teachers participating in the program. </a:t>
            </a:r>
          </a:p>
          <a:p>
            <a:endParaRPr lang="en-US" dirty="0"/>
          </a:p>
        </p:txBody>
      </p:sp>
    </p:spTree>
    <p:extLst>
      <p:ext uri="{BB962C8B-B14F-4D97-AF65-F5344CB8AC3E}">
        <p14:creationId xmlns:p14="http://schemas.microsoft.com/office/powerpoint/2010/main" val="2878573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399444"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264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Title II, Part A Activities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Century Gothic" panose="020B0502020202020204" pitchFamily="34" charset="0"/>
              </a:rPr>
              <a:t>An LEA may continue to provide professional development for teachers, principals and other school leaders to address the specific needs of their students.</a:t>
            </a:r>
          </a:p>
          <a:p>
            <a:r>
              <a:rPr lang="en-US" dirty="0" smtClean="0">
                <a:latin typeface="Century Gothic" panose="020B0502020202020204" pitchFamily="34" charset="0"/>
              </a:rPr>
              <a:t>May not be used for class-size reduction in private schools.</a:t>
            </a:r>
            <a:endParaRPr lang="en-US" dirty="0">
              <a:latin typeface="Century Gothic" panose="020B0502020202020204" pitchFamily="34" charset="0"/>
            </a:endParaRPr>
          </a:p>
        </p:txBody>
      </p:sp>
    </p:spTree>
    <p:extLst>
      <p:ext uri="{BB962C8B-B14F-4D97-AF65-F5344CB8AC3E}">
        <p14:creationId xmlns:p14="http://schemas.microsoft.com/office/powerpoint/2010/main" val="2805109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Professional Development</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752600"/>
            <a:ext cx="8229600" cy="4373563"/>
          </a:xfrm>
        </p:spPr>
        <p:txBody>
          <a:bodyPr/>
          <a:lstStyle/>
          <a:p>
            <a:r>
              <a:rPr lang="en-US" dirty="0" smtClean="0">
                <a:latin typeface="Century Gothic" panose="020B0502020202020204" pitchFamily="34" charset="0"/>
              </a:rPr>
              <a:t>District must pay conference &amp; travel fees directly, or reimburse teachers</a:t>
            </a:r>
          </a:p>
          <a:p>
            <a:r>
              <a:rPr lang="en-US" dirty="0" smtClean="0">
                <a:latin typeface="Century Gothic" panose="020B0502020202020204" pitchFamily="34" charset="0"/>
              </a:rPr>
              <a:t>District may pay stipends directly to private school teachers</a:t>
            </a:r>
          </a:p>
          <a:p>
            <a:r>
              <a:rPr lang="en-US" dirty="0" smtClean="0">
                <a:latin typeface="Century Gothic" panose="020B0502020202020204" pitchFamily="34" charset="0"/>
              </a:rPr>
              <a:t>District cannot pay for private school substitute teachers</a:t>
            </a:r>
          </a:p>
          <a:p>
            <a:r>
              <a:rPr lang="en-US" dirty="0" smtClean="0">
                <a:latin typeface="Century Gothic" panose="020B0502020202020204" pitchFamily="34" charset="0"/>
              </a:rPr>
              <a:t>Do no give any funding to the private school</a:t>
            </a:r>
            <a:endParaRPr lang="en-US" dirty="0">
              <a:latin typeface="Century Gothic" panose="020B0502020202020204" pitchFamily="34" charset="0"/>
            </a:endParaRPr>
          </a:p>
        </p:txBody>
      </p:sp>
    </p:spTree>
    <p:extLst>
      <p:ext uri="{BB962C8B-B14F-4D97-AF65-F5344CB8AC3E}">
        <p14:creationId xmlns:p14="http://schemas.microsoft.com/office/powerpoint/2010/main" val="1264619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Century Gothic" panose="020B0502020202020204" pitchFamily="34" charset="0"/>
              </a:rPr>
              <a:t>Transferability</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752600"/>
            <a:ext cx="8229600" cy="4373563"/>
          </a:xfrm>
        </p:spPr>
        <p:txBody>
          <a:bodyPr/>
          <a:lstStyle/>
          <a:p>
            <a:r>
              <a:rPr lang="en-US" dirty="0" smtClean="0">
                <a:latin typeface="Century Gothic" panose="020B0502020202020204" pitchFamily="34" charset="0"/>
              </a:rPr>
              <a:t>Must consult with the private school officials prior to making any decision that could affect their ability to benefit from programs</a:t>
            </a:r>
          </a:p>
          <a:p>
            <a:r>
              <a:rPr lang="en-US" dirty="0" smtClean="0">
                <a:latin typeface="Century Gothic" panose="020B0502020202020204" pitchFamily="34" charset="0"/>
              </a:rPr>
              <a:t>Private school students and teachers receive equitable services under the same program where the district uses funds</a:t>
            </a:r>
            <a:endParaRPr lang="en-US" dirty="0">
              <a:latin typeface="Century Gothic" panose="020B0502020202020204" pitchFamily="34" charset="0"/>
            </a:endParaRPr>
          </a:p>
        </p:txBody>
      </p:sp>
    </p:spTree>
    <p:extLst>
      <p:ext uri="{BB962C8B-B14F-4D97-AF65-F5344CB8AC3E}">
        <p14:creationId xmlns:p14="http://schemas.microsoft.com/office/powerpoint/2010/main" val="2531445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Century Gothic" panose="020B0502020202020204" pitchFamily="34" charset="0"/>
              </a:rPr>
              <a:t>Timeline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05000"/>
            <a:ext cx="8229600" cy="4221163"/>
          </a:xfrm>
        </p:spPr>
        <p:txBody>
          <a:bodyPr/>
          <a:lstStyle/>
          <a:p>
            <a:r>
              <a:rPr lang="en-US" dirty="0" smtClean="0">
                <a:latin typeface="Century Gothic" panose="020B0502020202020204" pitchFamily="34" charset="0"/>
              </a:rPr>
              <a:t>New equitable services provision will apply beginning with services provided for the 2017-2018 school year.</a:t>
            </a:r>
          </a:p>
          <a:p>
            <a:r>
              <a:rPr lang="en-US" dirty="0" smtClean="0">
                <a:latin typeface="Century Gothic" panose="020B0502020202020204" pitchFamily="34" charset="0"/>
              </a:rPr>
              <a:t>Remember, planning generally occurs in the spring before.</a:t>
            </a:r>
          </a:p>
          <a:p>
            <a:endParaRPr lang="en-US" dirty="0" smtClean="0"/>
          </a:p>
          <a:p>
            <a:endParaRPr lang="en-US" dirty="0"/>
          </a:p>
        </p:txBody>
      </p:sp>
    </p:spTree>
    <p:extLst>
      <p:ext uri="{BB962C8B-B14F-4D97-AF65-F5344CB8AC3E}">
        <p14:creationId xmlns:p14="http://schemas.microsoft.com/office/powerpoint/2010/main" val="1525066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8000" dirty="0">
              <a:latin typeface="Century Gothic" panose="020B0502020202020204" pitchFamily="34" charset="0"/>
            </a:endParaRPr>
          </a:p>
          <a:p>
            <a:pPr marL="0" indent="0" algn="ctr">
              <a:buNone/>
            </a:pPr>
            <a:r>
              <a:rPr lang="en-US" sz="8000" dirty="0" smtClean="0">
                <a:latin typeface="Century Gothic" panose="020B0502020202020204" pitchFamily="34" charset="0"/>
              </a:rPr>
              <a:t>QUESTIONS??</a:t>
            </a:r>
            <a:endParaRPr lang="en-US" sz="8000" dirty="0">
              <a:latin typeface="Century Gothic" panose="020B0502020202020204" pitchFamily="34" charset="0"/>
            </a:endParaRPr>
          </a:p>
        </p:txBody>
      </p:sp>
    </p:spTree>
    <p:extLst>
      <p:ext uri="{BB962C8B-B14F-4D97-AF65-F5344CB8AC3E}">
        <p14:creationId xmlns:p14="http://schemas.microsoft.com/office/powerpoint/2010/main" val="2419385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Century Gothic" panose="020B0502020202020204" pitchFamily="34" charset="0"/>
              </a:rPr>
              <a:t>SD DOE Contacts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209800"/>
            <a:ext cx="8229600" cy="3916363"/>
          </a:xfrm>
        </p:spPr>
        <p:txBody>
          <a:bodyPr/>
          <a:lstStyle/>
          <a:p>
            <a:r>
              <a:rPr lang="en-US" dirty="0" smtClean="0">
                <a:latin typeface="Century Gothic" panose="020B0502020202020204" pitchFamily="34" charset="0"/>
              </a:rPr>
              <a:t>Grants Management: 773-3248</a:t>
            </a:r>
          </a:p>
          <a:p>
            <a:r>
              <a:rPr lang="en-US" smtClean="0">
                <a:latin typeface="Century Gothic" panose="020B0502020202020204" pitchFamily="34" charset="0"/>
              </a:rPr>
              <a:t>Title </a:t>
            </a:r>
            <a:r>
              <a:rPr lang="en-US" dirty="0" smtClean="0">
                <a:latin typeface="Century Gothic" panose="020B0502020202020204" pitchFamily="34" charset="0"/>
              </a:rPr>
              <a:t>Programs: 773-6400</a:t>
            </a:r>
            <a:endParaRPr lang="en-US" dirty="0">
              <a:latin typeface="Century Gothic" panose="020B0502020202020204" pitchFamily="34" charset="0"/>
            </a:endParaRPr>
          </a:p>
        </p:txBody>
      </p:sp>
    </p:spTree>
    <p:extLst>
      <p:ext uri="{BB962C8B-B14F-4D97-AF65-F5344CB8AC3E}">
        <p14:creationId xmlns:p14="http://schemas.microsoft.com/office/powerpoint/2010/main" val="344907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txBody>
          <a:bodyPr/>
          <a:lstStyle/>
          <a:p>
            <a:r>
              <a:rPr lang="en-US" dirty="0" smtClean="0">
                <a:latin typeface="Century Gothic" panose="020B0502020202020204" pitchFamily="34" charset="0"/>
              </a:rPr>
              <a:t>Do the services need to be the same?</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667000"/>
            <a:ext cx="8229600" cy="3459163"/>
          </a:xfrm>
        </p:spPr>
        <p:txBody>
          <a:bodyPr/>
          <a:lstStyle/>
          <a:p>
            <a:r>
              <a:rPr lang="en-US" dirty="0" smtClean="0">
                <a:latin typeface="Century Gothic" panose="020B0502020202020204" pitchFamily="34" charset="0"/>
              </a:rPr>
              <a:t>No, if the needs of the private school students and teachers are different from the public school, the district should develop a separate program.</a:t>
            </a:r>
            <a:endParaRPr lang="en-US" dirty="0">
              <a:latin typeface="Century Gothic" panose="020B0502020202020204" pitchFamily="34" charset="0"/>
            </a:endParaRPr>
          </a:p>
        </p:txBody>
      </p:sp>
    </p:spTree>
    <p:extLst>
      <p:ext uri="{BB962C8B-B14F-4D97-AF65-F5344CB8AC3E}">
        <p14:creationId xmlns:p14="http://schemas.microsoft.com/office/powerpoint/2010/main" val="89169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Century Gothic" panose="020B0502020202020204" pitchFamily="34" charset="0"/>
              </a:rPr>
              <a:t>District Responsibility</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sz="2800" dirty="0" smtClean="0">
                <a:latin typeface="Century Gothic" panose="020B0502020202020204" pitchFamily="34" charset="0"/>
              </a:rPr>
              <a:t>Designing and implementing the programs for the private school students and teachers.</a:t>
            </a:r>
          </a:p>
          <a:p>
            <a:r>
              <a:rPr lang="en-US" sz="2800" dirty="0" smtClean="0">
                <a:latin typeface="Century Gothic" panose="020B0502020202020204" pitchFamily="34" charset="0"/>
              </a:rPr>
              <a:t>Services must be provided by an employee of the district or a 3</a:t>
            </a:r>
            <a:r>
              <a:rPr lang="en-US" sz="2800" baseline="30000" dirty="0" smtClean="0">
                <a:latin typeface="Century Gothic" panose="020B0502020202020204" pitchFamily="34" charset="0"/>
              </a:rPr>
              <a:t>rd</a:t>
            </a:r>
            <a:r>
              <a:rPr lang="en-US" sz="2800" dirty="0" smtClean="0">
                <a:latin typeface="Century Gothic" panose="020B0502020202020204" pitchFamily="34" charset="0"/>
              </a:rPr>
              <a:t> party contractor.</a:t>
            </a:r>
          </a:p>
          <a:p>
            <a:r>
              <a:rPr lang="en-US" sz="2800" dirty="0" smtClean="0">
                <a:latin typeface="Century Gothic" panose="020B0502020202020204" pitchFamily="34" charset="0"/>
              </a:rPr>
              <a:t>This responsibility cannot be delegated to the private schools.</a:t>
            </a:r>
          </a:p>
        </p:txBody>
      </p:sp>
    </p:spTree>
    <p:extLst>
      <p:ext uri="{BB962C8B-B14F-4D97-AF65-F5344CB8AC3E}">
        <p14:creationId xmlns:p14="http://schemas.microsoft.com/office/powerpoint/2010/main" val="175248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990600"/>
          </a:xfrm>
        </p:spPr>
        <p:txBody>
          <a:bodyPr/>
          <a:lstStyle/>
          <a:p>
            <a:r>
              <a:rPr lang="en-US" dirty="0" smtClean="0">
                <a:latin typeface="Century Gothic" panose="020B0502020202020204" pitchFamily="34" charset="0"/>
              </a:rPr>
              <a:t>Control of Program and Funds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Century Gothic" panose="020B0502020202020204" pitchFamily="34" charset="0"/>
              </a:rPr>
              <a:t>The public schools must be in control of the program.</a:t>
            </a:r>
          </a:p>
          <a:p>
            <a:r>
              <a:rPr lang="en-US" u="sng" dirty="0" smtClean="0">
                <a:latin typeface="Century Gothic" panose="020B0502020202020204" pitchFamily="34" charset="0"/>
              </a:rPr>
              <a:t>No </a:t>
            </a:r>
            <a:r>
              <a:rPr lang="en-US" dirty="0" smtClean="0">
                <a:latin typeface="Century Gothic" panose="020B0502020202020204" pitchFamily="34" charset="0"/>
              </a:rPr>
              <a:t>public funds are distributed to private schools.</a:t>
            </a:r>
          </a:p>
          <a:p>
            <a:r>
              <a:rPr lang="en-US" dirty="0" smtClean="0">
                <a:latin typeface="Century Gothic" panose="020B0502020202020204" pitchFamily="34" charset="0"/>
              </a:rPr>
              <a:t>District provides </a:t>
            </a:r>
            <a:r>
              <a:rPr lang="en-US" u="sng" dirty="0" smtClean="0">
                <a:latin typeface="Century Gothic" panose="020B0502020202020204" pitchFamily="34" charset="0"/>
              </a:rPr>
              <a:t>services</a:t>
            </a:r>
            <a:r>
              <a:rPr lang="en-US" dirty="0" smtClean="0">
                <a:latin typeface="Century Gothic" panose="020B0502020202020204" pitchFamily="34" charset="0"/>
              </a:rPr>
              <a:t> and materials to benefit students and their teachers.</a:t>
            </a:r>
          </a:p>
          <a:p>
            <a:r>
              <a:rPr lang="en-US" dirty="0" smtClean="0">
                <a:latin typeface="Century Gothic" panose="020B0502020202020204" pitchFamily="34" charset="0"/>
              </a:rPr>
              <a:t>Title to any equipment, supplies, or materials remain in the district</a:t>
            </a:r>
            <a:endParaRPr lang="en-US" dirty="0">
              <a:latin typeface="Century Gothic" panose="020B0502020202020204" pitchFamily="34" charset="0"/>
            </a:endParaRPr>
          </a:p>
        </p:txBody>
      </p:sp>
    </p:spTree>
    <p:extLst>
      <p:ext uri="{BB962C8B-B14F-4D97-AF65-F5344CB8AC3E}">
        <p14:creationId xmlns:p14="http://schemas.microsoft.com/office/powerpoint/2010/main" val="418917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latin typeface="Century Gothic" panose="020B0502020202020204" pitchFamily="34" charset="0"/>
              </a:rPr>
              <a:t>Services Provides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Century Gothic" panose="020B0502020202020204" pitchFamily="34" charset="0"/>
              </a:rPr>
              <a:t>Must be secular, neutral and non-ideological</a:t>
            </a:r>
          </a:p>
          <a:p>
            <a:pPr lvl="1"/>
            <a:r>
              <a:rPr lang="en-US" dirty="0" smtClean="0">
                <a:latin typeface="Century Gothic" panose="020B0502020202020204" pitchFamily="34" charset="0"/>
              </a:rPr>
              <a:t>Equipment, supplies, and materials to be removed if not used appropriately</a:t>
            </a:r>
          </a:p>
          <a:p>
            <a:endParaRPr lang="en-US" sz="1800" dirty="0">
              <a:latin typeface="Century Gothic" panose="020B0502020202020204" pitchFamily="34" charset="0"/>
            </a:endParaRPr>
          </a:p>
          <a:p>
            <a:r>
              <a:rPr lang="en-US" dirty="0" smtClean="0">
                <a:latin typeface="Century Gothic" panose="020B0502020202020204" pitchFamily="34" charset="0"/>
              </a:rPr>
              <a:t>Must be supplemental, and not supplant, the level of services provided.</a:t>
            </a:r>
            <a:endParaRPr lang="en-US" dirty="0">
              <a:latin typeface="Century Gothic" panose="020B0502020202020204" pitchFamily="34" charset="0"/>
            </a:endParaRPr>
          </a:p>
        </p:txBody>
      </p:sp>
    </p:spTree>
    <p:extLst>
      <p:ext uri="{BB962C8B-B14F-4D97-AF65-F5344CB8AC3E}">
        <p14:creationId xmlns:p14="http://schemas.microsoft.com/office/powerpoint/2010/main" val="149218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dirty="0" smtClean="0">
                <a:latin typeface="Century Gothic" panose="020B0502020202020204" pitchFamily="34" charset="0"/>
              </a:rPr>
              <a:t>Consultation</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latin typeface="Century Gothic" panose="020B0502020202020204" pitchFamily="34" charset="0"/>
                <a:ea typeface="Calibri"/>
                <a:cs typeface="Times New Roman"/>
              </a:rPr>
              <a:t>The </a:t>
            </a:r>
            <a:r>
              <a:rPr lang="en-US" dirty="0">
                <a:latin typeface="Century Gothic" panose="020B0502020202020204" pitchFamily="34" charset="0"/>
                <a:ea typeface="Calibri"/>
                <a:cs typeface="Times New Roman"/>
              </a:rPr>
              <a:t>goal of consultation is </a:t>
            </a:r>
            <a:r>
              <a:rPr lang="en-US" u="sng" dirty="0">
                <a:latin typeface="Century Gothic" panose="020B0502020202020204" pitchFamily="34" charset="0"/>
                <a:ea typeface="Calibri"/>
                <a:cs typeface="Times New Roman"/>
              </a:rPr>
              <a:t>agreement between the LEA and appropriate private school officials</a:t>
            </a:r>
            <a:r>
              <a:rPr lang="en-US" dirty="0">
                <a:latin typeface="Century Gothic" panose="020B0502020202020204" pitchFamily="34" charset="0"/>
                <a:ea typeface="Calibri"/>
                <a:cs typeface="Times New Roman"/>
              </a:rPr>
              <a:t> on how to provide equitable and effective programs for eligible private school children</a:t>
            </a:r>
          </a:p>
          <a:p>
            <a:pPr marL="0" indent="0">
              <a:buNone/>
            </a:pPr>
            <a:endParaRPr lang="en-US" sz="2000" dirty="0"/>
          </a:p>
        </p:txBody>
      </p:sp>
    </p:spTree>
    <p:extLst>
      <p:ext uri="{BB962C8B-B14F-4D97-AF65-F5344CB8AC3E}">
        <p14:creationId xmlns:p14="http://schemas.microsoft.com/office/powerpoint/2010/main" val="3467696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5075</TotalTime>
  <Words>1649</Words>
  <Application>Microsoft Office PowerPoint</Application>
  <PresentationFormat>On-screen Show (4:3)</PresentationFormat>
  <Paragraphs>176</Paragraphs>
  <Slides>46</Slides>
  <Notes>26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DOEppt</vt:lpstr>
      <vt:lpstr>PowerPoint Presentation</vt:lpstr>
      <vt:lpstr>Private school Participation</vt:lpstr>
      <vt:lpstr>Eligible Private Schools</vt:lpstr>
      <vt:lpstr>Equitable Participation</vt:lpstr>
      <vt:lpstr>Do the services need to be the same?</vt:lpstr>
      <vt:lpstr>District Responsibility</vt:lpstr>
      <vt:lpstr>Control of Program and Funds</vt:lpstr>
      <vt:lpstr>Services Provides</vt:lpstr>
      <vt:lpstr>Consultation</vt:lpstr>
      <vt:lpstr>Private School Consultation</vt:lpstr>
      <vt:lpstr>Consultation</vt:lpstr>
      <vt:lpstr>Consultation</vt:lpstr>
      <vt:lpstr>PowerPoint Presentation</vt:lpstr>
      <vt:lpstr>PowerPoint Presentation</vt:lpstr>
      <vt:lpstr>Complaint Process</vt:lpstr>
      <vt:lpstr>Complaint Process</vt:lpstr>
      <vt:lpstr>What documentation should a district have?</vt:lpstr>
      <vt:lpstr>Ombudsman</vt:lpstr>
      <vt:lpstr>SEA Compliance Role</vt:lpstr>
      <vt:lpstr>ESEA Programs</vt:lpstr>
      <vt:lpstr>Which District is Responsible?</vt:lpstr>
      <vt:lpstr>Equitable Services Funding </vt:lpstr>
      <vt:lpstr>Title I Equitable Services Funding </vt:lpstr>
      <vt:lpstr>PowerPoint Presentation</vt:lpstr>
      <vt:lpstr>Title I Proportionate Share for  Equitable Services</vt:lpstr>
      <vt:lpstr>Title I Proportionate Share Example $1,000,000 LEA Allocation</vt:lpstr>
      <vt:lpstr>PowerPoint Presentation</vt:lpstr>
      <vt:lpstr>PowerPoint Presentation</vt:lpstr>
      <vt:lpstr>Title I Administrative Costs for Equitable Services </vt:lpstr>
      <vt:lpstr>Title I Part A &amp; Private School Services</vt:lpstr>
      <vt:lpstr>Which private school students may receive Title I services?</vt:lpstr>
      <vt:lpstr>Targeted Assistance</vt:lpstr>
      <vt:lpstr>Examples of Title I Services</vt:lpstr>
      <vt:lpstr>Title I Part C Migrant</vt:lpstr>
      <vt:lpstr>PowerPoint Presentation</vt:lpstr>
      <vt:lpstr>Title III Part A English Language Acquisition</vt:lpstr>
      <vt:lpstr>PowerPoint Presentation</vt:lpstr>
      <vt:lpstr>Title II, Part A/ REAP</vt:lpstr>
      <vt:lpstr>PowerPoint Presentation</vt:lpstr>
      <vt:lpstr>PowerPoint Presentation</vt:lpstr>
      <vt:lpstr>Title II, Part A Activities</vt:lpstr>
      <vt:lpstr>Professional Development</vt:lpstr>
      <vt:lpstr>Transferability</vt:lpstr>
      <vt:lpstr>Timeline</vt:lpstr>
      <vt:lpstr>PowerPoint Presentation</vt:lpstr>
      <vt:lpstr>SD DOE Contacts</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Dueis, Jordan</dc:creator>
  <cp:lastModifiedBy>Dueis, Jordan</cp:lastModifiedBy>
  <cp:revision>53</cp:revision>
  <cp:lastPrinted>2017-04-06T14:31:58Z</cp:lastPrinted>
  <dcterms:created xsi:type="dcterms:W3CDTF">2016-10-03T19:09:46Z</dcterms:created>
  <dcterms:modified xsi:type="dcterms:W3CDTF">2017-04-06T14:44:49Z</dcterms:modified>
</cp:coreProperties>
</file>